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3" r:id="rId2"/>
    <p:sldId id="305" r:id="rId3"/>
    <p:sldId id="294" r:id="rId4"/>
    <p:sldId id="301" r:id="rId5"/>
    <p:sldId id="307" r:id="rId6"/>
    <p:sldId id="304" r:id="rId7"/>
    <p:sldId id="303" r:id="rId8"/>
    <p:sldId id="306" r:id="rId9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61908-5819-422E-8B76-D4836CA96145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364431-DA69-4980-9BEF-C9F1D208B8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74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66AED-3314-4836-A661-983299FA35D5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179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C0813-807B-408B-8DA4-F5234C790EBD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574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EBE76-7E16-4258-9F51-671F6D91755D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975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D5389-D1C6-4AF9-AB41-4FDFE8B25D8E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18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D9EEA-3732-4EF2-A11C-6E68628D0B97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667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D4C9-5B3D-4183-A295-CAF1126D7DAE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754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8B4E-646C-44AF-9EA5-C130018EDEFE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394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19EF3-22B8-459C-A544-13D161CFABA2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997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DEA8-49E6-4F00-A496-D9869BB6EA77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268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C5393-AD32-463B-9343-43B9AA34079F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79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6126-114A-4023-8CF1-2C92F6544843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518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99375-5648-419C-A521-78399D5BF477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78777" y="6356350"/>
            <a:ext cx="55517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96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718458" y="1698170"/>
            <a:ext cx="10855234" cy="3082836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8800" b="1" dirty="0"/>
              <a:t>情報収集・伝達</a:t>
            </a:r>
            <a:endParaRPr lang="en-US" altLang="ja-JP" sz="8800" b="1" dirty="0"/>
          </a:p>
          <a:p>
            <a:pPr marL="0" indent="0" algn="ctr">
              <a:buNone/>
            </a:pPr>
            <a:r>
              <a:rPr lang="ja-JP" altLang="en-US" sz="8800" b="1" dirty="0"/>
              <a:t>カード</a:t>
            </a:r>
            <a:endParaRPr lang="en-US" altLang="ja-JP" sz="8800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102383F-0C9E-4676-8A1A-1C9FCA9BF470}"/>
              </a:ext>
            </a:extLst>
          </p:cNvPr>
          <p:cNvSpPr txBox="1">
            <a:spLocks/>
          </p:cNvSpPr>
          <p:nvPr/>
        </p:nvSpPr>
        <p:spPr>
          <a:xfrm>
            <a:off x="577890" y="397021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1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C7706680-0887-4931-BF6C-1EF1C8AF8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997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1332410" y="483326"/>
            <a:ext cx="9000309" cy="833011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4400" b="1" dirty="0"/>
              <a:t>情報収集・伝達カード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718458" y="1436913"/>
            <a:ext cx="10855234" cy="4532813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200" dirty="0"/>
              <a:t>集計作業を開始するまでは，「設営担当」「受付担当」の応援に入る。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（受付担当を優先する）</a:t>
            </a:r>
            <a:endParaRPr lang="en-US" altLang="ja-JP" sz="3200" dirty="0"/>
          </a:p>
          <a:p>
            <a:pPr marL="0" indent="0">
              <a:buNone/>
            </a:pPr>
            <a:endParaRPr lang="en-US" altLang="ja-JP" sz="3200" dirty="0"/>
          </a:p>
        </p:txBody>
      </p:sp>
      <p:sp>
        <p:nvSpPr>
          <p:cNvPr id="5" name="スライド番号プレースホルダー 3">
            <a:extLst>
              <a:ext uri="{FF2B5EF4-FFF2-40B4-BE49-F238E27FC236}">
                <a16:creationId xmlns:a16="http://schemas.microsoft.com/office/drawing/2014/main" id="{9E31BFFE-6F46-48D7-AADA-A2BEA08E63DF}"/>
              </a:ext>
            </a:extLst>
          </p:cNvPr>
          <p:cNvSpPr txBox="1">
            <a:spLocks/>
          </p:cNvSpPr>
          <p:nvPr/>
        </p:nvSpPr>
        <p:spPr>
          <a:xfrm>
            <a:off x="526868" y="571295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2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67827314-7878-4FA4-9CD1-FEDCAA644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951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1145181" y="1515291"/>
            <a:ext cx="9862456" cy="4919436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600" dirty="0"/>
              <a:t>受付で回収した避難者カードを基に集計する。</a:t>
            </a:r>
            <a:endParaRPr lang="en-US" altLang="ja-JP" sz="3600" dirty="0"/>
          </a:p>
          <a:p>
            <a:pPr marL="0" indent="0">
              <a:buNone/>
            </a:pPr>
            <a:r>
              <a:rPr lang="en-US" altLang="ja-JP" sz="3600" dirty="0"/>
              <a:t>【</a:t>
            </a:r>
            <a:r>
              <a:rPr lang="ja-JP" altLang="en-US" sz="3600" dirty="0"/>
              <a:t>集計する避難者人数</a:t>
            </a:r>
            <a:r>
              <a:rPr lang="en-US" altLang="ja-JP" sz="3600" dirty="0"/>
              <a:t>】</a:t>
            </a:r>
          </a:p>
          <a:p>
            <a:pPr marL="0" indent="0">
              <a:buNone/>
            </a:pPr>
            <a:r>
              <a:rPr lang="ja-JP" altLang="en-US" sz="3600" dirty="0"/>
              <a:t>・男女別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・こども（１８才未満）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・けが人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・体調不良者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・新型コロナウイルス陽性者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・要配慮者（障害者，要介護者）</a:t>
            </a:r>
            <a:endParaRPr lang="en-US" altLang="ja-JP" sz="36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772195" y="322214"/>
            <a:ext cx="8281854" cy="833011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4400" b="1" dirty="0"/>
              <a:t>情報収集・伝達カード</a:t>
            </a:r>
          </a:p>
        </p:txBody>
      </p:sp>
      <p:sp>
        <p:nvSpPr>
          <p:cNvPr id="6" name="スライド番号プレースホルダー 3">
            <a:extLst>
              <a:ext uri="{FF2B5EF4-FFF2-40B4-BE49-F238E27FC236}">
                <a16:creationId xmlns:a16="http://schemas.microsoft.com/office/drawing/2014/main" id="{D2F5BF1E-BD47-452E-A17B-9616311DCF87}"/>
              </a:ext>
            </a:extLst>
          </p:cNvPr>
          <p:cNvSpPr txBox="1">
            <a:spLocks/>
          </p:cNvSpPr>
          <p:nvPr/>
        </p:nvSpPr>
        <p:spPr>
          <a:xfrm>
            <a:off x="869437" y="410183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3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B4EAF111-50B9-4666-8A28-773F0E006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420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718459" y="1440815"/>
            <a:ext cx="10084524" cy="4919436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200" dirty="0"/>
              <a:t>集計した避難者カードは，世帯主アイウエオ順に並び替えて，個人情報取り扱いに注意できる場所に保管する。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２次避難所で対応するような要配慮者は分けておく。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（集計前のものと後のものと分けて保管）</a:t>
            </a:r>
            <a:endParaRPr lang="en-US" altLang="ja-JP" sz="32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772195" y="322214"/>
            <a:ext cx="8281854" cy="833011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4400" b="1" dirty="0"/>
              <a:t>情報収集・伝達カード</a:t>
            </a:r>
          </a:p>
        </p:txBody>
      </p:sp>
      <p:sp>
        <p:nvSpPr>
          <p:cNvPr id="6" name="スライド番号プレースホルダー 3">
            <a:extLst>
              <a:ext uri="{FF2B5EF4-FFF2-40B4-BE49-F238E27FC236}">
                <a16:creationId xmlns:a16="http://schemas.microsoft.com/office/drawing/2014/main" id="{1CF1B25D-20CA-44CA-8972-31ED35FA9E04}"/>
              </a:ext>
            </a:extLst>
          </p:cNvPr>
          <p:cNvSpPr txBox="1">
            <a:spLocks/>
          </p:cNvSpPr>
          <p:nvPr/>
        </p:nvSpPr>
        <p:spPr>
          <a:xfrm>
            <a:off x="718459" y="410183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4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036DEC12-83A2-4876-8B5A-2EB9A4AFD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271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838200" y="1528381"/>
            <a:ext cx="10084524" cy="4919436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200" dirty="0"/>
              <a:t>食糧や毛布等，各物資の必要数（不足数）を集計する。</a:t>
            </a:r>
            <a:endParaRPr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A4</a:t>
            </a:r>
            <a:r>
              <a:rPr lang="ja-JP" altLang="en-US" sz="3200" dirty="0"/>
              <a:t>用紙と事務用品が初動グッズ内にあるので，それを使用する。</a:t>
            </a:r>
            <a:endParaRPr lang="en-US" altLang="ja-JP" sz="3200" dirty="0"/>
          </a:p>
          <a:p>
            <a:pPr marL="0" indent="0">
              <a:buNone/>
            </a:pPr>
            <a:endParaRPr lang="en-US" altLang="ja-JP" sz="32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772195" y="322214"/>
            <a:ext cx="8281854" cy="833011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4400" b="1" dirty="0"/>
              <a:t>情報収集・伝達カード</a:t>
            </a:r>
          </a:p>
        </p:txBody>
      </p:sp>
      <p:sp>
        <p:nvSpPr>
          <p:cNvPr id="6" name="スライド番号プレースホルダー 3">
            <a:extLst>
              <a:ext uri="{FF2B5EF4-FFF2-40B4-BE49-F238E27FC236}">
                <a16:creationId xmlns:a16="http://schemas.microsoft.com/office/drawing/2014/main" id="{3016468E-5534-4CCC-BAAA-27C6374BC8FA}"/>
              </a:ext>
            </a:extLst>
          </p:cNvPr>
          <p:cNvSpPr txBox="1">
            <a:spLocks/>
          </p:cNvSpPr>
          <p:nvPr/>
        </p:nvSpPr>
        <p:spPr>
          <a:xfrm>
            <a:off x="718459" y="410183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5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9E35FD7B-9984-4B07-BB0E-DC4BB2359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157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1132116" y="1436914"/>
            <a:ext cx="10006147" cy="4919436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4000" dirty="0"/>
              <a:t>集計した各数値を災害対策本部へ報告する。</a:t>
            </a:r>
            <a:endParaRPr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連絡先</a:t>
            </a:r>
            <a:endParaRPr lang="en-US" altLang="ja-JP" sz="4000" dirty="0"/>
          </a:p>
          <a:p>
            <a:pPr marL="0" indent="0">
              <a:buNone/>
            </a:pPr>
            <a:r>
              <a:rPr lang="en-US" altLang="ja-JP" sz="4000" dirty="0"/>
              <a:t>TEL:</a:t>
            </a:r>
            <a:r>
              <a:rPr lang="ja-JP" altLang="en-US" sz="4000" dirty="0"/>
              <a:t>　　　　無線：</a:t>
            </a:r>
            <a:endParaRPr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報告事項</a:t>
            </a:r>
            <a:endParaRPr lang="en-US" altLang="ja-JP" sz="4000" dirty="0"/>
          </a:p>
          <a:p>
            <a:pPr marL="0" indent="0">
              <a:buNone/>
            </a:pPr>
            <a:r>
              <a:rPr lang="en-US" altLang="ja-JP" dirty="0"/>
              <a:t>【</a:t>
            </a:r>
            <a:r>
              <a:rPr lang="ja-JP" altLang="en-US" dirty="0"/>
              <a:t>集計した避難者人数</a:t>
            </a:r>
            <a:r>
              <a:rPr lang="en-US" altLang="ja-JP" dirty="0"/>
              <a:t>】</a:t>
            </a:r>
          </a:p>
          <a:p>
            <a:pPr marL="0" indent="0">
              <a:buNone/>
            </a:pPr>
            <a:r>
              <a:rPr lang="ja-JP" altLang="en-US" dirty="0"/>
              <a:t>・男女別・こども（１８才未満）・けが人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・体調不良者・新型コロナウイルス陽性者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・要配慮者（障害者，要介護者）</a:t>
            </a:r>
            <a:endParaRPr lang="en-US" altLang="ja-JP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772195" y="322214"/>
            <a:ext cx="8281854" cy="833011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4400" b="1" dirty="0"/>
              <a:t>情報収集・伝達カード</a:t>
            </a:r>
          </a:p>
        </p:txBody>
      </p:sp>
      <p:sp>
        <p:nvSpPr>
          <p:cNvPr id="6" name="スライド番号プレースホルダー 3">
            <a:extLst>
              <a:ext uri="{FF2B5EF4-FFF2-40B4-BE49-F238E27FC236}">
                <a16:creationId xmlns:a16="http://schemas.microsoft.com/office/drawing/2014/main" id="{3E33D642-9307-449D-8530-6AECE10F80F9}"/>
              </a:ext>
            </a:extLst>
          </p:cNvPr>
          <p:cNvSpPr txBox="1">
            <a:spLocks/>
          </p:cNvSpPr>
          <p:nvPr/>
        </p:nvSpPr>
        <p:spPr>
          <a:xfrm>
            <a:off x="729345" y="414717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6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CD0A7879-BE34-42E2-BED9-E69628444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980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742122" y="1436914"/>
            <a:ext cx="9982484" cy="4919436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3600" dirty="0"/>
              <a:t>避難所入口付近へ掲示板を設ける</a:t>
            </a:r>
            <a:endParaRPr lang="en-US" altLang="ja-JP" sz="3600" dirty="0"/>
          </a:p>
          <a:p>
            <a:pPr marL="0" indent="0" algn="ctr">
              <a:buNone/>
            </a:pPr>
            <a:r>
              <a:rPr lang="ja-JP" altLang="en-US" sz="3600" dirty="0"/>
              <a:t>（壁を直接使用しても可）</a:t>
            </a:r>
            <a:endParaRPr lang="en-US" altLang="ja-JP" sz="3600" dirty="0"/>
          </a:p>
          <a:p>
            <a:pPr marL="0" indent="0" algn="ctr">
              <a:buNone/>
            </a:pPr>
            <a:endParaRPr lang="en-US" altLang="ja-JP" sz="3600" dirty="0"/>
          </a:p>
          <a:p>
            <a:pPr marL="0" indent="0">
              <a:buNone/>
            </a:pPr>
            <a:r>
              <a:rPr lang="en-US" altLang="ja-JP" sz="3600" dirty="0"/>
              <a:t>※</a:t>
            </a:r>
            <a:r>
              <a:rPr lang="ja-JP" altLang="en-US" sz="3600" dirty="0"/>
              <a:t>受付が混雑している場合，掲示板を見に来る人と，避難してきた人と，統制がとれなくなる。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混雑状況を確認しながら，避難者の必要情報を掲載する。</a:t>
            </a:r>
            <a:endParaRPr lang="en-US" altLang="ja-JP" sz="36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772195" y="322214"/>
            <a:ext cx="8281854" cy="833011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4400" b="1" dirty="0"/>
              <a:t>情報収集・伝達カード</a:t>
            </a:r>
          </a:p>
        </p:txBody>
      </p:sp>
      <p:sp>
        <p:nvSpPr>
          <p:cNvPr id="6" name="スライド番号プレースホルダー 3">
            <a:extLst>
              <a:ext uri="{FF2B5EF4-FFF2-40B4-BE49-F238E27FC236}">
                <a16:creationId xmlns:a16="http://schemas.microsoft.com/office/drawing/2014/main" id="{6C93A5E4-A151-4602-B821-8AFE1EDE99FF}"/>
              </a:ext>
            </a:extLst>
          </p:cNvPr>
          <p:cNvSpPr txBox="1">
            <a:spLocks/>
          </p:cNvSpPr>
          <p:nvPr/>
        </p:nvSpPr>
        <p:spPr>
          <a:xfrm>
            <a:off x="862150" y="498153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7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6CD75200-D72D-46FF-A904-5C45E89A9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080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862150" y="1436914"/>
            <a:ext cx="9862456" cy="4919436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3600" dirty="0"/>
              <a:t>避難者へ共有したい情報等を随時掲示する</a:t>
            </a:r>
            <a:endParaRPr lang="en-US" altLang="ja-JP" sz="3600" dirty="0"/>
          </a:p>
          <a:p>
            <a:pPr marL="0" indent="0" algn="ctr">
              <a:buNone/>
            </a:pPr>
            <a:r>
              <a:rPr lang="ja-JP" altLang="en-US" sz="2400" dirty="0"/>
              <a:t>避難所運営初動グッズ内にある用紙やペンを使用</a:t>
            </a:r>
            <a:endParaRPr lang="en-US" altLang="ja-JP" sz="24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772195" y="322214"/>
            <a:ext cx="8281854" cy="833011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4400" b="1" dirty="0"/>
              <a:t>情報収集・伝達カード</a:t>
            </a:r>
          </a:p>
        </p:txBody>
      </p:sp>
      <p:sp>
        <p:nvSpPr>
          <p:cNvPr id="6" name="スライド番号プレースホルダー 3">
            <a:extLst>
              <a:ext uri="{FF2B5EF4-FFF2-40B4-BE49-F238E27FC236}">
                <a16:creationId xmlns:a16="http://schemas.microsoft.com/office/drawing/2014/main" id="{77B2B8A1-3D1D-420E-9BB8-B195C4D0244B}"/>
              </a:ext>
            </a:extLst>
          </p:cNvPr>
          <p:cNvSpPr txBox="1">
            <a:spLocks/>
          </p:cNvSpPr>
          <p:nvPr/>
        </p:nvSpPr>
        <p:spPr>
          <a:xfrm>
            <a:off x="862150" y="414717"/>
            <a:ext cx="805542" cy="657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6F15528-21DE-4FAA-801E-634DDDAF4B2B}" type="slidenum">
              <a:rPr lang="en-US" altLang="ja-JP" sz="240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pPr algn="ctr"/>
              <a:t>8</a:t>
            </a:fld>
            <a:endParaRPr lang="ja-JP" altLang="en-US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CBF55FC1-761A-454B-B10B-30B4753A5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105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3347</TotalTime>
  <Words>338</Words>
  <Application>Microsoft Office PowerPoint</Application>
  <PresentationFormat>ワイド画面</PresentationFormat>
  <Paragraphs>55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HGS創英角ﾎﾟｯﾌﾟ体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柏市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避難所開設について</dc:title>
  <dc:creator>防災安全課２７</dc:creator>
  <cp:lastModifiedBy>防災安全課８</cp:lastModifiedBy>
  <cp:revision>264</cp:revision>
  <cp:lastPrinted>2021-12-09T00:28:47Z</cp:lastPrinted>
  <dcterms:created xsi:type="dcterms:W3CDTF">2021-06-18T08:03:24Z</dcterms:created>
  <dcterms:modified xsi:type="dcterms:W3CDTF">2022-02-24T02:02:35Z</dcterms:modified>
</cp:coreProperties>
</file>