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1" r:id="rId2"/>
    <p:sldId id="329" r:id="rId3"/>
    <p:sldId id="312" r:id="rId4"/>
    <p:sldId id="320" r:id="rId5"/>
    <p:sldId id="330" r:id="rId6"/>
    <p:sldId id="334" r:id="rId7"/>
    <p:sldId id="328" r:id="rId8"/>
    <p:sldId id="335" r:id="rId9"/>
    <p:sldId id="322" r:id="rId10"/>
    <p:sldId id="336" r:id="rId11"/>
    <p:sldId id="327" r:id="rId12"/>
    <p:sldId id="325" r:id="rId13"/>
    <p:sldId id="326" r:id="rId14"/>
    <p:sldId id="324"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2" d="100"/>
          <a:sy n="62" d="100"/>
        </p:scale>
        <p:origin x="-710" y="-52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BF61908-5819-422E-8B76-D4836CA96145}" type="datetimeFigureOut">
              <a:rPr kumimoji="1" lang="ja-JP" altLang="en-US" smtClean="0"/>
              <a:t>2022/6/16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4364431-DA69-4980-9BEF-C9F1D208B87B}" type="slidenum">
              <a:rPr kumimoji="1" lang="ja-JP" altLang="en-US" smtClean="0"/>
              <a:t>‹#›</a:t>
            </a:fld>
            <a:endParaRPr kumimoji="1" lang="ja-JP" altLang="en-US"/>
          </a:p>
        </p:txBody>
      </p:sp>
    </p:spTree>
    <p:extLst>
      <p:ext uri="{BB962C8B-B14F-4D97-AF65-F5344CB8AC3E}">
        <p14:creationId xmlns:p14="http://schemas.microsoft.com/office/powerpoint/2010/main" val="4029749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800" dirty="0"/>
              <a:t>＜意見＞</a:t>
            </a:r>
            <a:endParaRPr kumimoji="1" lang="en-US" altLang="ja-JP" sz="1800" dirty="0"/>
          </a:p>
          <a:p>
            <a:r>
              <a:rPr kumimoji="1" lang="ja-JP" altLang="en-US" sz="1800" dirty="0"/>
              <a:t>①実際のクリアケースに「その１」「その２」との表記が無いようであれば，混乱を招くため，記載は控えた方がいいかもしれません。</a:t>
            </a:r>
            <a:endParaRPr kumimoji="1" lang="en-US" altLang="ja-JP" sz="1800" dirty="0"/>
          </a:p>
          <a:p>
            <a:r>
              <a:rPr kumimoji="1" lang="ja-JP" altLang="en-US" sz="1800" dirty="0"/>
              <a:t>②直接肌につける体温計，チェックシート，ビニール袋，</a:t>
            </a:r>
            <a:r>
              <a:rPr kumimoji="1" lang="zh-TW" altLang="en-US" sz="1800" dirty="0"/>
              <a:t>避難所入所記録簿</a:t>
            </a:r>
            <a:r>
              <a:rPr kumimoji="1" lang="ja-JP" altLang="en-US" sz="1800" dirty="0"/>
              <a:t>も受付で必要かと思います。</a:t>
            </a:r>
            <a:endParaRPr kumimoji="1" lang="en-US" altLang="ja-JP" sz="1800" dirty="0"/>
          </a:p>
          <a:p>
            <a:r>
              <a:rPr kumimoji="1" lang="ja-JP" altLang="en-US" sz="1800" dirty="0"/>
              <a:t>③数量も記載しておいた方が良いかと思います（書いてる数量は適当です）。</a:t>
            </a:r>
            <a:endParaRPr kumimoji="1" lang="en-US" altLang="ja-JP" sz="1800" dirty="0"/>
          </a:p>
          <a:p>
            <a:r>
              <a:rPr kumimoji="1" lang="ja-JP" altLang="en-US" sz="1800" dirty="0"/>
              <a:t>④机椅子も表に含めた上で，「クリアケース」→「置き場所」と名前変更した方が分かり易いかと思います。</a:t>
            </a:r>
            <a:endParaRPr kumimoji="1" lang="en-US" altLang="ja-JP" sz="1800" dirty="0"/>
          </a:p>
          <a:p>
            <a:endParaRPr kumimoji="1" lang="en-US" altLang="ja-JP" sz="1800" dirty="0"/>
          </a:p>
          <a:p>
            <a:r>
              <a:rPr kumimoji="1" lang="ja-JP" altLang="en-US" sz="1800" dirty="0"/>
              <a:t>　屋外ならテント，感染症対策ならフェイスシールド，手袋等も必要になってくるかもしれません。</a:t>
            </a:r>
            <a:endParaRPr kumimoji="1" lang="en-US" altLang="ja-JP" sz="1800" dirty="0"/>
          </a:p>
          <a:p>
            <a:endParaRPr kumimoji="1" lang="en-US" altLang="ja-JP" sz="1800" dirty="0"/>
          </a:p>
        </p:txBody>
      </p:sp>
      <p:sp>
        <p:nvSpPr>
          <p:cNvPr id="4" name="スライド番号プレースホルダー 3"/>
          <p:cNvSpPr>
            <a:spLocks noGrp="1"/>
          </p:cNvSpPr>
          <p:nvPr>
            <p:ph type="sldNum" sz="quarter" idx="10"/>
          </p:nvPr>
        </p:nvSpPr>
        <p:spPr/>
        <p:txBody>
          <a:bodyPr/>
          <a:lstStyle/>
          <a:p>
            <a:fld id="{84364431-DA69-4980-9BEF-C9F1D208B87B}" type="slidenum">
              <a:rPr kumimoji="1" lang="ja-JP" altLang="en-US" smtClean="0"/>
              <a:t>2</a:t>
            </a:fld>
            <a:endParaRPr kumimoji="1" lang="ja-JP" altLang="en-US"/>
          </a:p>
        </p:txBody>
      </p:sp>
    </p:spTree>
    <p:extLst>
      <p:ext uri="{BB962C8B-B14F-4D97-AF65-F5344CB8AC3E}">
        <p14:creationId xmlns:p14="http://schemas.microsoft.com/office/powerpoint/2010/main" val="1419511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＜意見＞</a:t>
            </a:r>
            <a:endParaRPr kumimoji="1" lang="en-US" altLang="ja-JP" dirty="0"/>
          </a:p>
          <a:p>
            <a:r>
              <a:rPr kumimoji="1" lang="ja-JP" altLang="en-US" dirty="0"/>
              <a:t>一つ一つ写真付きで工程を記載したほうが発災時焦らないかなとも思いました</a:t>
            </a:r>
          </a:p>
        </p:txBody>
      </p:sp>
      <p:sp>
        <p:nvSpPr>
          <p:cNvPr id="4" name="スライド番号プレースホルダー 3"/>
          <p:cNvSpPr>
            <a:spLocks noGrp="1"/>
          </p:cNvSpPr>
          <p:nvPr>
            <p:ph type="sldNum" sz="quarter" idx="10"/>
          </p:nvPr>
        </p:nvSpPr>
        <p:spPr/>
        <p:txBody>
          <a:bodyPr/>
          <a:lstStyle/>
          <a:p>
            <a:fld id="{84364431-DA69-4980-9BEF-C9F1D208B87B}" type="slidenum">
              <a:rPr kumimoji="1" lang="ja-JP" altLang="en-US" smtClean="0"/>
              <a:t>5</a:t>
            </a:fld>
            <a:endParaRPr kumimoji="1" lang="ja-JP" altLang="en-US"/>
          </a:p>
        </p:txBody>
      </p:sp>
    </p:spTree>
    <p:extLst>
      <p:ext uri="{BB962C8B-B14F-4D97-AF65-F5344CB8AC3E}">
        <p14:creationId xmlns:p14="http://schemas.microsoft.com/office/powerpoint/2010/main" val="211316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＜意見＞</a:t>
            </a:r>
            <a:endParaRPr kumimoji="1" lang="en-US" altLang="ja-JP" dirty="0"/>
          </a:p>
          <a:p>
            <a:r>
              <a:rPr kumimoji="1" lang="ja-JP" altLang="en-US" dirty="0"/>
              <a:t>一つ一つ写真付きで工程を記載したほうが発災時焦らないかなとも思いました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84364431-DA69-4980-9BEF-C9F1D208B87B}" type="slidenum">
              <a:rPr kumimoji="1" lang="ja-JP" altLang="en-US" smtClean="0"/>
              <a:t>6</a:t>
            </a:fld>
            <a:endParaRPr kumimoji="1" lang="ja-JP" altLang="en-US"/>
          </a:p>
        </p:txBody>
      </p:sp>
    </p:spTree>
    <p:extLst>
      <p:ext uri="{BB962C8B-B14F-4D97-AF65-F5344CB8AC3E}">
        <p14:creationId xmlns:p14="http://schemas.microsoft.com/office/powerpoint/2010/main" val="805918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＜意見＞</a:t>
            </a:r>
            <a:endParaRPr kumimoji="1" lang="en-US" altLang="ja-JP" dirty="0"/>
          </a:p>
          <a:p>
            <a:r>
              <a:rPr kumimoji="1" lang="ja-JP" altLang="en-US" dirty="0"/>
              <a:t>このようなフロー図で示した方が分かり易いかと思います。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84364431-DA69-4980-9BEF-C9F1D208B87B}" type="slidenum">
              <a:rPr kumimoji="1" lang="ja-JP" altLang="en-US" smtClean="0"/>
              <a:t>8</a:t>
            </a:fld>
            <a:endParaRPr kumimoji="1" lang="ja-JP" altLang="en-US"/>
          </a:p>
        </p:txBody>
      </p:sp>
    </p:spTree>
    <p:extLst>
      <p:ext uri="{BB962C8B-B14F-4D97-AF65-F5344CB8AC3E}">
        <p14:creationId xmlns:p14="http://schemas.microsoft.com/office/powerpoint/2010/main" val="26959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＜意見＞</a:t>
            </a:r>
            <a:endParaRPr kumimoji="1" lang="en-US" altLang="ja-JP" dirty="0"/>
          </a:p>
          <a:p>
            <a:r>
              <a:rPr kumimoji="1" lang="ja-JP" altLang="en-US" dirty="0"/>
              <a:t>「避難所記録簿」を記入することで後々，避難者数の計上が簡単になるかと思います。</a:t>
            </a:r>
            <a:endParaRPr kumimoji="1" lang="en-US" altLang="ja-JP" dirty="0"/>
          </a:p>
          <a:p>
            <a:endParaRPr kumimoji="1" lang="en-US" altLang="ja-JP" dirty="0"/>
          </a:p>
          <a:p>
            <a:r>
              <a:rPr kumimoji="1" lang="ja-JP" altLang="en-US" dirty="0"/>
              <a:t>混乱を防ぐため，受付で「避難者カード」を記入してもらわない方がいいと思います。</a:t>
            </a:r>
            <a:endParaRPr kumimoji="1" lang="en-US" altLang="ja-JP" dirty="0"/>
          </a:p>
          <a:p>
            <a:r>
              <a:rPr kumimoji="1" lang="ja-JP" altLang="en-US" dirty="0"/>
              <a:t>取り急ぎペンとセットで配布だけ行い，居住スペースで記入。落ち着いた際に回収の流れが良いかと思います。</a:t>
            </a:r>
            <a:endParaRPr kumimoji="1" lang="en-US" altLang="ja-JP" dirty="0"/>
          </a:p>
          <a:p>
            <a:endParaRPr kumimoji="1" lang="en-US" altLang="ja-JP" dirty="0"/>
          </a:p>
          <a:p>
            <a:r>
              <a:rPr kumimoji="1" lang="ja-JP" altLang="en-US" dirty="0"/>
              <a:t>また，避難所記録簿と</a:t>
            </a:r>
            <a:r>
              <a:rPr kumimoji="1" lang="en-US" altLang="ja-JP" dirty="0"/>
              <a:t>No</a:t>
            </a:r>
            <a:r>
              <a:rPr kumimoji="1" lang="ja-JP" altLang="en-US" dirty="0"/>
              <a:t>の部分を連携させた方が把握の際役立つかと思います。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84364431-DA69-4980-9BEF-C9F1D208B87B}" type="slidenum">
              <a:rPr kumimoji="1" lang="ja-JP" altLang="en-US" smtClean="0"/>
              <a:t>10</a:t>
            </a:fld>
            <a:endParaRPr kumimoji="1" lang="ja-JP" altLang="en-US"/>
          </a:p>
        </p:txBody>
      </p:sp>
    </p:spTree>
    <p:extLst>
      <p:ext uri="{BB962C8B-B14F-4D97-AF65-F5344CB8AC3E}">
        <p14:creationId xmlns:p14="http://schemas.microsoft.com/office/powerpoint/2010/main" val="1400322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4C6A159-3FBC-4C96-B004-FD0C728510D8}" type="datetime1">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90317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1C6276-6237-4EE3-B4DE-BD5ED82B7B30}" type="datetime1">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68757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F831A5-B277-4202-A35B-F8EB0106A51A}" type="datetime1">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259497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BF3C7C-BC22-4D23-8E41-0B5C3AFDA740}" type="datetime1">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363418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59F36B1-4139-49F5-8B39-1C64337B92BA}" type="datetime1">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341566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A03CF6A-341B-4346-9609-FFB9C33DCD71}" type="datetime1">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3394754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E45FC7A-2EC7-448E-89DC-18D96AA29D10}" type="datetime1">
              <a:rPr kumimoji="1" lang="ja-JP" altLang="en-US" smtClean="0"/>
              <a:t>2022/6/16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1505394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3C55DF-4D5D-4468-BE72-64962F2F5F9D}" type="datetime1">
              <a:rPr kumimoji="1" lang="ja-JP" altLang="en-US" smtClean="0"/>
              <a:t>2022/6/16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216699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AFC8F3-D264-44DF-818C-27B2E75C2D13}" type="datetime1">
              <a:rPr kumimoji="1" lang="ja-JP" altLang="en-US" smtClean="0"/>
              <a:t>2022/6/16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486268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61656B-7608-45CE-97E1-C00B59DA3B95}" type="datetime1">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194747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9763AA0-8800-4952-9A01-087A60CABF84}" type="datetime1">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3147518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9A6E0B-F6A9-474E-9E22-165B011886D5}" type="datetime1">
              <a:rPr kumimoji="1" lang="ja-JP" altLang="en-US" smtClean="0"/>
              <a:t>2022/6/16</a:t>
            </a:fld>
            <a:endParaRPr kumimoji="1" lang="ja-JP" altLang="en-US"/>
          </a:p>
        </p:txBody>
      </p:sp>
      <p:sp>
        <p:nvSpPr>
          <p:cNvPr id="5" name="フッター プレースホルダー 4"/>
          <p:cNvSpPr>
            <a:spLocks noGrp="1"/>
          </p:cNvSpPr>
          <p:nvPr>
            <p:ph type="ftr" sz="quarter" idx="3"/>
          </p:nvPr>
        </p:nvSpPr>
        <p:spPr>
          <a:xfrm>
            <a:off x="3291840" y="6356350"/>
            <a:ext cx="531876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4B8DC-349D-4D6F-80A2-658F0B0D72B3}" type="slidenum">
              <a:rPr kumimoji="1" lang="ja-JP" altLang="en-US" smtClean="0"/>
              <a:t>‹#›</a:t>
            </a:fld>
            <a:endParaRPr kumimoji="1" lang="ja-JP" altLang="en-US"/>
          </a:p>
        </p:txBody>
      </p:sp>
    </p:spTree>
    <p:extLst>
      <p:ext uri="{BB962C8B-B14F-4D97-AF65-F5344CB8AC3E}">
        <p14:creationId xmlns:p14="http://schemas.microsoft.com/office/powerpoint/2010/main" val="3980968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a:t>
            </a:fld>
            <a:endParaRPr kumimoji="1" lang="ja-JP" altLang="en-US"/>
          </a:p>
        </p:txBody>
      </p:sp>
      <p:sp>
        <p:nvSpPr>
          <p:cNvPr id="10" name="コンテンツ プレースホルダー 2"/>
          <p:cNvSpPr txBox="1">
            <a:spLocks/>
          </p:cNvSpPr>
          <p:nvPr/>
        </p:nvSpPr>
        <p:spPr>
          <a:xfrm>
            <a:off x="862150" y="719528"/>
            <a:ext cx="9862456" cy="5636822"/>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8000" b="1" dirty="0"/>
              <a:t>受付カード</a:t>
            </a:r>
            <a:endParaRPr lang="en-US" altLang="ja-JP" sz="8000" b="1" dirty="0"/>
          </a:p>
        </p:txBody>
      </p:sp>
      <p:sp>
        <p:nvSpPr>
          <p:cNvPr id="4" name="スライド番号プレースホルダー 3">
            <a:extLst>
              <a:ext uri="{FF2B5EF4-FFF2-40B4-BE49-F238E27FC236}">
                <a16:creationId xmlns:a16="http://schemas.microsoft.com/office/drawing/2014/main" id="{CA28BA5E-0E45-4B58-A038-7410D78F617D}"/>
              </a:ext>
            </a:extLst>
          </p:cNvPr>
          <p:cNvSpPr txBox="1">
            <a:spLocks/>
          </p:cNvSpPr>
          <p:nvPr/>
        </p:nvSpPr>
        <p:spPr>
          <a:xfrm>
            <a:off x="862150" y="840424"/>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5434738B-D95D-4B0C-9202-90E6E82DA9BA}"/>
              </a:ext>
            </a:extLst>
          </p:cNvPr>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1683802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10</a:t>
            </a:fld>
            <a:endParaRPr kumimoji="1" lang="ja-JP" altLang="en-US"/>
          </a:p>
        </p:txBody>
      </p:sp>
      <p:sp>
        <p:nvSpPr>
          <p:cNvPr id="10" name="コンテンツ プレースホルダー 2"/>
          <p:cNvSpPr txBox="1">
            <a:spLocks/>
          </p:cNvSpPr>
          <p:nvPr/>
        </p:nvSpPr>
        <p:spPr>
          <a:xfrm>
            <a:off x="862150" y="1436913"/>
            <a:ext cx="10167800" cy="5284561"/>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t>「避難所記録簿」に避難者一人ひとりの情報を書き，世帯別に「避難者カード」を配布する。（混雑緩和のため受付では記入させず，入所後に記入し受付へ提出してもらうように伝える）</a:t>
            </a:r>
            <a:endParaRPr lang="en-US" altLang="ja-JP" dirty="0"/>
          </a:p>
          <a:p>
            <a:pPr marL="0" indent="0">
              <a:buNone/>
            </a:pPr>
            <a:r>
              <a:rPr lang="ja-JP" altLang="en-US" dirty="0"/>
              <a:t>＜「避難者記録簿」注意点＞</a:t>
            </a:r>
            <a:endParaRPr lang="en-US" altLang="ja-JP" dirty="0"/>
          </a:p>
          <a:p>
            <a:pPr marL="0" indent="0">
              <a:buNone/>
            </a:pPr>
            <a:r>
              <a:rPr lang="ja-JP" altLang="en-US" dirty="0"/>
              <a:t>　他の避難者に見えないようにする。</a:t>
            </a:r>
            <a:endParaRPr lang="en-US" altLang="ja-JP" dirty="0"/>
          </a:p>
          <a:p>
            <a:pPr marL="0" indent="0">
              <a:buNone/>
            </a:pPr>
            <a:r>
              <a:rPr lang="ja-JP" altLang="en-US" dirty="0"/>
              <a:t>　（ＤＶ被害者等への配慮から）</a:t>
            </a:r>
            <a:endParaRPr lang="en-US" altLang="ja-JP" dirty="0"/>
          </a:p>
          <a:p>
            <a:pPr marL="0" indent="0">
              <a:buNone/>
            </a:pPr>
            <a:endParaRPr lang="en-US" altLang="ja-JP" sz="3600" dirty="0"/>
          </a:p>
          <a:p>
            <a:pPr marL="0" indent="0">
              <a:buNone/>
            </a:pPr>
            <a:r>
              <a:rPr lang="ja-JP" altLang="en-US" sz="3200" dirty="0"/>
              <a:t>（例）</a:t>
            </a:r>
            <a:endParaRPr lang="en-US" altLang="ja-JP" sz="3200" dirty="0"/>
          </a:p>
          <a:p>
            <a:pPr marL="0" indent="0">
              <a:buNone/>
            </a:pP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健康の方の対応</a:t>
            </a:r>
          </a:p>
        </p:txBody>
      </p:sp>
      <p:sp>
        <p:nvSpPr>
          <p:cNvPr id="6" name="スライド番号プレースホルダー 3">
            <a:extLst>
              <a:ext uri="{FF2B5EF4-FFF2-40B4-BE49-F238E27FC236}">
                <a16:creationId xmlns:a16="http://schemas.microsoft.com/office/drawing/2014/main" id="{97811F2A-2824-4F33-AD10-C1D49C7FA6C6}"/>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10</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74404208"/>
              </p:ext>
            </p:extLst>
          </p:nvPr>
        </p:nvGraphicFramePr>
        <p:xfrm>
          <a:off x="1971674" y="4526915"/>
          <a:ext cx="8891397" cy="1926728"/>
        </p:xfrm>
        <a:graphic>
          <a:graphicData uri="http://schemas.openxmlformats.org/drawingml/2006/table">
            <a:tbl>
              <a:tblPr/>
              <a:tblGrid>
                <a:gridCol w="603467">
                  <a:extLst>
                    <a:ext uri="{9D8B030D-6E8A-4147-A177-3AD203B41FA5}">
                      <a16:colId xmlns:a16="http://schemas.microsoft.com/office/drawing/2014/main" val="1887978165"/>
                    </a:ext>
                  </a:extLst>
                </a:gridCol>
                <a:gridCol w="1640492">
                  <a:extLst>
                    <a:ext uri="{9D8B030D-6E8A-4147-A177-3AD203B41FA5}">
                      <a16:colId xmlns:a16="http://schemas.microsoft.com/office/drawing/2014/main" val="3859338173"/>
                    </a:ext>
                  </a:extLst>
                </a:gridCol>
                <a:gridCol w="626805">
                  <a:extLst>
                    <a:ext uri="{9D8B030D-6E8A-4147-A177-3AD203B41FA5}">
                      <a16:colId xmlns:a16="http://schemas.microsoft.com/office/drawing/2014/main" val="1191052817"/>
                    </a:ext>
                  </a:extLst>
                </a:gridCol>
                <a:gridCol w="838982">
                  <a:extLst>
                    <a:ext uri="{9D8B030D-6E8A-4147-A177-3AD203B41FA5}">
                      <a16:colId xmlns:a16="http://schemas.microsoft.com/office/drawing/2014/main" val="2000171653"/>
                    </a:ext>
                  </a:extLst>
                </a:gridCol>
                <a:gridCol w="532252">
                  <a:extLst>
                    <a:ext uri="{9D8B030D-6E8A-4147-A177-3AD203B41FA5}">
                      <a16:colId xmlns:a16="http://schemas.microsoft.com/office/drawing/2014/main" val="2371845345"/>
                    </a:ext>
                  </a:extLst>
                </a:gridCol>
                <a:gridCol w="749095">
                  <a:extLst>
                    <a:ext uri="{9D8B030D-6E8A-4147-A177-3AD203B41FA5}">
                      <a16:colId xmlns:a16="http://schemas.microsoft.com/office/drawing/2014/main" val="442803312"/>
                    </a:ext>
                  </a:extLst>
                </a:gridCol>
                <a:gridCol w="788521">
                  <a:extLst>
                    <a:ext uri="{9D8B030D-6E8A-4147-A177-3AD203B41FA5}">
                      <a16:colId xmlns:a16="http://schemas.microsoft.com/office/drawing/2014/main" val="1343555128"/>
                    </a:ext>
                  </a:extLst>
                </a:gridCol>
                <a:gridCol w="935512">
                  <a:extLst>
                    <a:ext uri="{9D8B030D-6E8A-4147-A177-3AD203B41FA5}">
                      <a16:colId xmlns:a16="http://schemas.microsoft.com/office/drawing/2014/main" val="3692867770"/>
                    </a:ext>
                  </a:extLst>
                </a:gridCol>
                <a:gridCol w="2176271">
                  <a:extLst>
                    <a:ext uri="{9D8B030D-6E8A-4147-A177-3AD203B41FA5}">
                      <a16:colId xmlns:a16="http://schemas.microsoft.com/office/drawing/2014/main" val="3811523975"/>
                    </a:ext>
                  </a:extLst>
                </a:gridCol>
              </a:tblGrid>
              <a:tr h="1071901">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番号</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氏　　名</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代表者</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との</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続柄</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性別</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年齢</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入所日</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退所日</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居住</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摘　　要</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9122738"/>
                  </a:ext>
                </a:extLst>
              </a:tr>
              <a:tr h="829448">
                <a:tc>
                  <a:txBody>
                    <a:bodyPr/>
                    <a:lstStyle/>
                    <a:p>
                      <a:pPr algn="ctr">
                        <a:spcAft>
                          <a:spcPts val="0"/>
                        </a:spcAft>
                        <a:tabLst>
                          <a:tab pos="2700020" algn="ctr"/>
                          <a:tab pos="5400040" algn="r"/>
                        </a:tabLst>
                      </a:pPr>
                      <a:r>
                        <a:rPr lang="ja-JP" alt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１</a:t>
                      </a:r>
                      <a:r>
                        <a:rPr 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b="1" i="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カシワ　アオイ</a:t>
                      </a:r>
                      <a:r>
                        <a:rPr 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b="1" i="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本人</a:t>
                      </a:r>
                      <a:r>
                        <a:rPr lang="en-US" sz="1800" b="1" i="0"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b="1" i="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男・女</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b="1"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２１</a:t>
                      </a:r>
                      <a:r>
                        <a:rPr lang="en-US" sz="1800" kern="100" spc="-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b="1"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〇</a:t>
                      </a: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b="1" kern="100" spc="-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ja-JP" sz="1800" b="1"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sz="1800" kern="100" spc="-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市内</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tabLst>
                          <a:tab pos="2700020" algn="ctr"/>
                          <a:tab pos="5400040" algn="r"/>
                        </a:tabLst>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tabLst>
                          <a:tab pos="2700020" algn="ctr"/>
                          <a:tab pos="5400040" algn="r"/>
                        </a:tabLst>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市外</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700020" algn="ctr"/>
                          <a:tab pos="5400040" algn="r"/>
                        </a:tabLst>
                      </a:pPr>
                      <a:r>
                        <a:rPr lang="en-US" sz="1800" kern="100" spc="-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6674284"/>
                  </a:ext>
                </a:extLst>
              </a:tr>
            </a:tbl>
          </a:graphicData>
        </a:graphic>
      </p:graphicFrame>
      <p:sp>
        <p:nvSpPr>
          <p:cNvPr id="4" name="楕円 3"/>
          <p:cNvSpPr/>
          <p:nvPr/>
        </p:nvSpPr>
        <p:spPr>
          <a:xfrm>
            <a:off x="5362194" y="5884061"/>
            <a:ext cx="323850" cy="36195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5F362AD8-226C-451C-AD30-DFB315565B6A}"/>
              </a:ext>
            </a:extLst>
          </p:cNvPr>
          <p:cNvSpPr/>
          <p:nvPr/>
        </p:nvSpPr>
        <p:spPr>
          <a:xfrm>
            <a:off x="7919846" y="5527167"/>
            <a:ext cx="547498" cy="36195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A316D695-357E-4905-BD77-B35DAEEF1C7C}"/>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66447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11</a:t>
            </a:fld>
            <a:endParaRPr kumimoji="1" lang="ja-JP" altLang="en-US"/>
          </a:p>
        </p:txBody>
      </p:sp>
      <p:sp>
        <p:nvSpPr>
          <p:cNvPr id="10" name="コンテンツ プレースホルダー 2"/>
          <p:cNvSpPr txBox="1">
            <a:spLocks/>
          </p:cNvSpPr>
          <p:nvPr/>
        </p:nvSpPr>
        <p:spPr>
          <a:xfrm>
            <a:off x="862150" y="1436914"/>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★新型コロナウイルス感染症の陽性者の場合</a:t>
            </a:r>
            <a:endParaRPr lang="en-US" altLang="ja-JP" sz="3600" dirty="0"/>
          </a:p>
          <a:p>
            <a:pPr marL="0" indent="0">
              <a:buNone/>
            </a:pPr>
            <a:endParaRPr lang="en-US" altLang="ja-JP" sz="3600" dirty="0"/>
          </a:p>
          <a:p>
            <a:pPr marL="0" indent="0">
              <a:buNone/>
            </a:pPr>
            <a:r>
              <a:rPr lang="ja-JP" altLang="en-US" sz="3600" dirty="0"/>
              <a:t>調整しきれず受け入れる場合は，他の避難者と空間を分ける。別室を設ける，屋根付きのパーティションを活用し，健康のものと距離を空けるなど配慮して受け入れることになる。</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コロナ陽性者</a:t>
            </a:r>
          </a:p>
        </p:txBody>
      </p:sp>
      <p:sp>
        <p:nvSpPr>
          <p:cNvPr id="6" name="スライド番号プレースホルダー 3">
            <a:extLst>
              <a:ext uri="{FF2B5EF4-FFF2-40B4-BE49-F238E27FC236}">
                <a16:creationId xmlns:a16="http://schemas.microsoft.com/office/drawing/2014/main" id="{E37C7DB1-FE6C-497F-AF96-966BF76C4EAE}"/>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11</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F6A34F74-199A-4425-B53A-98EAD6AE81A8}"/>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908000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12</a:t>
            </a:fld>
            <a:endParaRPr kumimoji="1" lang="ja-JP" altLang="en-US"/>
          </a:p>
        </p:txBody>
      </p:sp>
      <p:sp>
        <p:nvSpPr>
          <p:cNvPr id="10" name="コンテンツ プレースホルダー 2"/>
          <p:cNvSpPr txBox="1">
            <a:spLocks/>
          </p:cNvSpPr>
          <p:nvPr/>
        </p:nvSpPr>
        <p:spPr>
          <a:xfrm>
            <a:off x="862150" y="1436914"/>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避難者カード記入後のものを受付で回収する。</a:t>
            </a:r>
            <a:endParaRPr lang="en-US" altLang="ja-JP" sz="3600" dirty="0"/>
          </a:p>
          <a:p>
            <a:pPr marL="0" indent="0">
              <a:buNone/>
            </a:pPr>
            <a:r>
              <a:rPr lang="ja-JP" altLang="en-US" sz="3600" dirty="0"/>
              <a:t>（未回収者へ受付に提出するアナウンス）</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避難者カード回収</a:t>
            </a:r>
          </a:p>
        </p:txBody>
      </p:sp>
      <p:sp>
        <p:nvSpPr>
          <p:cNvPr id="6" name="スライド番号プレースホルダー 3">
            <a:extLst>
              <a:ext uri="{FF2B5EF4-FFF2-40B4-BE49-F238E27FC236}">
                <a16:creationId xmlns:a16="http://schemas.microsoft.com/office/drawing/2014/main" id="{31A0F493-2341-41C5-BE0B-9F54C4035FEB}"/>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12</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1AB794DF-D71E-4325-A6AD-55AD9F8369AF}"/>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878087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13</a:t>
            </a:fld>
            <a:endParaRPr kumimoji="1" lang="ja-JP" altLang="en-US"/>
          </a:p>
        </p:txBody>
      </p:sp>
      <p:sp>
        <p:nvSpPr>
          <p:cNvPr id="10" name="コンテンツ プレースホルダー 2"/>
          <p:cNvSpPr txBox="1">
            <a:spLocks/>
          </p:cNvSpPr>
          <p:nvPr/>
        </p:nvSpPr>
        <p:spPr>
          <a:xfrm>
            <a:off x="862150" y="1436914"/>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避難者カードを世帯主のアイウエオ順などにし，整理して保管する。</a:t>
            </a:r>
            <a:endParaRPr lang="en-US" altLang="ja-JP" sz="3600" dirty="0"/>
          </a:p>
          <a:p>
            <a:pPr marL="0" indent="0">
              <a:buNone/>
            </a:pPr>
            <a:r>
              <a:rPr lang="ja-JP" altLang="en-US" sz="3600" dirty="0"/>
              <a:t>（後で情報収集・伝達担当に渡す）</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避難者カード整理</a:t>
            </a:r>
          </a:p>
        </p:txBody>
      </p:sp>
      <p:sp>
        <p:nvSpPr>
          <p:cNvPr id="6" name="スライド番号プレースホルダー 3">
            <a:extLst>
              <a:ext uri="{FF2B5EF4-FFF2-40B4-BE49-F238E27FC236}">
                <a16:creationId xmlns:a16="http://schemas.microsoft.com/office/drawing/2014/main" id="{8C6691BF-3C6D-4077-94E9-BB96C345D058}"/>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13</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7A6198B8-5FF5-4B4D-BBC5-DA976A175434}"/>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170619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14</a:t>
            </a:fld>
            <a:endParaRPr kumimoji="1" lang="ja-JP" altLang="en-US"/>
          </a:p>
        </p:txBody>
      </p:sp>
      <p:sp>
        <p:nvSpPr>
          <p:cNvPr id="10" name="コンテンツ プレースホルダー 2"/>
          <p:cNvSpPr txBox="1">
            <a:spLocks/>
          </p:cNvSpPr>
          <p:nvPr/>
        </p:nvSpPr>
        <p:spPr>
          <a:xfrm>
            <a:off x="862150" y="1436914"/>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避難者カードについては個人情報のため取り扱いを十分留意するとともに，情報収集・伝達担当と情報共有をする。</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注意事項</a:t>
            </a:r>
          </a:p>
        </p:txBody>
      </p:sp>
      <p:sp>
        <p:nvSpPr>
          <p:cNvPr id="6" name="スライド番号プレースホルダー 3">
            <a:extLst>
              <a:ext uri="{FF2B5EF4-FFF2-40B4-BE49-F238E27FC236}">
                <a16:creationId xmlns:a16="http://schemas.microsoft.com/office/drawing/2014/main" id="{4B8AF3C4-39E8-445B-B527-69DB1B517F80}"/>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14</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F7441983-6AD3-4C59-853B-13752E62E38A}"/>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15865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266699" y="1270000"/>
            <a:ext cx="11410949" cy="5451475"/>
          </a:xfrm>
          <a:prstGeom prst="rect">
            <a:avLst/>
          </a:prstGeom>
          <a:solidFill>
            <a:schemeClr val="bg1"/>
          </a:solidFill>
          <a:ln>
            <a:solidFill>
              <a:schemeClr val="dk1">
                <a:shade val="50000"/>
              </a:schemeClr>
            </a:solidFill>
          </a:ln>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dirty="0"/>
              <a:t>　次のものを受付設置場所に用意する</a:t>
            </a:r>
            <a:endParaRPr lang="en-US" altLang="ja-JP" sz="2400" dirty="0"/>
          </a:p>
          <a:p>
            <a:pPr marL="0" indent="0">
              <a:lnSpc>
                <a:spcPct val="100000"/>
              </a:lnSpc>
              <a:buNone/>
            </a:pPr>
            <a:endParaRPr lang="en-US" altLang="ja-JP" sz="2000" dirty="0"/>
          </a:p>
        </p:txBody>
      </p:sp>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2</a:t>
            </a:fld>
            <a:endParaRPr kumimoji="1" lang="ja-JP" altLang="en-US"/>
          </a:p>
        </p:txBody>
      </p:sp>
      <p:sp>
        <p:nvSpPr>
          <p:cNvPr id="5" name="コンテンツ プレースホルダー 2"/>
          <p:cNvSpPr txBox="1">
            <a:spLocks/>
          </p:cNvSpPr>
          <p:nvPr/>
        </p:nvSpPr>
        <p:spPr>
          <a:xfrm>
            <a:off x="1806483" y="263371"/>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ts val="3500"/>
              </a:lnSpc>
              <a:buNone/>
            </a:pPr>
            <a:r>
              <a:rPr lang="ja-JP" altLang="en-US" sz="4400" b="1" dirty="0">
                <a:solidFill>
                  <a:srgbClr val="FF0000"/>
                </a:solidFill>
              </a:rPr>
              <a:t>受付カード　用意するもの</a:t>
            </a:r>
            <a:endParaRPr lang="en-US" altLang="ja-JP" sz="4400" b="1" dirty="0">
              <a:solidFill>
                <a:srgbClr val="FF0000"/>
              </a:solidFill>
            </a:endParaRPr>
          </a:p>
        </p:txBody>
      </p:sp>
      <p:graphicFrame>
        <p:nvGraphicFramePr>
          <p:cNvPr id="2" name="表 1">
            <a:extLst>
              <a:ext uri="{FF2B5EF4-FFF2-40B4-BE49-F238E27FC236}">
                <a16:creationId xmlns:a16="http://schemas.microsoft.com/office/drawing/2014/main" id="{43564020-42A4-40E6-BA7A-1A6F111442DE}"/>
              </a:ext>
            </a:extLst>
          </p:cNvPr>
          <p:cNvGraphicFramePr>
            <a:graphicFrameLocks noGrp="1"/>
          </p:cNvGraphicFramePr>
          <p:nvPr>
            <p:extLst>
              <p:ext uri="{D42A27DB-BD31-4B8C-83A1-F6EECF244321}">
                <p14:modId xmlns:p14="http://schemas.microsoft.com/office/powerpoint/2010/main" val="1948594801"/>
              </p:ext>
            </p:extLst>
          </p:nvPr>
        </p:nvGraphicFramePr>
        <p:xfrm>
          <a:off x="483871" y="1692275"/>
          <a:ext cx="10927079" cy="5029200"/>
        </p:xfrm>
        <a:graphic>
          <a:graphicData uri="http://schemas.openxmlformats.org/drawingml/2006/table">
            <a:tbl>
              <a:tblPr firstRow="1" bandRow="1">
                <a:tableStyleId>{5C22544A-7EE6-4342-B048-85BDC9FD1C3A}</a:tableStyleId>
              </a:tblPr>
              <a:tblGrid>
                <a:gridCol w="3275646">
                  <a:extLst>
                    <a:ext uri="{9D8B030D-6E8A-4147-A177-3AD203B41FA5}">
                      <a16:colId xmlns:a16="http://schemas.microsoft.com/office/drawing/2014/main" val="315268293"/>
                    </a:ext>
                  </a:extLst>
                </a:gridCol>
                <a:gridCol w="2236894">
                  <a:extLst>
                    <a:ext uri="{9D8B030D-6E8A-4147-A177-3AD203B41FA5}">
                      <a16:colId xmlns:a16="http://schemas.microsoft.com/office/drawing/2014/main" val="1276058958"/>
                    </a:ext>
                  </a:extLst>
                </a:gridCol>
                <a:gridCol w="5414539">
                  <a:extLst>
                    <a:ext uri="{9D8B030D-6E8A-4147-A177-3AD203B41FA5}">
                      <a16:colId xmlns:a16="http://schemas.microsoft.com/office/drawing/2014/main" val="2589079636"/>
                    </a:ext>
                  </a:extLst>
                </a:gridCol>
              </a:tblGrid>
              <a:tr h="424007">
                <a:tc>
                  <a:txBody>
                    <a:bodyPr/>
                    <a:lstStyle/>
                    <a:p>
                      <a:pPr algn="ctr"/>
                      <a:r>
                        <a:rPr kumimoji="1" lang="ja-JP" altLang="en-US" sz="2400" dirty="0"/>
                        <a:t>用意する備品</a:t>
                      </a:r>
                    </a:p>
                  </a:txBody>
                  <a:tcPr/>
                </a:tc>
                <a:tc>
                  <a:txBody>
                    <a:bodyPr/>
                    <a:lstStyle/>
                    <a:p>
                      <a:pPr algn="ctr"/>
                      <a:r>
                        <a:rPr kumimoji="1" lang="ja-JP" altLang="en-US" sz="2400" dirty="0">
                          <a:solidFill>
                            <a:schemeClr val="bg1"/>
                          </a:solidFill>
                        </a:rPr>
                        <a:t>数量（参考）</a:t>
                      </a:r>
                    </a:p>
                  </a:txBody>
                  <a:tcPr/>
                </a:tc>
                <a:tc>
                  <a:txBody>
                    <a:bodyPr/>
                    <a:lstStyle/>
                    <a:p>
                      <a:pPr algn="ctr"/>
                      <a:r>
                        <a:rPr kumimoji="1" lang="ja-JP" altLang="en-US" sz="2400" dirty="0">
                          <a:solidFill>
                            <a:schemeClr val="bg1"/>
                          </a:solidFill>
                        </a:rPr>
                        <a:t>保管場所</a:t>
                      </a:r>
                    </a:p>
                  </a:txBody>
                  <a:tcPr/>
                </a:tc>
                <a:extLst>
                  <a:ext uri="{0D108BD9-81ED-4DB2-BD59-A6C34878D82A}">
                    <a16:rowId xmlns:a16="http://schemas.microsoft.com/office/drawing/2014/main" val="780796468"/>
                  </a:ext>
                </a:extLst>
              </a:tr>
              <a:tr h="424007">
                <a:tc>
                  <a:txBody>
                    <a:bodyPr/>
                    <a:lstStyle/>
                    <a:p>
                      <a:pPr algn="ctr"/>
                      <a:r>
                        <a:rPr kumimoji="1" lang="ja-JP" altLang="en-US" sz="2400" dirty="0">
                          <a:solidFill>
                            <a:schemeClr val="tx1"/>
                          </a:solidFill>
                        </a:rPr>
                        <a:t>机，椅子</a:t>
                      </a:r>
                    </a:p>
                  </a:txBody>
                  <a:tcPr/>
                </a:tc>
                <a:tc>
                  <a:txBody>
                    <a:bodyPr/>
                    <a:lstStyle/>
                    <a:p>
                      <a:pPr algn="ctr"/>
                      <a:r>
                        <a:rPr kumimoji="1" lang="en-US" altLang="ja-JP" sz="2400" dirty="0">
                          <a:solidFill>
                            <a:schemeClr val="tx1"/>
                          </a:solidFill>
                        </a:rPr>
                        <a:t>2</a:t>
                      </a:r>
                      <a:r>
                        <a:rPr kumimoji="1" lang="ja-JP" altLang="en-US" sz="2400" dirty="0">
                          <a:solidFill>
                            <a:schemeClr val="tx1"/>
                          </a:solidFill>
                        </a:rPr>
                        <a:t>セット</a:t>
                      </a:r>
                    </a:p>
                  </a:txBody>
                  <a:tcPr/>
                </a:tc>
                <a:tc>
                  <a:txBody>
                    <a:bodyPr/>
                    <a:lstStyle/>
                    <a:p>
                      <a:pPr algn="ctr"/>
                      <a:r>
                        <a:rPr kumimoji="1" lang="ja-JP" altLang="en-US" sz="2400" dirty="0">
                          <a:solidFill>
                            <a:schemeClr val="tx1"/>
                          </a:solidFill>
                        </a:rPr>
                        <a:t>体育館内（ステージ下）</a:t>
                      </a:r>
                    </a:p>
                  </a:txBody>
                  <a:tcPr/>
                </a:tc>
                <a:extLst>
                  <a:ext uri="{0D108BD9-81ED-4DB2-BD59-A6C34878D82A}">
                    <a16:rowId xmlns:a16="http://schemas.microsoft.com/office/drawing/2014/main" val="2374240380"/>
                  </a:ext>
                </a:extLst>
              </a:tr>
              <a:tr h="424007">
                <a:tc>
                  <a:txBody>
                    <a:bodyPr/>
                    <a:lstStyle/>
                    <a:p>
                      <a:pPr algn="ctr"/>
                      <a:r>
                        <a:rPr kumimoji="1" lang="ja-JP" altLang="en-US" sz="2400" dirty="0">
                          <a:solidFill>
                            <a:schemeClr val="tx1"/>
                          </a:solidFill>
                        </a:rPr>
                        <a:t>筆記用具</a:t>
                      </a:r>
                    </a:p>
                  </a:txBody>
                  <a:tcPr/>
                </a:tc>
                <a:tc>
                  <a:txBody>
                    <a:bodyPr/>
                    <a:lstStyle/>
                    <a:p>
                      <a:pPr algn="ctr"/>
                      <a:r>
                        <a:rPr kumimoji="1" lang="en-US" altLang="ja-JP" sz="2400" dirty="0">
                          <a:solidFill>
                            <a:schemeClr val="tx1"/>
                          </a:solidFill>
                        </a:rPr>
                        <a:t>1</a:t>
                      </a:r>
                      <a:r>
                        <a:rPr kumimoji="1" lang="ja-JP" altLang="en-US" sz="2400" dirty="0">
                          <a:solidFill>
                            <a:schemeClr val="tx1"/>
                          </a:solidFill>
                        </a:rPr>
                        <a:t>セット</a:t>
                      </a:r>
                    </a:p>
                  </a:txBody>
                  <a:tcPr/>
                </a:tc>
                <a:tc>
                  <a:txBody>
                    <a:bodyPr/>
                    <a:lstStyle/>
                    <a:p>
                      <a:pPr algn="ctr"/>
                      <a:r>
                        <a:rPr kumimoji="1" lang="ja-JP" altLang="en-US" sz="2000" dirty="0">
                          <a:solidFill>
                            <a:schemeClr val="tx1"/>
                          </a:solidFill>
                        </a:rPr>
                        <a:t>体育館内クリアケース（避難所運営初動）</a:t>
                      </a:r>
                    </a:p>
                  </a:txBody>
                  <a:tcPr/>
                </a:tc>
                <a:extLst>
                  <a:ext uri="{0D108BD9-81ED-4DB2-BD59-A6C34878D82A}">
                    <a16:rowId xmlns:a16="http://schemas.microsoft.com/office/drawing/2014/main" val="308312817"/>
                  </a:ext>
                </a:extLst>
              </a:tr>
              <a:tr h="424007">
                <a:tc>
                  <a:txBody>
                    <a:bodyPr/>
                    <a:lstStyle/>
                    <a:p>
                      <a:pPr algn="ctr"/>
                      <a:r>
                        <a:rPr kumimoji="1" lang="zh-TW" altLang="en-US" sz="2400" dirty="0">
                          <a:solidFill>
                            <a:schemeClr val="tx1"/>
                          </a:solidFill>
                          <a:latin typeface="游ゴシック" panose="020B0400000000000000" pitchFamily="50" charset="-128"/>
                          <a:ea typeface="游ゴシック" panose="020B0400000000000000" pitchFamily="50" charset="-128"/>
                        </a:rPr>
                        <a:t>避難所入所記録簿</a:t>
                      </a:r>
                      <a:endParaRPr kumimoji="1" lang="ja-JP" altLang="en-US" sz="28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2400" dirty="0">
                          <a:solidFill>
                            <a:schemeClr val="tx1"/>
                          </a:solidFill>
                        </a:rPr>
                        <a:t>全て</a:t>
                      </a:r>
                    </a:p>
                  </a:txBody>
                  <a:tcPr/>
                </a:tc>
                <a:tc>
                  <a:txBody>
                    <a:bodyPr/>
                    <a:lstStyle/>
                    <a:p>
                      <a:pPr algn="ctr"/>
                      <a:r>
                        <a:rPr kumimoji="1" lang="ja-JP" altLang="en-US" sz="2000" dirty="0">
                          <a:solidFill>
                            <a:schemeClr val="tx1"/>
                          </a:solidFill>
                        </a:rPr>
                        <a:t>体育館内クリアケース（避難所運営初動）</a:t>
                      </a:r>
                    </a:p>
                  </a:txBody>
                  <a:tcPr/>
                </a:tc>
                <a:extLst>
                  <a:ext uri="{0D108BD9-81ED-4DB2-BD59-A6C34878D82A}">
                    <a16:rowId xmlns:a16="http://schemas.microsoft.com/office/drawing/2014/main" val="2593921286"/>
                  </a:ext>
                </a:extLst>
              </a:tr>
              <a:tr h="4240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rPr>
                        <a:t>避難者カード</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rPr>
                        <a:t>全て</a:t>
                      </a:r>
                    </a:p>
                  </a:txBody>
                  <a:tcPr/>
                </a:tc>
                <a:tc>
                  <a:txBody>
                    <a:bodyPr/>
                    <a:lstStyle/>
                    <a:p>
                      <a:pPr algn="ctr"/>
                      <a:r>
                        <a:rPr kumimoji="1" lang="ja-JP" altLang="en-US" sz="2000" dirty="0">
                          <a:solidFill>
                            <a:schemeClr val="tx1"/>
                          </a:solidFill>
                        </a:rPr>
                        <a:t>体育館内クリアケース（避難所運営初動）</a:t>
                      </a:r>
                    </a:p>
                  </a:txBody>
                  <a:tcPr/>
                </a:tc>
                <a:extLst>
                  <a:ext uri="{0D108BD9-81ED-4DB2-BD59-A6C34878D82A}">
                    <a16:rowId xmlns:a16="http://schemas.microsoft.com/office/drawing/2014/main" val="2290908419"/>
                  </a:ext>
                </a:extLst>
              </a:tr>
              <a:tr h="424007">
                <a:tc>
                  <a:txBody>
                    <a:bodyPr/>
                    <a:lstStyle/>
                    <a:p>
                      <a:pPr algn="ctr"/>
                      <a:r>
                        <a:rPr kumimoji="1" lang="ja-JP" altLang="en-US" sz="2400" dirty="0">
                          <a:solidFill>
                            <a:schemeClr val="tx1"/>
                          </a:solidFill>
                        </a:rPr>
                        <a:t>チェックシート</a:t>
                      </a:r>
                    </a:p>
                  </a:txBody>
                  <a:tcPr/>
                </a:tc>
                <a:tc>
                  <a:txBody>
                    <a:bodyPr/>
                    <a:lstStyle/>
                    <a:p>
                      <a:pPr algn="ctr"/>
                      <a:r>
                        <a:rPr kumimoji="1" lang="ja-JP" altLang="en-US" sz="2400" dirty="0">
                          <a:solidFill>
                            <a:schemeClr val="tx1"/>
                          </a:solidFill>
                        </a:rPr>
                        <a:t>全て</a:t>
                      </a:r>
                      <a:endParaRPr kumimoji="1" lang="en-US" altLang="ja-JP" sz="2400" dirty="0">
                        <a:solidFill>
                          <a:schemeClr val="tx1"/>
                        </a:solidFill>
                      </a:endParaRPr>
                    </a:p>
                  </a:txBody>
                  <a:tcPr/>
                </a:tc>
                <a:tc>
                  <a:txBody>
                    <a:bodyPr/>
                    <a:lstStyle/>
                    <a:p>
                      <a:pPr algn="ctr"/>
                      <a:r>
                        <a:rPr kumimoji="1" lang="ja-JP" altLang="en-US" sz="2000" dirty="0">
                          <a:solidFill>
                            <a:schemeClr val="tx1"/>
                          </a:solidFill>
                        </a:rPr>
                        <a:t>体育館内クリアケース（避難所運営初動）</a:t>
                      </a:r>
                    </a:p>
                  </a:txBody>
                  <a:tcPr/>
                </a:tc>
                <a:extLst>
                  <a:ext uri="{0D108BD9-81ED-4DB2-BD59-A6C34878D82A}">
                    <a16:rowId xmlns:a16="http://schemas.microsoft.com/office/drawing/2014/main" val="2245480070"/>
                  </a:ext>
                </a:extLst>
              </a:tr>
              <a:tr h="424007">
                <a:tc>
                  <a:txBody>
                    <a:bodyPr/>
                    <a:lstStyle/>
                    <a:p>
                      <a:pPr algn="ctr"/>
                      <a:r>
                        <a:rPr kumimoji="1" lang="ja-JP" altLang="en-US" sz="2400" dirty="0">
                          <a:solidFill>
                            <a:schemeClr val="tx1"/>
                          </a:solidFill>
                        </a:rPr>
                        <a:t>ビニール袋</a:t>
                      </a:r>
                      <a:endParaRPr kumimoji="1" lang="en-US" altLang="ja-JP" sz="2400" dirty="0">
                        <a:solidFill>
                          <a:schemeClr val="tx1"/>
                        </a:solidFill>
                      </a:endParaRPr>
                    </a:p>
                  </a:txBody>
                  <a:tcPr/>
                </a:tc>
                <a:tc>
                  <a:txBody>
                    <a:bodyPr/>
                    <a:lstStyle/>
                    <a:p>
                      <a:pPr algn="ctr"/>
                      <a:r>
                        <a:rPr kumimoji="1" lang="ja-JP" altLang="en-US" sz="2400" dirty="0">
                          <a:solidFill>
                            <a:schemeClr val="tx1"/>
                          </a:solidFill>
                        </a:rPr>
                        <a:t>全て</a:t>
                      </a:r>
                      <a:endParaRPr kumimoji="1" lang="en-US" altLang="ja-JP" sz="2400" dirty="0">
                        <a:solidFill>
                          <a:schemeClr val="tx1"/>
                        </a:solidFill>
                      </a:endParaRPr>
                    </a:p>
                  </a:txBody>
                  <a:tcPr/>
                </a:tc>
                <a:tc>
                  <a:txBody>
                    <a:bodyPr/>
                    <a:lstStyle/>
                    <a:p>
                      <a:pPr algn="ctr"/>
                      <a:r>
                        <a:rPr kumimoji="1" lang="ja-JP" altLang="en-US" sz="2000" dirty="0">
                          <a:solidFill>
                            <a:schemeClr val="tx1"/>
                          </a:solidFill>
                        </a:rPr>
                        <a:t>体育館内クリアケース（避難所運営初動）</a:t>
                      </a:r>
                    </a:p>
                  </a:txBody>
                  <a:tcPr/>
                </a:tc>
                <a:extLst>
                  <a:ext uri="{0D108BD9-81ED-4DB2-BD59-A6C34878D82A}">
                    <a16:rowId xmlns:a16="http://schemas.microsoft.com/office/drawing/2014/main" val="3600079659"/>
                  </a:ext>
                </a:extLst>
              </a:tr>
              <a:tr h="424007">
                <a:tc>
                  <a:txBody>
                    <a:bodyPr/>
                    <a:lstStyle/>
                    <a:p>
                      <a:pPr algn="ctr"/>
                      <a:r>
                        <a:rPr kumimoji="1" lang="ja-JP" altLang="en-US" sz="2400" dirty="0">
                          <a:solidFill>
                            <a:schemeClr val="tx1"/>
                          </a:solidFill>
                        </a:rPr>
                        <a:t>手指消毒液</a:t>
                      </a:r>
                      <a:r>
                        <a:rPr lang="ja-JP" altLang="en-US" sz="2400" dirty="0">
                          <a:solidFill>
                            <a:schemeClr val="tx1"/>
                          </a:solidFill>
                        </a:rPr>
                        <a:t>（</a:t>
                      </a:r>
                      <a:r>
                        <a:rPr lang="en-US" altLang="ja-JP" sz="2400" dirty="0">
                          <a:solidFill>
                            <a:schemeClr val="tx1"/>
                          </a:solidFill>
                        </a:rPr>
                        <a:t>500ml</a:t>
                      </a:r>
                      <a:r>
                        <a:rPr lang="ja-JP" altLang="en-US" sz="2400" dirty="0">
                          <a:solidFill>
                            <a:schemeClr val="tx1"/>
                          </a:solidFill>
                        </a:rPr>
                        <a:t>）</a:t>
                      </a:r>
                      <a:endParaRPr kumimoji="1" lang="ja-JP" altLang="en-US" sz="2400" dirty="0">
                        <a:solidFill>
                          <a:schemeClr val="tx1"/>
                        </a:solidFill>
                      </a:endParaRPr>
                    </a:p>
                  </a:txBody>
                  <a:tcPr/>
                </a:tc>
                <a:tc>
                  <a:txBody>
                    <a:bodyPr/>
                    <a:lstStyle/>
                    <a:p>
                      <a:pPr algn="ctr"/>
                      <a:r>
                        <a:rPr kumimoji="1" lang="en-US" altLang="ja-JP" sz="2400" dirty="0">
                          <a:solidFill>
                            <a:schemeClr val="tx1"/>
                          </a:solidFill>
                        </a:rPr>
                        <a:t>2</a:t>
                      </a:r>
                      <a:r>
                        <a:rPr kumimoji="1" lang="ja-JP" altLang="en-US" sz="2400" dirty="0">
                          <a:solidFill>
                            <a:schemeClr val="tx1"/>
                          </a:solidFill>
                        </a:rPr>
                        <a:t>台</a:t>
                      </a:r>
                      <a:endParaRPr kumimoji="1" lang="en-US" altLang="ja-JP" sz="24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schemeClr val="tx1"/>
                          </a:solidFill>
                        </a:rPr>
                        <a:t>体育館内クリアケース（コロナ対策関連）</a:t>
                      </a:r>
                    </a:p>
                  </a:txBody>
                  <a:tcPr/>
                </a:tc>
                <a:extLst>
                  <a:ext uri="{0D108BD9-81ED-4DB2-BD59-A6C34878D82A}">
                    <a16:rowId xmlns:a16="http://schemas.microsoft.com/office/drawing/2014/main" val="157663765"/>
                  </a:ext>
                </a:extLst>
              </a:tr>
              <a:tr h="424007">
                <a:tc>
                  <a:txBody>
                    <a:bodyPr/>
                    <a:lstStyle/>
                    <a:p>
                      <a:pPr algn="ctr"/>
                      <a:r>
                        <a:rPr lang="ja-JP" altLang="en-US" sz="2400" dirty="0">
                          <a:solidFill>
                            <a:schemeClr val="tx1"/>
                          </a:solidFill>
                        </a:rPr>
                        <a:t>非接触型温度計</a:t>
                      </a:r>
                      <a:endParaRPr kumimoji="1" lang="ja-JP" altLang="en-US" sz="2400" dirty="0">
                        <a:solidFill>
                          <a:schemeClr val="tx1"/>
                        </a:solidFill>
                      </a:endParaRPr>
                    </a:p>
                  </a:txBody>
                  <a:tcPr/>
                </a:tc>
                <a:tc>
                  <a:txBody>
                    <a:bodyPr/>
                    <a:lstStyle/>
                    <a:p>
                      <a:pPr algn="ctr"/>
                      <a:r>
                        <a:rPr kumimoji="1" lang="en-US" altLang="ja-JP" sz="2400" dirty="0">
                          <a:solidFill>
                            <a:schemeClr val="tx1"/>
                          </a:solidFill>
                        </a:rPr>
                        <a:t>1</a:t>
                      </a:r>
                      <a:r>
                        <a:rPr kumimoji="1" lang="ja-JP" altLang="en-US" sz="2400" dirty="0">
                          <a:solidFill>
                            <a:schemeClr val="tx1"/>
                          </a:solidFill>
                        </a:rPr>
                        <a:t>本</a:t>
                      </a:r>
                    </a:p>
                  </a:txBody>
                  <a:tcPr/>
                </a:tc>
                <a:tc>
                  <a:txBody>
                    <a:bodyPr/>
                    <a:lstStyle/>
                    <a:p>
                      <a:pPr algn="ctr"/>
                      <a:r>
                        <a:rPr kumimoji="1" lang="ja-JP" altLang="en-US" sz="2000" dirty="0">
                          <a:solidFill>
                            <a:schemeClr val="tx1"/>
                          </a:solidFill>
                        </a:rPr>
                        <a:t>体育館内クリアケース（コロナ対策関連）</a:t>
                      </a:r>
                    </a:p>
                  </a:txBody>
                  <a:tcPr/>
                </a:tc>
                <a:extLst>
                  <a:ext uri="{0D108BD9-81ED-4DB2-BD59-A6C34878D82A}">
                    <a16:rowId xmlns:a16="http://schemas.microsoft.com/office/drawing/2014/main" val="1461578783"/>
                  </a:ext>
                </a:extLst>
              </a:tr>
              <a:tr h="424007">
                <a:tc>
                  <a:txBody>
                    <a:bodyPr/>
                    <a:lstStyle/>
                    <a:p>
                      <a:pPr algn="ctr"/>
                      <a:r>
                        <a:rPr kumimoji="1" lang="ja-JP" altLang="en-US" sz="2400" dirty="0">
                          <a:solidFill>
                            <a:schemeClr val="tx1"/>
                          </a:solidFill>
                        </a:rPr>
                        <a:t>直接型体温計</a:t>
                      </a:r>
                    </a:p>
                  </a:txBody>
                  <a:tcPr/>
                </a:tc>
                <a:tc>
                  <a:txBody>
                    <a:bodyPr/>
                    <a:lstStyle/>
                    <a:p>
                      <a:pPr algn="ctr"/>
                      <a:r>
                        <a:rPr kumimoji="1" lang="ja-JP" altLang="en-US" sz="2400" dirty="0">
                          <a:solidFill>
                            <a:schemeClr val="tx1"/>
                          </a:solidFill>
                        </a:rPr>
                        <a:t>１本</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schemeClr val="tx1"/>
                          </a:solidFill>
                        </a:rPr>
                        <a:t>体育館内クリアケース（コロナ対策関連）</a:t>
                      </a:r>
                    </a:p>
                  </a:txBody>
                  <a:tcPr/>
                </a:tc>
                <a:extLst>
                  <a:ext uri="{0D108BD9-81ED-4DB2-BD59-A6C34878D82A}">
                    <a16:rowId xmlns:a16="http://schemas.microsoft.com/office/drawing/2014/main" val="1621408912"/>
                  </a:ext>
                </a:extLst>
              </a:tr>
              <a:tr h="424007">
                <a:tc>
                  <a:txBody>
                    <a:bodyPr/>
                    <a:lstStyle/>
                    <a:p>
                      <a:pPr algn="ctr"/>
                      <a:r>
                        <a:rPr kumimoji="1" lang="ja-JP" altLang="en-US" sz="2400" dirty="0">
                          <a:solidFill>
                            <a:schemeClr val="tx1"/>
                          </a:solidFill>
                        </a:rPr>
                        <a:t>マスク</a:t>
                      </a:r>
                    </a:p>
                  </a:txBody>
                  <a:tcPr/>
                </a:tc>
                <a:tc>
                  <a:txBody>
                    <a:bodyPr/>
                    <a:lstStyle/>
                    <a:p>
                      <a:pPr algn="ctr"/>
                      <a:r>
                        <a:rPr kumimoji="1" lang="ja-JP" altLang="en-US" sz="2400" dirty="0">
                          <a:solidFill>
                            <a:schemeClr val="tx1"/>
                          </a:solidFill>
                        </a:rPr>
                        <a:t>１箱</a:t>
                      </a:r>
                      <a:endParaRPr kumimoji="1" lang="en-US" altLang="ja-JP" sz="24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schemeClr val="tx1"/>
                          </a:solidFill>
                        </a:rPr>
                        <a:t>体育館内クリアケース（コロナ対策関連）</a:t>
                      </a:r>
                    </a:p>
                  </a:txBody>
                  <a:tcPr/>
                </a:tc>
                <a:extLst>
                  <a:ext uri="{0D108BD9-81ED-4DB2-BD59-A6C34878D82A}">
                    <a16:rowId xmlns:a16="http://schemas.microsoft.com/office/drawing/2014/main" val="170885717"/>
                  </a:ext>
                </a:extLst>
              </a:tr>
            </a:tbl>
          </a:graphicData>
        </a:graphic>
      </p:graphicFrame>
      <p:sp>
        <p:nvSpPr>
          <p:cNvPr id="6" name="スライド番号プレースホルダー 3">
            <a:extLst>
              <a:ext uri="{FF2B5EF4-FFF2-40B4-BE49-F238E27FC236}">
                <a16:creationId xmlns:a16="http://schemas.microsoft.com/office/drawing/2014/main" id="{3F019DB7-87DD-415F-A6A2-4BB7E94152BF}"/>
              </a:ext>
            </a:extLst>
          </p:cNvPr>
          <p:cNvSpPr txBox="1">
            <a:spLocks/>
          </p:cNvSpPr>
          <p:nvPr/>
        </p:nvSpPr>
        <p:spPr>
          <a:xfrm>
            <a:off x="845182" y="351340"/>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2</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4" name="フッター プレースホルダー 3">
            <a:extLst>
              <a:ext uri="{FF2B5EF4-FFF2-40B4-BE49-F238E27FC236}">
                <a16:creationId xmlns:a16="http://schemas.microsoft.com/office/drawing/2014/main" id="{01497F82-7FEF-479F-B537-45F3C00B6742}"/>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18851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3</a:t>
            </a:fld>
            <a:endParaRPr kumimoji="1" lang="ja-JP" altLang="en-US"/>
          </a:p>
        </p:txBody>
      </p:sp>
      <p:sp>
        <p:nvSpPr>
          <p:cNvPr id="10" name="コンテンツ プレースホルダー 2"/>
          <p:cNvSpPr txBox="1">
            <a:spLocks/>
          </p:cNvSpPr>
          <p:nvPr/>
        </p:nvSpPr>
        <p:spPr>
          <a:xfrm>
            <a:off x="981894" y="1616350"/>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避難所入口にこれから避難してくる方を受け付ける，受付場所の設置。</a:t>
            </a:r>
            <a:endParaRPr lang="en-US" altLang="ja-JP" sz="3600" dirty="0"/>
          </a:p>
          <a:p>
            <a:pPr marL="0" indent="0">
              <a:buNone/>
            </a:pPr>
            <a:r>
              <a:rPr lang="ja-JP" altLang="en-US" sz="3600" dirty="0"/>
              <a:t>机：受付場所に設置</a:t>
            </a:r>
            <a:endParaRPr lang="en-US" altLang="ja-JP" sz="3600" dirty="0"/>
          </a:p>
          <a:p>
            <a:pPr marL="0" indent="0">
              <a:buNone/>
            </a:pPr>
            <a:r>
              <a:rPr lang="ja-JP" altLang="en-US" sz="3600" dirty="0"/>
              <a:t>椅子：机の受付側，避難者側に設置</a:t>
            </a:r>
            <a:endParaRPr lang="en-US" altLang="ja-JP" sz="3600" dirty="0"/>
          </a:p>
          <a:p>
            <a:pPr marL="0" indent="0">
              <a:buNone/>
            </a:pPr>
            <a:r>
              <a:rPr lang="ja-JP" altLang="en-US" sz="3600" dirty="0"/>
              <a:t>避難者カード：机の上に設置</a:t>
            </a:r>
            <a:endParaRPr lang="en-US" altLang="ja-JP" sz="3600" dirty="0"/>
          </a:p>
          <a:p>
            <a:pPr marL="0" indent="0">
              <a:buNone/>
            </a:pPr>
            <a:r>
              <a:rPr lang="ja-JP" altLang="en-US" sz="3600" dirty="0"/>
              <a:t>筆記用具：避難者カード記入用として設置</a:t>
            </a:r>
            <a:endParaRPr lang="en-US" altLang="ja-JP" sz="3600" dirty="0"/>
          </a:p>
          <a:p>
            <a:pPr marL="0" indent="0">
              <a:buNone/>
            </a:pPr>
            <a:r>
              <a:rPr lang="ja-JP" altLang="en-US" sz="3600" dirty="0"/>
              <a:t>温度計・消毒液：机の上に設置</a:t>
            </a:r>
            <a:endParaRPr lang="en-US" altLang="ja-JP" sz="3600" dirty="0"/>
          </a:p>
          <a:p>
            <a:pPr marL="0" indent="0">
              <a:buNone/>
            </a:pPr>
            <a:r>
              <a:rPr lang="ja-JP" altLang="en-US" sz="3600" dirty="0"/>
              <a:t>マスク：机の上に設置（未所持者用）</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受付設置</a:t>
            </a:r>
          </a:p>
        </p:txBody>
      </p:sp>
      <p:sp>
        <p:nvSpPr>
          <p:cNvPr id="6" name="スライド番号プレースホルダー 3">
            <a:extLst>
              <a:ext uri="{FF2B5EF4-FFF2-40B4-BE49-F238E27FC236}">
                <a16:creationId xmlns:a16="http://schemas.microsoft.com/office/drawing/2014/main" id="{8253C240-29EC-4F0B-8157-3DEA957C387E}"/>
              </a:ext>
            </a:extLst>
          </p:cNvPr>
          <p:cNvSpPr txBox="1">
            <a:spLocks/>
          </p:cNvSpPr>
          <p:nvPr/>
        </p:nvSpPr>
        <p:spPr>
          <a:xfrm>
            <a:off x="864232" y="400180"/>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3</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026B162C-1FD5-44D1-96D9-7C82B43A845A}"/>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634424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4</a:t>
            </a:fld>
            <a:endParaRPr kumimoji="1" lang="ja-JP" altLang="en-US"/>
          </a:p>
        </p:txBody>
      </p:sp>
      <p:sp>
        <p:nvSpPr>
          <p:cNvPr id="10" name="コンテンツ プレースホルダー 2"/>
          <p:cNvSpPr txBox="1">
            <a:spLocks/>
          </p:cNvSpPr>
          <p:nvPr/>
        </p:nvSpPr>
        <p:spPr>
          <a:xfrm>
            <a:off x="981894" y="1616350"/>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体調不良者用に別のスペースを確保する。</a:t>
            </a:r>
            <a:endParaRPr lang="en-US" altLang="ja-JP" sz="3600" dirty="0"/>
          </a:p>
          <a:p>
            <a:pPr marL="0" indent="0">
              <a:buNone/>
            </a:pPr>
            <a:r>
              <a:rPr lang="ja-JP" altLang="en-US" sz="3600" dirty="0"/>
              <a:t>マスク，感染者用の消毒液を用意する。</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受付設置</a:t>
            </a:r>
          </a:p>
        </p:txBody>
      </p:sp>
      <p:sp>
        <p:nvSpPr>
          <p:cNvPr id="6" name="スライド番号プレースホルダー 3">
            <a:extLst>
              <a:ext uri="{FF2B5EF4-FFF2-40B4-BE49-F238E27FC236}">
                <a16:creationId xmlns:a16="http://schemas.microsoft.com/office/drawing/2014/main" id="{9834168C-D3C7-4575-B29F-04060D89D283}"/>
              </a:ext>
            </a:extLst>
          </p:cNvPr>
          <p:cNvSpPr txBox="1">
            <a:spLocks/>
          </p:cNvSpPr>
          <p:nvPr/>
        </p:nvSpPr>
        <p:spPr>
          <a:xfrm>
            <a:off x="966653" y="410183"/>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4</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33FE2892-41D7-46DD-9F01-E0D97D512837}"/>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60637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5</a:t>
            </a:fld>
            <a:endParaRPr kumimoji="1" lang="ja-JP" altLang="en-US"/>
          </a:p>
        </p:txBody>
      </p:sp>
      <p:sp>
        <p:nvSpPr>
          <p:cNvPr id="10" name="コンテンツ プレースホルダー 2"/>
          <p:cNvSpPr txBox="1">
            <a:spLocks/>
          </p:cNvSpPr>
          <p:nvPr/>
        </p:nvSpPr>
        <p:spPr>
          <a:xfrm>
            <a:off x="981894" y="1616350"/>
            <a:ext cx="9862456" cy="4919436"/>
          </a:xfrm>
          <a:prstGeom prst="rect">
            <a:avLst/>
          </a:prstGeom>
          <a:solidFill>
            <a:schemeClr val="bg1"/>
          </a:solidFill>
          <a:ln>
            <a:solidFill>
              <a:schemeClr val="dk1">
                <a:shade val="50000"/>
              </a:schemeClr>
            </a:solidFill>
          </a:ln>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3600" dirty="0"/>
          </a:p>
          <a:p>
            <a:pPr marL="0" indent="0">
              <a:buNone/>
            </a:pPr>
            <a:r>
              <a:rPr lang="ja-JP" altLang="en-US" sz="3600" dirty="0"/>
              <a:t>机，椅子を次のとおり設置する</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受付設置</a:t>
            </a:r>
            <a:endParaRPr lang="en-US" altLang="ja-JP" sz="4400" b="1" dirty="0"/>
          </a:p>
        </p:txBody>
      </p:sp>
      <p:sp>
        <p:nvSpPr>
          <p:cNvPr id="6" name="スライド番号プレースホルダー 3">
            <a:extLst>
              <a:ext uri="{FF2B5EF4-FFF2-40B4-BE49-F238E27FC236}">
                <a16:creationId xmlns:a16="http://schemas.microsoft.com/office/drawing/2014/main" id="{8253C240-29EC-4F0B-8157-3DEA957C387E}"/>
              </a:ext>
            </a:extLst>
          </p:cNvPr>
          <p:cNvSpPr txBox="1">
            <a:spLocks/>
          </p:cNvSpPr>
          <p:nvPr/>
        </p:nvSpPr>
        <p:spPr>
          <a:xfrm>
            <a:off x="864232" y="400180"/>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5</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正方形/長方形 1">
            <a:extLst>
              <a:ext uri="{FF2B5EF4-FFF2-40B4-BE49-F238E27FC236}">
                <a16:creationId xmlns:a16="http://schemas.microsoft.com/office/drawing/2014/main" id="{287EDA2F-2AA9-4E50-8C01-354DB3E0F2A8}"/>
              </a:ext>
            </a:extLst>
          </p:cNvPr>
          <p:cNvSpPr/>
          <p:nvPr/>
        </p:nvSpPr>
        <p:spPr>
          <a:xfrm>
            <a:off x="2107097" y="3114261"/>
            <a:ext cx="7500730" cy="32420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373531B-3532-4776-B2DE-BBD92E758D9E}"/>
              </a:ext>
            </a:extLst>
          </p:cNvPr>
          <p:cNvSpPr txBox="1"/>
          <p:nvPr/>
        </p:nvSpPr>
        <p:spPr>
          <a:xfrm>
            <a:off x="2584173" y="4318320"/>
            <a:ext cx="6417141" cy="923330"/>
          </a:xfrm>
          <a:prstGeom prst="rect">
            <a:avLst/>
          </a:prstGeom>
          <a:noFill/>
        </p:spPr>
        <p:txBody>
          <a:bodyPr wrap="none" rtlCol="0">
            <a:spAutoFit/>
          </a:bodyPr>
          <a:lstStyle/>
          <a:p>
            <a:r>
              <a:rPr kumimoji="1" lang="ja-JP" altLang="en-US" sz="5400" dirty="0"/>
              <a:t>机・椅子の配置写真</a:t>
            </a:r>
          </a:p>
        </p:txBody>
      </p:sp>
      <p:sp>
        <p:nvSpPr>
          <p:cNvPr id="7" name="フッター プレースホルダー 6">
            <a:extLst>
              <a:ext uri="{FF2B5EF4-FFF2-40B4-BE49-F238E27FC236}">
                <a16:creationId xmlns:a16="http://schemas.microsoft.com/office/drawing/2014/main" id="{D6A55E45-7CAC-4198-B277-3A4EF7134243}"/>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483584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6</a:t>
            </a:fld>
            <a:endParaRPr kumimoji="1" lang="ja-JP" altLang="en-US"/>
          </a:p>
        </p:txBody>
      </p:sp>
      <p:sp>
        <p:nvSpPr>
          <p:cNvPr id="10" name="コンテンツ プレースホルダー 2"/>
          <p:cNvSpPr txBox="1">
            <a:spLocks/>
          </p:cNvSpPr>
          <p:nvPr/>
        </p:nvSpPr>
        <p:spPr>
          <a:xfrm>
            <a:off x="981894" y="1616350"/>
            <a:ext cx="9862456" cy="4919436"/>
          </a:xfrm>
          <a:prstGeom prst="rect">
            <a:avLst/>
          </a:prstGeom>
          <a:solidFill>
            <a:schemeClr val="bg1"/>
          </a:solidFill>
          <a:ln>
            <a:solidFill>
              <a:schemeClr val="dk1">
                <a:shade val="50000"/>
              </a:schemeClr>
            </a:solidFill>
          </a:ln>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3600" dirty="0"/>
          </a:p>
          <a:p>
            <a:pPr marL="0" indent="0">
              <a:buNone/>
            </a:pPr>
            <a:r>
              <a:rPr lang="ja-JP" altLang="en-US" sz="3600" dirty="0"/>
              <a:t>用意した残りのものを次のとおり配置する</a:t>
            </a:r>
            <a:endParaRPr lang="en-US" altLang="ja-JP" sz="3600" dirty="0"/>
          </a:p>
          <a:p>
            <a:pPr marL="0" indent="0">
              <a:buNone/>
            </a:pPr>
            <a:endParaRPr lang="en-US" altLang="ja-JP" sz="3600" dirty="0">
              <a:solidFill>
                <a:srgbClr val="FF0000"/>
              </a:solidFill>
            </a:endParaRPr>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受付設置</a:t>
            </a:r>
            <a:endParaRPr lang="en-US" altLang="ja-JP" sz="4400" b="1" dirty="0"/>
          </a:p>
        </p:txBody>
      </p:sp>
      <p:sp>
        <p:nvSpPr>
          <p:cNvPr id="6" name="スライド番号プレースホルダー 3">
            <a:extLst>
              <a:ext uri="{FF2B5EF4-FFF2-40B4-BE49-F238E27FC236}">
                <a16:creationId xmlns:a16="http://schemas.microsoft.com/office/drawing/2014/main" id="{8253C240-29EC-4F0B-8157-3DEA957C387E}"/>
              </a:ext>
            </a:extLst>
          </p:cNvPr>
          <p:cNvSpPr txBox="1">
            <a:spLocks/>
          </p:cNvSpPr>
          <p:nvPr/>
        </p:nvSpPr>
        <p:spPr>
          <a:xfrm>
            <a:off x="864232" y="400180"/>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6</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7" name="正方形/長方形 6">
            <a:extLst>
              <a:ext uri="{FF2B5EF4-FFF2-40B4-BE49-F238E27FC236}">
                <a16:creationId xmlns:a16="http://schemas.microsoft.com/office/drawing/2014/main" id="{A365A55B-45F7-46D7-929D-0DE89EFE9575}"/>
              </a:ext>
            </a:extLst>
          </p:cNvPr>
          <p:cNvSpPr/>
          <p:nvPr/>
        </p:nvSpPr>
        <p:spPr>
          <a:xfrm>
            <a:off x="2107097" y="3114261"/>
            <a:ext cx="7500730" cy="32420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8EF9ACD-6E31-4539-BE10-9C30D926F6E6}"/>
              </a:ext>
            </a:extLst>
          </p:cNvPr>
          <p:cNvSpPr txBox="1"/>
          <p:nvPr/>
        </p:nvSpPr>
        <p:spPr>
          <a:xfrm>
            <a:off x="2482179" y="3309362"/>
            <a:ext cx="6750566" cy="3046988"/>
          </a:xfrm>
          <a:prstGeom prst="rect">
            <a:avLst/>
          </a:prstGeom>
          <a:noFill/>
        </p:spPr>
        <p:txBody>
          <a:bodyPr wrap="none" rtlCol="0">
            <a:spAutoFit/>
          </a:bodyPr>
          <a:lstStyle/>
          <a:p>
            <a:r>
              <a:rPr kumimoji="1" lang="ja-JP" altLang="en-US" sz="3200" dirty="0"/>
              <a:t>　　　　　配置写真</a:t>
            </a:r>
            <a:endParaRPr kumimoji="1" lang="en-US" altLang="ja-JP" sz="3200" dirty="0"/>
          </a:p>
          <a:p>
            <a:endParaRPr kumimoji="1" lang="en-US" altLang="ja-JP" sz="3200" dirty="0"/>
          </a:p>
          <a:p>
            <a:r>
              <a:rPr kumimoji="1" lang="ja-JP" altLang="en-US" sz="3200" dirty="0"/>
              <a:t>避難所入所記録簿　避難者カード</a:t>
            </a:r>
            <a:endParaRPr kumimoji="1" lang="en-US" altLang="ja-JP" sz="3200" dirty="0"/>
          </a:p>
          <a:p>
            <a:r>
              <a:rPr lang="ja-JP" altLang="en-US" sz="3200" dirty="0"/>
              <a:t>チェックシート　　</a:t>
            </a:r>
            <a:r>
              <a:rPr kumimoji="1" lang="ja-JP" altLang="en-US" sz="3200" dirty="0"/>
              <a:t>ビニール袋</a:t>
            </a:r>
            <a:endParaRPr kumimoji="1" lang="en-US" altLang="ja-JP" sz="3200" dirty="0"/>
          </a:p>
          <a:p>
            <a:r>
              <a:rPr lang="ja-JP" altLang="en-US" sz="3200" dirty="0"/>
              <a:t>手指消毒液，　　　</a:t>
            </a:r>
            <a:r>
              <a:rPr kumimoji="1" lang="ja-JP" altLang="en-US" sz="3200" dirty="0"/>
              <a:t>非接触型温度計</a:t>
            </a:r>
            <a:endParaRPr kumimoji="1" lang="en-US" altLang="ja-JP" sz="3200" dirty="0"/>
          </a:p>
          <a:p>
            <a:r>
              <a:rPr lang="ja-JP" altLang="en-US" sz="3200" dirty="0"/>
              <a:t>直接型体温計　　　</a:t>
            </a:r>
            <a:r>
              <a:rPr kumimoji="1" lang="ja-JP" altLang="en-US" sz="3200" dirty="0"/>
              <a:t>マスク</a:t>
            </a:r>
            <a:endParaRPr kumimoji="1" lang="en-US" altLang="ja-JP" sz="3200" dirty="0"/>
          </a:p>
        </p:txBody>
      </p:sp>
      <p:sp>
        <p:nvSpPr>
          <p:cNvPr id="2" name="フッター プレースホルダー 1">
            <a:extLst>
              <a:ext uri="{FF2B5EF4-FFF2-40B4-BE49-F238E27FC236}">
                <a16:creationId xmlns:a16="http://schemas.microsoft.com/office/drawing/2014/main" id="{6D904078-6CF0-441A-8A47-F697296E0499}"/>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89783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7</a:t>
            </a:fld>
            <a:endParaRPr kumimoji="1" lang="ja-JP" altLang="en-US"/>
          </a:p>
        </p:txBody>
      </p:sp>
      <p:sp>
        <p:nvSpPr>
          <p:cNvPr id="10" name="コンテンツ プレースホルダー 2"/>
          <p:cNvSpPr txBox="1">
            <a:spLocks/>
          </p:cNvSpPr>
          <p:nvPr/>
        </p:nvSpPr>
        <p:spPr>
          <a:xfrm>
            <a:off x="689113" y="344557"/>
            <a:ext cx="11145077" cy="6011793"/>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2800" dirty="0"/>
              <a:t>受付はこちら</a:t>
            </a:r>
            <a:endParaRPr lang="en-US" altLang="ja-JP" sz="12800" dirty="0"/>
          </a:p>
        </p:txBody>
      </p:sp>
      <p:sp>
        <p:nvSpPr>
          <p:cNvPr id="2" name="テキスト ボックス 1">
            <a:extLst>
              <a:ext uri="{FF2B5EF4-FFF2-40B4-BE49-F238E27FC236}">
                <a16:creationId xmlns:a16="http://schemas.microsoft.com/office/drawing/2014/main" id="{E779E75A-31E7-43B8-9206-A4A2A6AB351A}"/>
              </a:ext>
            </a:extLst>
          </p:cNvPr>
          <p:cNvSpPr txBox="1"/>
          <p:nvPr/>
        </p:nvSpPr>
        <p:spPr>
          <a:xfrm>
            <a:off x="6483625" y="5833130"/>
            <a:ext cx="5231295" cy="523220"/>
          </a:xfrm>
          <a:prstGeom prst="rect">
            <a:avLst/>
          </a:prstGeom>
          <a:noFill/>
        </p:spPr>
        <p:txBody>
          <a:bodyPr wrap="square" rtlCol="0">
            <a:spAutoFit/>
          </a:bodyPr>
          <a:lstStyle/>
          <a:p>
            <a:r>
              <a:rPr kumimoji="1" lang="ja-JP" altLang="en-US" sz="2800" dirty="0"/>
              <a:t>この用紙を受付場所に掲示</a:t>
            </a:r>
          </a:p>
        </p:txBody>
      </p:sp>
      <p:sp>
        <p:nvSpPr>
          <p:cNvPr id="5" name="スライド番号プレースホルダー 3">
            <a:extLst>
              <a:ext uri="{FF2B5EF4-FFF2-40B4-BE49-F238E27FC236}">
                <a16:creationId xmlns:a16="http://schemas.microsoft.com/office/drawing/2014/main" id="{E62B3812-6A83-41C3-B413-4BE88353E0B4}"/>
              </a:ext>
            </a:extLst>
          </p:cNvPr>
          <p:cNvSpPr txBox="1">
            <a:spLocks/>
          </p:cNvSpPr>
          <p:nvPr/>
        </p:nvSpPr>
        <p:spPr>
          <a:xfrm>
            <a:off x="689113" y="344557"/>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7</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4" name="フッター プレースホルダー 3">
            <a:extLst>
              <a:ext uri="{FF2B5EF4-FFF2-40B4-BE49-F238E27FC236}">
                <a16:creationId xmlns:a16="http://schemas.microsoft.com/office/drawing/2014/main" id="{843A78C2-962B-43D5-BBDF-3BF626164F49}"/>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264216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708955" y="1309878"/>
            <a:ext cx="10247537" cy="5411597"/>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3600" dirty="0"/>
          </a:p>
        </p:txBody>
      </p:sp>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8</a:t>
            </a:fld>
            <a:endParaRPr kumimoji="1" lang="ja-JP" altLang="en-US"/>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対応フロー</a:t>
            </a:r>
            <a:endParaRPr lang="en-US" altLang="ja-JP" sz="4400" b="1" dirty="0"/>
          </a:p>
        </p:txBody>
      </p:sp>
      <p:sp>
        <p:nvSpPr>
          <p:cNvPr id="6" name="スライド番号プレースホルダー 3">
            <a:extLst>
              <a:ext uri="{FF2B5EF4-FFF2-40B4-BE49-F238E27FC236}">
                <a16:creationId xmlns:a16="http://schemas.microsoft.com/office/drawing/2014/main" id="{CD26115B-373F-444A-9199-54C9E9E6A23F}"/>
              </a:ext>
            </a:extLst>
          </p:cNvPr>
          <p:cNvSpPr txBox="1">
            <a:spLocks/>
          </p:cNvSpPr>
          <p:nvPr/>
        </p:nvSpPr>
        <p:spPr>
          <a:xfrm>
            <a:off x="862150" y="414717"/>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8</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grpSp>
        <p:nvGrpSpPr>
          <p:cNvPr id="37" name="グループ化 36"/>
          <p:cNvGrpSpPr/>
          <p:nvPr/>
        </p:nvGrpSpPr>
        <p:grpSpPr>
          <a:xfrm>
            <a:off x="813049" y="1396718"/>
            <a:ext cx="10039348" cy="5237916"/>
            <a:chOff x="1264921" y="1402785"/>
            <a:chExt cx="9616439" cy="5237916"/>
          </a:xfrm>
        </p:grpSpPr>
        <p:sp>
          <p:nvSpPr>
            <p:cNvPr id="36" name="正方形/長方形 35"/>
            <p:cNvSpPr/>
            <p:nvPr/>
          </p:nvSpPr>
          <p:spPr>
            <a:xfrm>
              <a:off x="8579479" y="4907289"/>
              <a:ext cx="2301881" cy="173341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600" dirty="0"/>
            </a:p>
            <a:p>
              <a:pPr algn="ctr"/>
              <a:r>
                <a:rPr lang="ja-JP" altLang="en-US" sz="1600" dirty="0"/>
                <a:t>感染者又は</a:t>
              </a:r>
              <a:endParaRPr lang="en-US" altLang="ja-JP" sz="1600" dirty="0"/>
            </a:p>
            <a:p>
              <a:pPr algn="ctr"/>
              <a:r>
                <a:rPr lang="ja-JP" altLang="en-US" sz="1600" dirty="0"/>
                <a:t>疑われる者は</a:t>
              </a:r>
              <a:endParaRPr lang="en-US" altLang="ja-JP" sz="1600" dirty="0"/>
            </a:p>
            <a:p>
              <a:pPr algn="ctr"/>
              <a:r>
                <a:rPr kumimoji="1" lang="ja-JP" altLang="en-US" sz="1600" dirty="0"/>
                <a:t>保健所へ電話</a:t>
              </a:r>
              <a:endParaRPr kumimoji="1" lang="en-US" altLang="ja-JP" sz="1600" dirty="0"/>
            </a:p>
            <a:p>
              <a:pPr algn="ctr"/>
              <a:r>
                <a:rPr kumimoji="1" lang="en-US" altLang="ja-JP" sz="1400" dirty="0"/>
                <a:t>(</a:t>
              </a:r>
              <a:r>
                <a:rPr kumimoji="1" lang="ja-JP" altLang="en-US" sz="1400" dirty="0"/>
                <a:t>○○</a:t>
              </a:r>
              <a:r>
                <a:rPr kumimoji="1" lang="ja-JP" altLang="en-US" sz="1400" dirty="0" err="1"/>
                <a:t>ｰ</a:t>
              </a:r>
              <a:r>
                <a:rPr kumimoji="1" lang="ja-JP" altLang="en-US" sz="1400" dirty="0"/>
                <a:t>○○○○</a:t>
              </a:r>
              <a:r>
                <a:rPr kumimoji="1" lang="ja-JP" altLang="en-US" sz="1400" dirty="0" err="1"/>
                <a:t>ｰ</a:t>
              </a:r>
              <a:r>
                <a:rPr kumimoji="1" lang="ja-JP" altLang="en-US" sz="1400" dirty="0"/>
                <a:t>○○○○</a:t>
              </a:r>
              <a:r>
                <a:rPr kumimoji="1" lang="en-US" altLang="ja-JP" sz="1400" dirty="0"/>
                <a:t>)</a:t>
              </a:r>
            </a:p>
            <a:p>
              <a:pPr algn="ctr"/>
              <a:r>
                <a:rPr lang="ja-JP" altLang="en-US" sz="1400" dirty="0">
                  <a:latin typeface="メイリオ" panose="020B0604030504040204" pitchFamily="50" charset="-128"/>
                  <a:ea typeface="メイリオ" panose="020B0604030504040204" pitchFamily="50" charset="-128"/>
                </a:rPr>
                <a:t>その後</a:t>
              </a:r>
              <a:r>
                <a:rPr lang="en-US" altLang="ja-JP" sz="1400" dirty="0">
                  <a:latin typeface="メイリオ" panose="020B0604030504040204" pitchFamily="50" charset="-128"/>
                  <a:ea typeface="メイリオ" panose="020B0604030504040204" pitchFamily="50" charset="-128"/>
                </a:rPr>
                <a:t>P</a:t>
              </a:r>
              <a:r>
                <a:rPr lang="ja-JP" altLang="en-US" sz="1400" dirty="0">
                  <a:latin typeface="メイリオ" panose="020B0604030504040204" pitchFamily="50" charset="-128"/>
                  <a:ea typeface="メイリオ" panose="020B0604030504040204" pitchFamily="50" charset="-128"/>
                </a:rPr>
                <a:t>　に沿って対応</a:t>
              </a:r>
              <a:endParaRPr kumimoji="1" lang="ja-JP" altLang="en-US" sz="16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904493" y="1402785"/>
              <a:ext cx="7600668" cy="636763"/>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非接触型温度計で避難者の体温を測る</a:t>
              </a:r>
              <a:endParaRPr lang="en-US" altLang="ja-JP" b="1" kern="100" dirty="0">
                <a:effectLst/>
                <a:latin typeface="Century" panose="02040604050505020304" pitchFamily="18" charset="0"/>
                <a:ea typeface="メイリオ" panose="020B0604030504040204" pitchFamily="50" charset="-128"/>
                <a:cs typeface="Times New Roman" panose="02020603050405020304" pitchFamily="18" charset="0"/>
              </a:endParaRPr>
            </a:p>
            <a:p>
              <a:pPr algn="ctr">
                <a:spcAft>
                  <a:spcPts val="0"/>
                </a:spcAft>
              </a:pPr>
              <a:r>
                <a:rPr lang="ja-JP" altLang="en-US" b="1" kern="100" dirty="0">
                  <a:latin typeface="Century" panose="02040604050505020304" pitchFamily="18" charset="0"/>
                  <a:ea typeface="メイリオ" panose="020B0604030504040204" pitchFamily="50" charset="-128"/>
                  <a:cs typeface="Times New Roman" panose="02020603050405020304" pitchFamily="18" charset="0"/>
                </a:rPr>
                <a:t>マスクしていない人には，１人１枚マスクを配る</a:t>
              </a:r>
              <a:endParaRPr lang="ja-JP"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1" name="グループ化 10"/>
            <p:cNvGrpSpPr/>
            <p:nvPr/>
          </p:nvGrpSpPr>
          <p:grpSpPr>
            <a:xfrm>
              <a:off x="2200899" y="2093555"/>
              <a:ext cx="2044078" cy="2510899"/>
              <a:chOff x="-10722" y="-89296"/>
              <a:chExt cx="1392865" cy="2978675"/>
            </a:xfrm>
          </p:grpSpPr>
          <p:sp>
            <p:nvSpPr>
              <p:cNvPr id="26" name="下矢印 25"/>
              <p:cNvSpPr/>
              <p:nvPr/>
            </p:nvSpPr>
            <p:spPr>
              <a:xfrm>
                <a:off x="393316" y="-89296"/>
                <a:ext cx="584790" cy="297867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7" name="正方形/長方形 26"/>
              <p:cNvSpPr/>
              <p:nvPr/>
            </p:nvSpPr>
            <p:spPr>
              <a:xfrm>
                <a:off x="-10722" y="39330"/>
                <a:ext cx="1392865" cy="52099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a:effectLst/>
                    <a:latin typeface="メイリオ" panose="020B0604030504040204" pitchFamily="50" charset="-128"/>
                    <a:ea typeface="ＭＳ 明朝" panose="02020609040205080304" pitchFamily="17" charset="-128"/>
                    <a:cs typeface="Times New Roman" panose="02020603050405020304" pitchFamily="18" charset="0"/>
                  </a:rPr>
                  <a:t>37.5</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度未満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2" name="グループ化 11"/>
            <p:cNvGrpSpPr/>
            <p:nvPr/>
          </p:nvGrpSpPr>
          <p:grpSpPr>
            <a:xfrm>
              <a:off x="7538665" y="2086263"/>
              <a:ext cx="2044078" cy="884422"/>
              <a:chOff x="-10634" y="50959"/>
              <a:chExt cx="1392865" cy="1049927"/>
            </a:xfrm>
          </p:grpSpPr>
          <p:sp>
            <p:nvSpPr>
              <p:cNvPr id="24" name="下矢印 23"/>
              <p:cNvSpPr/>
              <p:nvPr/>
            </p:nvSpPr>
            <p:spPr>
              <a:xfrm>
                <a:off x="393403" y="50959"/>
                <a:ext cx="584790" cy="104992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5" name="正方形/長方形 24"/>
              <p:cNvSpPr/>
              <p:nvPr/>
            </p:nvSpPr>
            <p:spPr>
              <a:xfrm>
                <a:off x="-10634" y="188517"/>
                <a:ext cx="1392865" cy="52099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a:effectLst/>
                    <a:latin typeface="メイリオ" panose="020B0604030504040204" pitchFamily="50" charset="-128"/>
                    <a:ea typeface="ＭＳ 明朝" panose="02020609040205080304" pitchFamily="17" charset="-128"/>
                    <a:cs typeface="Times New Roman" panose="02020603050405020304" pitchFamily="18" charset="0"/>
                  </a:rPr>
                  <a:t>37.5</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度以上</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3" name="正方形/長方形 12"/>
            <p:cNvSpPr/>
            <p:nvPr/>
          </p:nvSpPr>
          <p:spPr>
            <a:xfrm>
              <a:off x="6524200" y="3035154"/>
              <a:ext cx="3822878" cy="576817"/>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b="1" kern="100" dirty="0">
                  <a:effectLst/>
                  <a:latin typeface="Century" panose="02040604050505020304" pitchFamily="18" charset="0"/>
                  <a:ea typeface="メイリオ" panose="020B0604030504040204" pitchFamily="50" charset="-128"/>
                  <a:cs typeface="Times New Roman" panose="02020603050405020304" pitchFamily="18" charset="0"/>
                </a:rPr>
                <a:t>直接</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体温計で再度測る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正方形/長方形 13"/>
            <p:cNvSpPr/>
            <p:nvPr/>
          </p:nvSpPr>
          <p:spPr>
            <a:xfrm>
              <a:off x="1264921" y="4653426"/>
              <a:ext cx="7210056" cy="49250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再度「健康チェックカード」に当てはまるもの</a:t>
              </a:r>
              <a:r>
                <a:rPr lang="ja-JP" altLang="en-US" b="1" kern="100" dirty="0">
                  <a:effectLst/>
                  <a:latin typeface="Century" panose="02040604050505020304" pitchFamily="18" charset="0"/>
                  <a:ea typeface="メイリオ" panose="020B0604030504040204" pitchFamily="50" charset="-128"/>
                  <a:cs typeface="Times New Roman" panose="02020603050405020304" pitchFamily="18" charset="0"/>
                </a:rPr>
                <a:t>が</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ないか確認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5" name="グループ化 14"/>
            <p:cNvGrpSpPr/>
            <p:nvPr/>
          </p:nvGrpSpPr>
          <p:grpSpPr>
            <a:xfrm>
              <a:off x="6385845" y="3710572"/>
              <a:ext cx="2044078" cy="896139"/>
              <a:chOff x="22706" y="0"/>
              <a:chExt cx="1392865" cy="1063836"/>
            </a:xfrm>
          </p:grpSpPr>
          <p:sp>
            <p:nvSpPr>
              <p:cNvPr id="22" name="下矢印 21"/>
              <p:cNvSpPr/>
              <p:nvPr/>
            </p:nvSpPr>
            <p:spPr>
              <a:xfrm>
                <a:off x="393404" y="0"/>
                <a:ext cx="584790" cy="106383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3" name="正方形/長方形 22"/>
              <p:cNvSpPr/>
              <p:nvPr/>
            </p:nvSpPr>
            <p:spPr>
              <a:xfrm>
                <a:off x="22706" y="133047"/>
                <a:ext cx="1392865" cy="52099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a:effectLst/>
                    <a:latin typeface="メイリオ" panose="020B0604030504040204" pitchFamily="50" charset="-128"/>
                    <a:ea typeface="ＭＳ 明朝" panose="02020609040205080304" pitchFamily="17" charset="-128"/>
                    <a:cs typeface="Times New Roman" panose="02020603050405020304" pitchFamily="18" charset="0"/>
                  </a:rPr>
                  <a:t>37.5</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度未満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6" name="グループ化 15"/>
            <p:cNvGrpSpPr/>
            <p:nvPr/>
          </p:nvGrpSpPr>
          <p:grpSpPr>
            <a:xfrm>
              <a:off x="8693591" y="3710572"/>
              <a:ext cx="2044078" cy="893882"/>
              <a:chOff x="-10634" y="0"/>
              <a:chExt cx="1392865" cy="1061157"/>
            </a:xfrm>
          </p:grpSpPr>
          <p:sp>
            <p:nvSpPr>
              <p:cNvPr id="20" name="下矢印 19"/>
              <p:cNvSpPr/>
              <p:nvPr/>
            </p:nvSpPr>
            <p:spPr>
              <a:xfrm>
                <a:off x="393404" y="0"/>
                <a:ext cx="584790" cy="106115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21" name="正方形/長方形 20"/>
              <p:cNvSpPr/>
              <p:nvPr/>
            </p:nvSpPr>
            <p:spPr>
              <a:xfrm>
                <a:off x="-10634" y="133047"/>
                <a:ext cx="1392865" cy="52099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a:effectLst/>
                    <a:latin typeface="メイリオ" panose="020B0604030504040204" pitchFamily="50" charset="-128"/>
                    <a:ea typeface="ＭＳ 明朝" panose="02020609040205080304" pitchFamily="17" charset="-128"/>
                    <a:cs typeface="Times New Roman" panose="02020603050405020304" pitchFamily="18" charset="0"/>
                  </a:rPr>
                  <a:t>37.5</a:t>
                </a: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度以上</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7" name="正方形/長方形 16"/>
            <p:cNvSpPr/>
            <p:nvPr/>
          </p:nvSpPr>
          <p:spPr>
            <a:xfrm>
              <a:off x="8693591" y="4655663"/>
              <a:ext cx="2043231" cy="49250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b="1" kern="100" dirty="0">
                  <a:effectLst/>
                  <a:latin typeface="Century" panose="02040604050505020304" pitchFamily="18" charset="0"/>
                  <a:ea typeface="メイリオ" panose="020B0604030504040204" pitchFamily="50" charset="-128"/>
                  <a:cs typeface="Times New Roman" panose="02020603050405020304" pitchFamily="18" charset="0"/>
                </a:rPr>
                <a:t>待機エリアへ</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1" name="下矢印 30"/>
            <p:cNvSpPr/>
            <p:nvPr/>
          </p:nvSpPr>
          <p:spPr>
            <a:xfrm>
              <a:off x="4440849" y="5198994"/>
              <a:ext cx="858199" cy="896139"/>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2000"/>
            </a:p>
          </p:txBody>
        </p:sp>
        <p:sp>
          <p:nvSpPr>
            <p:cNvPr id="32" name="正方形/長方形 31"/>
            <p:cNvSpPr/>
            <p:nvPr/>
          </p:nvSpPr>
          <p:spPr>
            <a:xfrm>
              <a:off x="3847910" y="6148199"/>
              <a:ext cx="2044078" cy="49250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次ページへ</a:t>
              </a:r>
              <a:endParaRPr lang="ja-JP"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2" name="フッター プレースホルダー 1">
            <a:extLst>
              <a:ext uri="{FF2B5EF4-FFF2-40B4-BE49-F238E27FC236}">
                <a16:creationId xmlns:a16="http://schemas.microsoft.com/office/drawing/2014/main" id="{41ACF8B1-A86C-4DD9-8B3C-CEEC25FF05BB}"/>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0343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EC4B8DC-349D-4D6F-80A2-658F0B0D72B3}" type="slidenum">
              <a:rPr kumimoji="1" lang="ja-JP" altLang="en-US" smtClean="0"/>
              <a:t>9</a:t>
            </a:fld>
            <a:endParaRPr kumimoji="1" lang="ja-JP" altLang="en-US"/>
          </a:p>
        </p:txBody>
      </p:sp>
      <p:sp>
        <p:nvSpPr>
          <p:cNvPr id="10" name="コンテンツ プレースホルダー 2"/>
          <p:cNvSpPr txBox="1">
            <a:spLocks/>
          </p:cNvSpPr>
          <p:nvPr/>
        </p:nvSpPr>
        <p:spPr>
          <a:xfrm>
            <a:off x="862150" y="1436914"/>
            <a:ext cx="9862456" cy="4919436"/>
          </a:xfrm>
          <a:prstGeom prst="rect">
            <a:avLst/>
          </a:prstGeom>
          <a:solidFill>
            <a:schemeClr val="bg1"/>
          </a:solidFill>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600" dirty="0"/>
              <a:t>避難者がマスクをしていない場合は，マスクを配布する（１人１枚）。</a:t>
            </a:r>
            <a:endParaRPr lang="en-US" altLang="ja-JP" sz="3600" dirty="0"/>
          </a:p>
        </p:txBody>
      </p:sp>
      <p:sp>
        <p:nvSpPr>
          <p:cNvPr id="5" name="コンテンツ プレースホルダー 2"/>
          <p:cNvSpPr txBox="1">
            <a:spLocks/>
          </p:cNvSpPr>
          <p:nvPr/>
        </p:nvSpPr>
        <p:spPr>
          <a:xfrm>
            <a:off x="1772195" y="322214"/>
            <a:ext cx="8281854" cy="833011"/>
          </a:xfrm>
          <a:prstGeom prst="rect">
            <a:avLst/>
          </a:prstGeom>
          <a:ln>
            <a:solidFill>
              <a:schemeClr val="dk1">
                <a:shade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4400" b="1" dirty="0"/>
              <a:t>受付カード　マスク配布</a:t>
            </a:r>
          </a:p>
        </p:txBody>
      </p:sp>
      <p:sp>
        <p:nvSpPr>
          <p:cNvPr id="6" name="スライド番号プレースホルダー 3">
            <a:extLst>
              <a:ext uri="{FF2B5EF4-FFF2-40B4-BE49-F238E27FC236}">
                <a16:creationId xmlns:a16="http://schemas.microsoft.com/office/drawing/2014/main" id="{515BE7C0-5A6F-496B-BDB2-C97C28C837AF}"/>
              </a:ext>
            </a:extLst>
          </p:cNvPr>
          <p:cNvSpPr txBox="1">
            <a:spLocks/>
          </p:cNvSpPr>
          <p:nvPr/>
        </p:nvSpPr>
        <p:spPr>
          <a:xfrm>
            <a:off x="718458" y="403102"/>
            <a:ext cx="805542" cy="657072"/>
          </a:xfrm>
          <a:prstGeom prst="rect">
            <a:avLst/>
          </a:prstGeom>
          <a:solidFill>
            <a:schemeClr val="tx1"/>
          </a:solid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B6F15528-21DE-4FAA-801E-634DDDAF4B2B}" type="slidenum">
              <a:rPr lang="en-US" altLang="ja-JP" sz="2400" smtClean="0">
                <a:solidFill>
                  <a:schemeClr val="bg1"/>
                </a:solidFill>
                <a:latin typeface="HGS創英角ﾎﾟｯﾌﾟ体" panose="040B0A00000000000000" pitchFamily="50" charset="-128"/>
                <a:ea typeface="HGS創英角ﾎﾟｯﾌﾟ体" panose="040B0A00000000000000" pitchFamily="50" charset="-128"/>
              </a:rPr>
              <a:pPr algn="ctr"/>
              <a:t>9</a:t>
            </a:fld>
            <a:endParaRPr lang="ja-JP" altLang="en-US"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 name="フッター プレースホルダー 1">
            <a:extLst>
              <a:ext uri="{FF2B5EF4-FFF2-40B4-BE49-F238E27FC236}">
                <a16:creationId xmlns:a16="http://schemas.microsoft.com/office/drawing/2014/main" id="{1EA3BECE-4E30-4237-898F-7622360B955D}"/>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504965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4658</TotalTime>
  <Words>1016</Words>
  <Application>Microsoft Office PowerPoint</Application>
  <PresentationFormat>ワイド画面</PresentationFormat>
  <Paragraphs>175</Paragraphs>
  <Slides>14</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HGS創英角ﾎﾟｯﾌﾟ体</vt:lpstr>
      <vt:lpstr>ＭＳ 明朝</vt:lpstr>
      <vt:lpstr>新細明體</vt:lpstr>
      <vt:lpstr>メイリオ</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柏市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避難所開設について</dc:title>
  <dc:creator>防災安全課２７</dc:creator>
  <cp:lastModifiedBy>防災安全課８</cp:lastModifiedBy>
  <cp:revision>285</cp:revision>
  <cp:lastPrinted>2021-12-09T00:23:18Z</cp:lastPrinted>
  <dcterms:created xsi:type="dcterms:W3CDTF">2021-06-18T08:03:24Z</dcterms:created>
  <dcterms:modified xsi:type="dcterms:W3CDTF">2022-06-16T04:36:50Z</dcterms:modified>
</cp:coreProperties>
</file>