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275" r:id="rId3"/>
    <p:sldId id="278" r:id="rId4"/>
    <p:sldId id="277" r:id="rId5"/>
    <p:sldId id="279" r:id="rId6"/>
    <p:sldId id="258" r:id="rId7"/>
    <p:sldId id="259" r:id="rId8"/>
    <p:sldId id="260" r:id="rId9"/>
    <p:sldId id="261" r:id="rId10"/>
    <p:sldId id="262" r:id="rId11"/>
    <p:sldId id="282" r:id="rId12"/>
    <p:sldId id="281" r:id="rId13"/>
  </p:sldIdLst>
  <p:sldSz cx="1901031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4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FBC1"/>
    <a:srgbClr val="C1FBC1"/>
    <a:srgbClr val="66F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115" y="-504"/>
      </p:cViewPr>
      <p:guideLst>
        <p:guide orient="horz" pos="2880"/>
        <p:guide pos="54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46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r">
              <a:defRPr sz="1100"/>
            </a:lvl1pPr>
          </a:lstStyle>
          <a:p>
            <a:fld id="{5DD4BF76-6E3D-425B-9A38-8EEE804FD484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83" tIns="41591" rIns="83183" bIns="415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603"/>
            <a:ext cx="5388610" cy="3884421"/>
          </a:xfrm>
          <a:prstGeom prst="rect">
            <a:avLst/>
          </a:prstGeom>
        </p:spPr>
        <p:txBody>
          <a:bodyPr vert="horz" lIns="83183" tIns="41591" rIns="83183" bIns="415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46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r">
              <a:defRPr sz="1100"/>
            </a:lvl1pPr>
          </a:lstStyle>
          <a:p>
            <a:fld id="{267ECADB-6DD1-49B9-AD27-8727C9ED9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16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6972" y="3314954"/>
            <a:ext cx="1617234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53954" y="5988313"/>
            <a:ext cx="133184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46F8-2CB8-4F2A-A28B-AEBB3F317A44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70156" y="866929"/>
            <a:ext cx="10485997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ゴシック"/>
                <a:cs typeface="ＭＳ 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8A36-9D93-467A-A4BE-6B0235EC0A92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-17206" y="826549"/>
            <a:ext cx="4376044" cy="738664"/>
          </a:xfrm>
        </p:spPr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70156" y="866929"/>
            <a:ext cx="10485997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ゴシック"/>
                <a:cs typeface="ＭＳ 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51317" y="2459491"/>
            <a:ext cx="82764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798546" y="2459491"/>
            <a:ext cx="82764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9638-6473-4A8A-9141-EF7A88A8C3D6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70156" y="866929"/>
            <a:ext cx="10485997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ゴシック"/>
                <a:cs typeface="ＭＳ 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E3DF-FE96-47D5-B7E6-8990C0E3B61B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40966" y="696426"/>
            <a:ext cx="15519764" cy="3778885"/>
          </a:xfrm>
          <a:custGeom>
            <a:avLst/>
            <a:gdLst/>
            <a:ahLst/>
            <a:cxnLst/>
            <a:rect l="l" t="t" r="r" b="b"/>
            <a:pathLst>
              <a:path w="6169025" h="3778885">
                <a:moveTo>
                  <a:pt x="6168872" y="0"/>
                </a:moveTo>
                <a:lnTo>
                  <a:pt x="0" y="0"/>
                </a:lnTo>
                <a:lnTo>
                  <a:pt x="0" y="105181"/>
                </a:lnTo>
                <a:lnTo>
                  <a:pt x="0" y="106756"/>
                </a:lnTo>
                <a:lnTo>
                  <a:pt x="0" y="3778707"/>
                </a:lnTo>
                <a:lnTo>
                  <a:pt x="109715" y="3778707"/>
                </a:lnTo>
                <a:lnTo>
                  <a:pt x="109715" y="106756"/>
                </a:lnTo>
                <a:lnTo>
                  <a:pt x="6053048" y="106756"/>
                </a:lnTo>
                <a:lnTo>
                  <a:pt x="6053048" y="2332050"/>
                </a:lnTo>
                <a:lnTo>
                  <a:pt x="6168872" y="2332050"/>
                </a:lnTo>
                <a:lnTo>
                  <a:pt x="6168872" y="105181"/>
                </a:lnTo>
                <a:lnTo>
                  <a:pt x="616887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2201488" y="3027054"/>
            <a:ext cx="14383938" cy="1448435"/>
          </a:xfrm>
          <a:custGeom>
            <a:avLst/>
            <a:gdLst/>
            <a:ahLst/>
            <a:cxnLst/>
            <a:rect l="l" t="t" r="r" b="b"/>
            <a:pathLst>
              <a:path w="5717540" h="1448435">
                <a:moveTo>
                  <a:pt x="5717396" y="19"/>
                </a:moveTo>
                <a:lnTo>
                  <a:pt x="-2" y="19"/>
                </a:lnTo>
                <a:lnTo>
                  <a:pt x="-2" y="1448069"/>
                </a:lnTo>
                <a:lnTo>
                  <a:pt x="5717396" y="1448069"/>
                </a:lnTo>
                <a:lnTo>
                  <a:pt x="5717396" y="19"/>
                </a:lnTo>
                <a:close/>
              </a:path>
            </a:pathLst>
          </a:custGeom>
          <a:solidFill>
            <a:srgbClr val="F2DCDB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7F51-EE97-4FEF-8CCB-91AC0B43CD79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70156" y="866927"/>
            <a:ext cx="1048599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cs typeface="ＭＳ 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70818" y="4016375"/>
            <a:ext cx="1447339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468937" y="9944871"/>
            <a:ext cx="608841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※</a:t>
            </a:r>
            <a:r>
              <a:rPr lang="ja-JP" altLang="en-US"/>
              <a:t>現在作成中のため，内容に変更がでる場合があります。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51317" y="9944871"/>
            <a:ext cx="43760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CC8B-A33B-43F9-9821-F3CBFF13BBE5}" type="datetime1">
              <a:rPr lang="en-US" altLang="ja-JP" smtClean="0"/>
              <a:t>6/16/2022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75330" y="874319"/>
            <a:ext cx="2702055" cy="73866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>
            <a:lvl1pPr algn="r">
              <a:defRPr sz="4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39">
        <a:defRPr>
          <a:latin typeface="+mn-lt"/>
          <a:ea typeface="+mn-ea"/>
          <a:cs typeface="+mn-cs"/>
        </a:defRPr>
      </a:lvl2pPr>
      <a:lvl3pPr marL="914478">
        <a:defRPr>
          <a:latin typeface="+mn-lt"/>
          <a:ea typeface="+mn-ea"/>
          <a:cs typeface="+mn-cs"/>
        </a:defRPr>
      </a:lvl3pPr>
      <a:lvl4pPr marL="1371716">
        <a:defRPr>
          <a:latin typeface="+mn-lt"/>
          <a:ea typeface="+mn-ea"/>
          <a:cs typeface="+mn-cs"/>
        </a:defRPr>
      </a:lvl4pPr>
      <a:lvl5pPr marL="1828955">
        <a:defRPr>
          <a:latin typeface="+mn-lt"/>
          <a:ea typeface="+mn-ea"/>
          <a:cs typeface="+mn-cs"/>
        </a:defRPr>
      </a:lvl5pPr>
      <a:lvl6pPr marL="2286194">
        <a:defRPr>
          <a:latin typeface="+mn-lt"/>
          <a:ea typeface="+mn-ea"/>
          <a:cs typeface="+mn-cs"/>
        </a:defRPr>
      </a:lvl6pPr>
      <a:lvl7pPr marL="2743433">
        <a:defRPr>
          <a:latin typeface="+mn-lt"/>
          <a:ea typeface="+mn-ea"/>
          <a:cs typeface="+mn-cs"/>
        </a:defRPr>
      </a:lvl7pPr>
      <a:lvl8pPr marL="3200670">
        <a:defRPr>
          <a:latin typeface="+mn-lt"/>
          <a:ea typeface="+mn-ea"/>
          <a:cs typeface="+mn-cs"/>
        </a:defRPr>
      </a:lvl8pPr>
      <a:lvl9pPr marL="365791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39">
        <a:defRPr>
          <a:latin typeface="+mn-lt"/>
          <a:ea typeface="+mn-ea"/>
          <a:cs typeface="+mn-cs"/>
        </a:defRPr>
      </a:lvl2pPr>
      <a:lvl3pPr marL="914478">
        <a:defRPr>
          <a:latin typeface="+mn-lt"/>
          <a:ea typeface="+mn-ea"/>
          <a:cs typeface="+mn-cs"/>
        </a:defRPr>
      </a:lvl3pPr>
      <a:lvl4pPr marL="1371716">
        <a:defRPr>
          <a:latin typeface="+mn-lt"/>
          <a:ea typeface="+mn-ea"/>
          <a:cs typeface="+mn-cs"/>
        </a:defRPr>
      </a:lvl4pPr>
      <a:lvl5pPr marL="1828955">
        <a:defRPr>
          <a:latin typeface="+mn-lt"/>
          <a:ea typeface="+mn-ea"/>
          <a:cs typeface="+mn-cs"/>
        </a:defRPr>
      </a:lvl5pPr>
      <a:lvl6pPr marL="2286194">
        <a:defRPr>
          <a:latin typeface="+mn-lt"/>
          <a:ea typeface="+mn-ea"/>
          <a:cs typeface="+mn-cs"/>
        </a:defRPr>
      </a:lvl6pPr>
      <a:lvl7pPr marL="2743433">
        <a:defRPr>
          <a:latin typeface="+mn-lt"/>
          <a:ea typeface="+mn-ea"/>
          <a:cs typeface="+mn-cs"/>
        </a:defRPr>
      </a:lvl7pPr>
      <a:lvl8pPr marL="3200670">
        <a:defRPr>
          <a:latin typeface="+mn-lt"/>
          <a:ea typeface="+mn-ea"/>
          <a:cs typeface="+mn-cs"/>
        </a:defRPr>
      </a:lvl8pPr>
      <a:lvl9pPr marL="365791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11" Type="http://schemas.openxmlformats.org/officeDocument/2006/relationships/image" Target="../media/image16.jpg"/><Relationship Id="rId5" Type="http://schemas.openxmlformats.org/officeDocument/2006/relationships/image" Target="../media/image10.jpg"/><Relationship Id="rId10" Type="http://schemas.openxmlformats.org/officeDocument/2006/relationships/image" Target="../media/image15.jpg"/><Relationship Id="rId4" Type="http://schemas.openxmlformats.org/officeDocument/2006/relationships/image" Target="../media/image9.jpg"/><Relationship Id="rId9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Relationship Id="rId9" Type="http://schemas.openxmlformats.org/officeDocument/2006/relationships/image" Target="../media/image2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7" Type="http://schemas.openxmlformats.org/officeDocument/2006/relationships/image" Target="../media/image30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0EFE2-5FBA-4F38-A8AD-7CEE8FA79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556" y="4051303"/>
            <a:ext cx="14554199" cy="3962397"/>
          </a:xfrm>
        </p:spPr>
        <p:txBody>
          <a:bodyPr/>
          <a:lstStyle/>
          <a:p>
            <a:pPr algn="ctr"/>
            <a:r>
              <a:rPr kumimoji="1" lang="ja-JP" altLang="en-US" sz="9601" dirty="0"/>
              <a:t>はじめにやることカード</a:t>
            </a:r>
            <a:br>
              <a:rPr kumimoji="1" lang="en-US" altLang="ja-JP" sz="9601" dirty="0"/>
            </a:br>
            <a:r>
              <a:rPr kumimoji="1" lang="ja-JP" altLang="en-US" sz="9601" dirty="0"/>
              <a:t>～災害発生時の初動～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2CF3BA-E4B2-427B-BB5F-07EBE9BBEA1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587457" y="910406"/>
            <a:ext cx="900198" cy="738664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mtClean="0"/>
              <a:pPr algn="ctr"/>
              <a:t>1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C69820-EA64-466F-9172-9F7F316D83E8}"/>
              </a:ext>
            </a:extLst>
          </p:cNvPr>
          <p:cNvSpPr txBox="1"/>
          <p:nvPr/>
        </p:nvSpPr>
        <p:spPr>
          <a:xfrm>
            <a:off x="2647156" y="1002376"/>
            <a:ext cx="2954655" cy="708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1" dirty="0"/>
              <a:t>←カード番号</a:t>
            </a:r>
          </a:p>
        </p:txBody>
      </p:sp>
    </p:spTree>
    <p:extLst>
      <p:ext uri="{BB962C8B-B14F-4D97-AF65-F5344CB8AC3E}">
        <p14:creationId xmlns:p14="http://schemas.microsoft.com/office/powerpoint/2010/main" val="760433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8356" y="696420"/>
            <a:ext cx="17221200" cy="9230817"/>
            <a:chOff x="652272" y="696416"/>
            <a:chExt cx="6169025" cy="9230817"/>
          </a:xfrm>
        </p:grpSpPr>
        <p:sp>
          <p:nvSpPr>
            <p:cNvPr id="3" name="object 3"/>
            <p:cNvSpPr/>
            <p:nvPr/>
          </p:nvSpPr>
          <p:spPr>
            <a:xfrm>
              <a:off x="652272" y="696416"/>
              <a:ext cx="6169025" cy="8007350"/>
            </a:xfrm>
            <a:custGeom>
              <a:avLst/>
              <a:gdLst/>
              <a:ahLst/>
              <a:cxnLst/>
              <a:rect l="l" t="t" r="r" b="b"/>
              <a:pathLst>
                <a:path w="6169025" h="8007350">
                  <a:moveTo>
                    <a:pt x="6168872" y="0"/>
                  </a:moveTo>
                  <a:lnTo>
                    <a:pt x="0" y="0"/>
                  </a:lnTo>
                  <a:lnTo>
                    <a:pt x="0" y="105181"/>
                  </a:lnTo>
                  <a:lnTo>
                    <a:pt x="0" y="106756"/>
                  </a:lnTo>
                  <a:lnTo>
                    <a:pt x="0" y="8006905"/>
                  </a:lnTo>
                  <a:lnTo>
                    <a:pt x="109715" y="8006905"/>
                  </a:lnTo>
                  <a:lnTo>
                    <a:pt x="109715" y="106756"/>
                  </a:lnTo>
                  <a:lnTo>
                    <a:pt x="6053048" y="106756"/>
                  </a:lnTo>
                  <a:lnTo>
                    <a:pt x="6053048" y="1998294"/>
                  </a:lnTo>
                  <a:lnTo>
                    <a:pt x="6168872" y="1998294"/>
                  </a:lnTo>
                  <a:lnTo>
                    <a:pt x="6168872" y="10518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2693313"/>
              <a:ext cx="6169025" cy="7233920"/>
            </a:xfrm>
            <a:custGeom>
              <a:avLst/>
              <a:gdLst/>
              <a:ahLst/>
              <a:cxnLst/>
              <a:rect l="l" t="t" r="r" b="b"/>
              <a:pathLst>
                <a:path w="6169025" h="7233920">
                  <a:moveTo>
                    <a:pt x="6168872" y="0"/>
                  </a:moveTo>
                  <a:lnTo>
                    <a:pt x="6053048" y="0"/>
                  </a:lnTo>
                  <a:lnTo>
                    <a:pt x="6053048" y="6008484"/>
                  </a:lnTo>
                  <a:lnTo>
                    <a:pt x="6053048" y="6010008"/>
                  </a:lnTo>
                  <a:lnTo>
                    <a:pt x="6053048" y="7120953"/>
                  </a:lnTo>
                  <a:lnTo>
                    <a:pt x="109715" y="7120953"/>
                  </a:lnTo>
                  <a:lnTo>
                    <a:pt x="109715" y="6008484"/>
                  </a:lnTo>
                  <a:lnTo>
                    <a:pt x="0" y="6008484"/>
                  </a:lnTo>
                  <a:lnTo>
                    <a:pt x="0" y="7233729"/>
                  </a:lnTo>
                  <a:lnTo>
                    <a:pt x="6168872" y="7233729"/>
                  </a:lnTo>
                  <a:lnTo>
                    <a:pt x="6168872" y="6008484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66054" y="887637"/>
            <a:ext cx="12877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6000" dirty="0">
                <a:latin typeface="+mj-ea"/>
              </a:rPr>
              <a:t>備蓄物資を保管している</a:t>
            </a:r>
            <a:r>
              <a:rPr lang="ja-JP" altLang="en-US" sz="6000" spc="10" dirty="0">
                <a:latin typeface="+mj-ea"/>
              </a:rPr>
              <a:t>場所の確認</a:t>
            </a:r>
            <a:endParaRPr sz="6000" dirty="0">
              <a:latin typeface="+mj-e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65428" y="2868776"/>
            <a:ext cx="10744200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2800" spc="10" dirty="0" err="1">
                <a:latin typeface="MS UI Gothic"/>
                <a:cs typeface="MS UI Gothic"/>
              </a:rPr>
              <a:t>避難所</a:t>
            </a:r>
            <a:r>
              <a:rPr lang="ja-JP" altLang="en-US" sz="2800" spc="185" dirty="0">
                <a:latin typeface="MS UI Gothic"/>
                <a:cs typeface="MS UI Gothic"/>
              </a:rPr>
              <a:t>の安全を確認したら，</a:t>
            </a:r>
            <a:r>
              <a:rPr lang="ja-JP" altLang="en-US" sz="2800" spc="10" dirty="0">
                <a:latin typeface="MS UI Gothic"/>
                <a:cs typeface="MS UI Gothic"/>
              </a:rPr>
              <a:t>備蓄物資保管している場所　　　　　　　　</a:t>
            </a:r>
            <a:endParaRPr lang="en-US" altLang="ja-JP" sz="2800" spc="10" dirty="0">
              <a:latin typeface="MS UI Gothic"/>
              <a:cs typeface="MS UI Gothic"/>
            </a:endParaRPr>
          </a:p>
          <a:p>
            <a:pPr marL="12702">
              <a:spcBef>
                <a:spcPts val="100"/>
              </a:spcBef>
            </a:pPr>
            <a:r>
              <a:rPr lang="ja-JP" altLang="en-US" sz="2800" spc="10" dirty="0">
                <a:latin typeface="MS UI Gothic"/>
                <a:cs typeface="MS UI Gothic"/>
              </a:rPr>
              <a:t>を確認してください。</a:t>
            </a:r>
            <a:endParaRPr lang="en-US" altLang="ja-JP" sz="2800" spc="280" dirty="0">
              <a:latin typeface="MS UI Gothic"/>
              <a:cs typeface="MS UI Gothic"/>
            </a:endParaRPr>
          </a:p>
        </p:txBody>
      </p:sp>
      <p:sp>
        <p:nvSpPr>
          <p:cNvPr id="11" name="object 6"/>
          <p:cNvSpPr txBox="1">
            <a:spLocks/>
          </p:cNvSpPr>
          <p:nvPr/>
        </p:nvSpPr>
        <p:spPr>
          <a:xfrm>
            <a:off x="9300634" y="4369857"/>
            <a:ext cx="7672122" cy="4921219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3600" dirty="0"/>
              <a:t>備蓄物資を保管している場所</a:t>
            </a:r>
            <a:endParaRPr lang="en-US" altLang="ja-JP" sz="3600" dirty="0"/>
          </a:p>
          <a:p>
            <a:r>
              <a:rPr lang="ja-JP" altLang="en-US" sz="3600" dirty="0"/>
              <a:t>　　　　　　　　　　　の地図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pPr algn="ctr"/>
            <a:endParaRPr lang="en-US" altLang="ja-JP" sz="6600" b="1" dirty="0"/>
          </a:p>
        </p:txBody>
      </p:sp>
      <p:sp>
        <p:nvSpPr>
          <p:cNvPr id="12" name="object 6"/>
          <p:cNvSpPr txBox="1"/>
          <p:nvPr/>
        </p:nvSpPr>
        <p:spPr>
          <a:xfrm>
            <a:off x="1495165" y="4369858"/>
            <a:ext cx="7315196" cy="4828886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3600" dirty="0"/>
              <a:t>備蓄物資を保管している場所　　　　</a:t>
            </a:r>
            <a:endParaRPr lang="en-US" altLang="ja-JP" sz="3600" dirty="0"/>
          </a:p>
          <a:p>
            <a:r>
              <a:rPr lang="ja-JP" altLang="en-US" sz="3600" dirty="0"/>
              <a:t>　　　　　　　　　の写真</a:t>
            </a:r>
            <a:endParaRPr lang="en-US" altLang="ja-JP" sz="3600" dirty="0"/>
          </a:p>
          <a:p>
            <a:pPr algn="ctr"/>
            <a:endParaRPr lang="en-US" altLang="ja-JP" sz="3600" b="1" dirty="0"/>
          </a:p>
          <a:p>
            <a:pPr algn="ctr"/>
            <a:endParaRPr lang="en-US" altLang="ja-JP" sz="3600" b="1" dirty="0"/>
          </a:p>
          <a:p>
            <a:pPr algn="ctr"/>
            <a:endParaRPr lang="en-US" altLang="ja-JP" sz="3600" b="1" dirty="0"/>
          </a:p>
          <a:p>
            <a:pPr algn="ctr"/>
            <a:endParaRPr lang="en-US" altLang="ja-JP" sz="6600" b="1" dirty="0"/>
          </a:p>
          <a:p>
            <a:pPr algn="ctr"/>
            <a:endParaRPr lang="en-US" altLang="ja-JP" sz="6600" b="1" dirty="0"/>
          </a:p>
        </p:txBody>
      </p:sp>
      <p:sp>
        <p:nvSpPr>
          <p:cNvPr id="13" name="object 8"/>
          <p:cNvSpPr txBox="1">
            <a:spLocks/>
          </p:cNvSpPr>
          <p:nvPr/>
        </p:nvSpPr>
        <p:spPr>
          <a:xfrm>
            <a:off x="13094706" y="2868776"/>
            <a:ext cx="2354049" cy="4437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ea typeface="+mj-ea"/>
                <a:cs typeface="ＭＳ ゴシック"/>
              </a:defRPr>
            </a:lvl1pPr>
          </a:lstStyle>
          <a:p>
            <a:pPr marL="12702" algn="ctr">
              <a:spcBef>
                <a:spcPts val="100"/>
              </a:spcBef>
            </a:pPr>
            <a:r>
              <a:rPr kumimoji="0" lang="ja-JP" altLang="en-US" sz="2800" kern="0" dirty="0">
                <a:latin typeface="+mj-ea"/>
              </a:rPr>
              <a:t>備蓄倉庫</a:t>
            </a:r>
          </a:p>
        </p:txBody>
      </p:sp>
      <p:sp>
        <p:nvSpPr>
          <p:cNvPr id="14" name="object 8"/>
          <p:cNvSpPr txBox="1">
            <a:spLocks/>
          </p:cNvSpPr>
          <p:nvPr/>
        </p:nvSpPr>
        <p:spPr>
          <a:xfrm>
            <a:off x="10343356" y="4958554"/>
            <a:ext cx="1676400" cy="5052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ea typeface="+mj-ea"/>
                <a:cs typeface="ＭＳ ゴシック"/>
              </a:defRPr>
            </a:lvl1pPr>
          </a:lstStyle>
          <a:p>
            <a:pPr marL="12702" algn="ctr">
              <a:spcBef>
                <a:spcPts val="100"/>
              </a:spcBef>
            </a:pPr>
            <a:r>
              <a:rPr kumimoji="0" lang="ja-JP" altLang="en-US" sz="3200" kern="0" dirty="0">
                <a:latin typeface="+mj-ea"/>
              </a:rPr>
              <a:t>備蓄倉庫</a:t>
            </a:r>
          </a:p>
        </p:txBody>
      </p:sp>
      <p:sp>
        <p:nvSpPr>
          <p:cNvPr id="15" name="object 8"/>
          <p:cNvSpPr txBox="1">
            <a:spLocks/>
          </p:cNvSpPr>
          <p:nvPr/>
        </p:nvSpPr>
        <p:spPr>
          <a:xfrm>
            <a:off x="1889654" y="4958554"/>
            <a:ext cx="1676400" cy="5052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ea typeface="+mj-ea"/>
                <a:cs typeface="ＭＳ ゴシック"/>
              </a:defRPr>
            </a:lvl1pPr>
          </a:lstStyle>
          <a:p>
            <a:pPr marL="12702" algn="ctr">
              <a:spcBef>
                <a:spcPts val="100"/>
              </a:spcBef>
            </a:pPr>
            <a:r>
              <a:rPr kumimoji="0" lang="ja-JP" altLang="en-US" sz="3200" kern="0" dirty="0">
                <a:latin typeface="+mj-ea"/>
              </a:rPr>
              <a:t>備蓄倉庫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22680F-F34F-415F-9237-E8940057BDF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95165" y="948246"/>
            <a:ext cx="1752596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10</a:t>
            </a:fld>
            <a:endParaRPr lang="ja-JP" altLang="en-US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61156" y="696420"/>
            <a:ext cx="18135599" cy="9230817"/>
            <a:chOff x="652272" y="696416"/>
            <a:chExt cx="6169025" cy="9230817"/>
          </a:xfrm>
        </p:grpSpPr>
        <p:sp>
          <p:nvSpPr>
            <p:cNvPr id="3" name="object 3"/>
            <p:cNvSpPr/>
            <p:nvPr/>
          </p:nvSpPr>
          <p:spPr>
            <a:xfrm>
              <a:off x="652272" y="696416"/>
              <a:ext cx="6169025" cy="8007350"/>
            </a:xfrm>
            <a:custGeom>
              <a:avLst/>
              <a:gdLst/>
              <a:ahLst/>
              <a:cxnLst/>
              <a:rect l="l" t="t" r="r" b="b"/>
              <a:pathLst>
                <a:path w="6169025" h="8007350">
                  <a:moveTo>
                    <a:pt x="6168872" y="0"/>
                  </a:moveTo>
                  <a:lnTo>
                    <a:pt x="0" y="0"/>
                  </a:lnTo>
                  <a:lnTo>
                    <a:pt x="0" y="105181"/>
                  </a:lnTo>
                  <a:lnTo>
                    <a:pt x="0" y="106756"/>
                  </a:lnTo>
                  <a:lnTo>
                    <a:pt x="0" y="8006905"/>
                  </a:lnTo>
                  <a:lnTo>
                    <a:pt x="109715" y="8006905"/>
                  </a:lnTo>
                  <a:lnTo>
                    <a:pt x="109715" y="106756"/>
                  </a:lnTo>
                  <a:lnTo>
                    <a:pt x="6053048" y="106756"/>
                  </a:lnTo>
                  <a:lnTo>
                    <a:pt x="6053048" y="1998294"/>
                  </a:lnTo>
                  <a:lnTo>
                    <a:pt x="6168872" y="1998294"/>
                  </a:lnTo>
                  <a:lnTo>
                    <a:pt x="6168872" y="10518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2693313"/>
              <a:ext cx="6169025" cy="7233920"/>
            </a:xfrm>
            <a:custGeom>
              <a:avLst/>
              <a:gdLst/>
              <a:ahLst/>
              <a:cxnLst/>
              <a:rect l="l" t="t" r="r" b="b"/>
              <a:pathLst>
                <a:path w="6169025" h="7233920">
                  <a:moveTo>
                    <a:pt x="6168872" y="0"/>
                  </a:moveTo>
                  <a:lnTo>
                    <a:pt x="6053048" y="0"/>
                  </a:lnTo>
                  <a:lnTo>
                    <a:pt x="6053048" y="6008484"/>
                  </a:lnTo>
                  <a:lnTo>
                    <a:pt x="6053048" y="6010008"/>
                  </a:lnTo>
                  <a:lnTo>
                    <a:pt x="6053048" y="7120953"/>
                  </a:lnTo>
                  <a:lnTo>
                    <a:pt x="109715" y="7120953"/>
                  </a:lnTo>
                  <a:lnTo>
                    <a:pt x="109715" y="6008484"/>
                  </a:lnTo>
                  <a:lnTo>
                    <a:pt x="0" y="6008484"/>
                  </a:lnTo>
                  <a:lnTo>
                    <a:pt x="0" y="7233729"/>
                  </a:lnTo>
                  <a:lnTo>
                    <a:pt x="6168872" y="7233729"/>
                  </a:lnTo>
                  <a:lnTo>
                    <a:pt x="6168872" y="6008484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07886" y="876871"/>
            <a:ext cx="610870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6000" spc="10" dirty="0"/>
              <a:t>初動グッズの運搬</a:t>
            </a:r>
            <a:endParaRPr sz="6000" dirty="0"/>
          </a:p>
        </p:txBody>
      </p:sp>
      <p:sp>
        <p:nvSpPr>
          <p:cNvPr id="9" name="object 9"/>
          <p:cNvSpPr txBox="1"/>
          <p:nvPr/>
        </p:nvSpPr>
        <p:spPr>
          <a:xfrm>
            <a:off x="2613611" y="2262718"/>
            <a:ext cx="1203960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3200" spc="10" dirty="0">
                <a:latin typeface="MS UI Gothic"/>
                <a:cs typeface="MS UI Gothic"/>
              </a:rPr>
              <a:t>備蓄物資を保管している場所　　　　　　　　　　より，</a:t>
            </a:r>
            <a:r>
              <a:rPr sz="3200" b="1" spc="10" dirty="0" err="1">
                <a:latin typeface="MS UI Gothic"/>
                <a:cs typeface="MS UI Gothic"/>
              </a:rPr>
              <a:t>初動</a:t>
            </a:r>
            <a:r>
              <a:rPr lang="ja-JP" altLang="en-US" sz="3200" b="1" spc="10" dirty="0">
                <a:latin typeface="MS UI Gothic"/>
                <a:cs typeface="MS UI Gothic"/>
              </a:rPr>
              <a:t>グッズ（クリアケース）のみ</a:t>
            </a:r>
            <a:r>
              <a:rPr sz="3200" spc="185" dirty="0">
                <a:latin typeface="MS UI Gothic"/>
                <a:cs typeface="MS UI Gothic"/>
              </a:rPr>
              <a:t>を</a:t>
            </a:r>
            <a:r>
              <a:rPr lang="ja-JP" altLang="en-US" sz="3200" spc="10" dirty="0">
                <a:latin typeface="MS UI Gothic"/>
                <a:cs typeface="MS UI Gothic"/>
              </a:rPr>
              <a:t>避難所に運んでください</a:t>
            </a:r>
            <a:r>
              <a:rPr lang="ja-JP" altLang="en-US" sz="3200" spc="280" dirty="0">
                <a:latin typeface="MS UI Gothic"/>
                <a:cs typeface="MS UI Gothic"/>
              </a:rPr>
              <a:t>。</a:t>
            </a:r>
            <a:endParaRPr lang="en-US" altLang="ja-JP" sz="3200" spc="280" dirty="0">
              <a:latin typeface="MS UI Gothic"/>
              <a:cs typeface="MS UI Gothic"/>
            </a:endParaRPr>
          </a:p>
          <a:p>
            <a:pPr marL="12702">
              <a:spcBef>
                <a:spcPts val="100"/>
              </a:spcBef>
            </a:pPr>
            <a:r>
              <a:rPr lang="ja-JP" altLang="en-US" sz="3200" spc="10" dirty="0">
                <a:latin typeface="MS UI Gothic"/>
                <a:cs typeface="MS UI Gothic"/>
              </a:rPr>
              <a:t>運んだら，次のカードに進んでください。</a:t>
            </a:r>
            <a:endParaRPr lang="ja-JP" altLang="en-US" sz="3200" spc="280" dirty="0">
              <a:latin typeface="MS UI Gothic"/>
              <a:cs typeface="MS UI Gothic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9767224" y="4722729"/>
            <a:ext cx="6519731" cy="2797561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/>
            <a:endParaRPr lang="en-US" altLang="ja-JP" sz="6600" b="1" dirty="0"/>
          </a:p>
          <a:p>
            <a:pPr algn="ctr"/>
            <a:r>
              <a:rPr lang="ja-JP" altLang="en-US" sz="4800" b="1" dirty="0"/>
              <a:t>初動グッズの写真②</a:t>
            </a:r>
            <a:endParaRPr lang="en-US" altLang="ja-JP" sz="4800" b="1" dirty="0"/>
          </a:p>
          <a:p>
            <a:pPr algn="ctr"/>
            <a:endParaRPr lang="en-US" altLang="ja-JP" sz="6600" b="1" dirty="0"/>
          </a:p>
        </p:txBody>
      </p:sp>
      <p:sp>
        <p:nvSpPr>
          <p:cNvPr id="10" name="object 6"/>
          <p:cNvSpPr txBox="1"/>
          <p:nvPr/>
        </p:nvSpPr>
        <p:spPr>
          <a:xfrm>
            <a:off x="2037556" y="4722728"/>
            <a:ext cx="6779036" cy="2797561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/>
            <a:endParaRPr lang="en-US" altLang="ja-JP" sz="6600" b="1" dirty="0"/>
          </a:p>
          <a:p>
            <a:pPr algn="ctr"/>
            <a:r>
              <a:rPr lang="ja-JP" altLang="en-US" sz="4800" b="1" dirty="0"/>
              <a:t>初動グッズの写真①</a:t>
            </a:r>
            <a:endParaRPr lang="en-US" altLang="ja-JP" sz="4800" b="1" dirty="0"/>
          </a:p>
          <a:p>
            <a:pPr algn="ctr"/>
            <a:endParaRPr lang="en-US" altLang="ja-JP" sz="6600" b="1" dirty="0"/>
          </a:p>
        </p:txBody>
      </p:sp>
      <p:sp>
        <p:nvSpPr>
          <p:cNvPr id="11" name="object 8"/>
          <p:cNvSpPr txBox="1">
            <a:spLocks/>
          </p:cNvSpPr>
          <p:nvPr/>
        </p:nvSpPr>
        <p:spPr>
          <a:xfrm>
            <a:off x="8057356" y="2243624"/>
            <a:ext cx="2258057" cy="5052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ea typeface="+mj-ea"/>
                <a:cs typeface="ＭＳ ゴシック"/>
              </a:defRPr>
            </a:lvl1pPr>
          </a:lstStyle>
          <a:p>
            <a:pPr marL="12702" algn="ctr">
              <a:spcBef>
                <a:spcPts val="100"/>
              </a:spcBef>
            </a:pPr>
            <a:r>
              <a:rPr kumimoji="0" lang="ja-JP" altLang="en-US" sz="3200" kern="0" dirty="0">
                <a:latin typeface="+mj-ea"/>
              </a:rPr>
              <a:t>備蓄倉庫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C7DF28-B5CB-47E6-B826-BDD42F389AD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018376" y="932732"/>
            <a:ext cx="1295401" cy="936155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11</a:t>
            </a:fld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32283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8356" y="696420"/>
            <a:ext cx="17449799" cy="9230817"/>
            <a:chOff x="652272" y="696416"/>
            <a:chExt cx="6169025" cy="9230817"/>
          </a:xfrm>
        </p:grpSpPr>
        <p:sp>
          <p:nvSpPr>
            <p:cNvPr id="3" name="object 3"/>
            <p:cNvSpPr/>
            <p:nvPr/>
          </p:nvSpPr>
          <p:spPr>
            <a:xfrm>
              <a:off x="652272" y="696416"/>
              <a:ext cx="6169025" cy="8007350"/>
            </a:xfrm>
            <a:custGeom>
              <a:avLst/>
              <a:gdLst/>
              <a:ahLst/>
              <a:cxnLst/>
              <a:rect l="l" t="t" r="r" b="b"/>
              <a:pathLst>
                <a:path w="6169025" h="8007350">
                  <a:moveTo>
                    <a:pt x="6168872" y="0"/>
                  </a:moveTo>
                  <a:lnTo>
                    <a:pt x="0" y="0"/>
                  </a:lnTo>
                  <a:lnTo>
                    <a:pt x="0" y="105181"/>
                  </a:lnTo>
                  <a:lnTo>
                    <a:pt x="0" y="106756"/>
                  </a:lnTo>
                  <a:lnTo>
                    <a:pt x="0" y="8006905"/>
                  </a:lnTo>
                  <a:lnTo>
                    <a:pt x="109715" y="8006905"/>
                  </a:lnTo>
                  <a:lnTo>
                    <a:pt x="109715" y="106756"/>
                  </a:lnTo>
                  <a:lnTo>
                    <a:pt x="6053048" y="106756"/>
                  </a:lnTo>
                  <a:lnTo>
                    <a:pt x="6053048" y="1998294"/>
                  </a:lnTo>
                  <a:lnTo>
                    <a:pt x="6168872" y="1998294"/>
                  </a:lnTo>
                  <a:lnTo>
                    <a:pt x="6168872" y="10518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2693313"/>
              <a:ext cx="6169025" cy="7233920"/>
            </a:xfrm>
            <a:custGeom>
              <a:avLst/>
              <a:gdLst/>
              <a:ahLst/>
              <a:cxnLst/>
              <a:rect l="l" t="t" r="r" b="b"/>
              <a:pathLst>
                <a:path w="6169025" h="7233920">
                  <a:moveTo>
                    <a:pt x="6168872" y="0"/>
                  </a:moveTo>
                  <a:lnTo>
                    <a:pt x="6053048" y="0"/>
                  </a:lnTo>
                  <a:lnTo>
                    <a:pt x="6053048" y="6008484"/>
                  </a:lnTo>
                  <a:lnTo>
                    <a:pt x="6053048" y="6010008"/>
                  </a:lnTo>
                  <a:lnTo>
                    <a:pt x="6053048" y="7120953"/>
                  </a:lnTo>
                  <a:lnTo>
                    <a:pt x="109715" y="7120953"/>
                  </a:lnTo>
                  <a:lnTo>
                    <a:pt x="109715" y="6008484"/>
                  </a:lnTo>
                  <a:lnTo>
                    <a:pt x="0" y="6008484"/>
                  </a:lnTo>
                  <a:lnTo>
                    <a:pt x="0" y="7233729"/>
                  </a:lnTo>
                  <a:lnTo>
                    <a:pt x="6168872" y="7233729"/>
                  </a:lnTo>
                  <a:lnTo>
                    <a:pt x="6168872" y="6008484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99556" y="2590086"/>
            <a:ext cx="13563600" cy="1995757"/>
          </a:xfrm>
          <a:prstGeom prst="rect">
            <a:avLst/>
          </a:prstGeom>
          <a:solidFill>
            <a:srgbClr val="CCFFCC"/>
          </a:solidFill>
          <a:ln w="36575">
            <a:solidFill>
              <a:srgbClr val="00B050"/>
            </a:solidFill>
          </a:ln>
        </p:spPr>
        <p:txBody>
          <a:bodyPr vert="horz" wrap="square" lIns="0" tIns="360000" rIns="0" bIns="0" rtlCol="0">
            <a:noAutofit/>
          </a:bodyPr>
          <a:lstStyle/>
          <a:p>
            <a:pPr marL="34928" marR="186707" algn="just">
              <a:lnSpc>
                <a:spcPts val="1920"/>
              </a:lnSpc>
              <a:spcBef>
                <a:spcPts val="660"/>
              </a:spcBef>
            </a:pPr>
            <a:endParaRPr lang="en-US" altLang="ja-JP" sz="3600" dirty="0">
              <a:latin typeface="ＭＳ ゴシック"/>
              <a:cs typeface="ＭＳ ゴシック"/>
            </a:endParaRPr>
          </a:p>
          <a:p>
            <a:pPr marL="34928" marR="186707" algn="just">
              <a:lnSpc>
                <a:spcPts val="1920"/>
              </a:lnSpc>
              <a:spcBef>
                <a:spcPts val="660"/>
              </a:spcBef>
            </a:pPr>
            <a:r>
              <a:rPr lang="ja-JP" altLang="en-US" sz="3600" dirty="0">
                <a:latin typeface="ＭＳ ゴシック"/>
                <a:cs typeface="ＭＳ ゴシック"/>
              </a:rPr>
              <a:t>初動グッズには，鉛筆や簡易ライトの他，　　　　　　　も入っています。</a:t>
            </a:r>
            <a:endParaRPr lang="en-US" altLang="ja-JP" dirty="0">
              <a:latin typeface="ＭＳ ゴシック"/>
              <a:cs typeface="ＭＳ ゴシック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620280" y="993553"/>
            <a:ext cx="359410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6000" spc="10" dirty="0"/>
              <a:t>役割分担</a:t>
            </a:r>
            <a:endParaRPr sz="6000" dirty="0"/>
          </a:p>
        </p:txBody>
      </p:sp>
      <p:sp>
        <p:nvSpPr>
          <p:cNvPr id="13" name="object 6"/>
          <p:cNvSpPr txBox="1"/>
          <p:nvPr/>
        </p:nvSpPr>
        <p:spPr>
          <a:xfrm>
            <a:off x="2799556" y="6753952"/>
            <a:ext cx="13563600" cy="551461"/>
          </a:xfrm>
          <a:prstGeom prst="rect">
            <a:avLst/>
          </a:prstGeom>
          <a:solidFill>
            <a:srgbClr val="CCFFCC"/>
          </a:solidFill>
          <a:ln w="36575">
            <a:solidFill>
              <a:srgbClr val="00B050"/>
            </a:solidFill>
          </a:ln>
        </p:spPr>
        <p:txBody>
          <a:bodyPr vert="horz" wrap="square" lIns="0" tIns="288000" rIns="0" bIns="0" rtlCol="0">
            <a:spAutoFit/>
          </a:bodyPr>
          <a:lstStyle/>
          <a:p>
            <a:pPr marL="34928" marR="186707" algn="ctr">
              <a:lnSpc>
                <a:spcPts val="1920"/>
              </a:lnSpc>
              <a:spcBef>
                <a:spcPts val="660"/>
              </a:spcBef>
            </a:pPr>
            <a:r>
              <a:rPr lang="ja-JP" altLang="en-US" sz="3600" dirty="0">
                <a:latin typeface="ＭＳ ゴシック"/>
                <a:cs typeface="ＭＳ ゴシック"/>
              </a:rPr>
              <a:t>「役割分担カード」に進んでください。</a:t>
            </a:r>
            <a:endParaRPr lang="en-US" altLang="ja-JP" sz="3600" dirty="0">
              <a:latin typeface="ＭＳ ゴシック"/>
              <a:cs typeface="ＭＳ ゴシック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8777424" y="5152147"/>
            <a:ext cx="1455467" cy="10355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95E645-964D-4049-B7E2-F9A643DE7BB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288368" y="1008185"/>
            <a:ext cx="838201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12</a:t>
            </a:fld>
            <a:endParaRPr lang="ja-JP" altLang="en-US" sz="6000" dirty="0"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21BBAAE8-7E99-4698-BE1A-05BDF7EFE002}"/>
              </a:ext>
            </a:extLst>
          </p:cNvPr>
          <p:cNvSpPr txBox="1">
            <a:spLocks/>
          </p:cNvSpPr>
          <p:nvPr/>
        </p:nvSpPr>
        <p:spPr>
          <a:xfrm>
            <a:off x="10571956" y="3082697"/>
            <a:ext cx="2258057" cy="5052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ゴシック"/>
                <a:ea typeface="+mj-ea"/>
                <a:cs typeface="ＭＳ ゴシック"/>
              </a:defRPr>
            </a:lvl1pPr>
          </a:lstStyle>
          <a:p>
            <a:pPr marL="12702" algn="ctr">
              <a:spcBef>
                <a:spcPts val="100"/>
              </a:spcBef>
            </a:pPr>
            <a:r>
              <a:rPr kumimoji="0" lang="ja-JP" altLang="en-US" sz="3200" kern="0" dirty="0">
                <a:latin typeface="+mj-ea"/>
              </a:rPr>
              <a:t>各種カード</a:t>
            </a:r>
          </a:p>
        </p:txBody>
      </p:sp>
    </p:spTree>
    <p:extLst>
      <p:ext uri="{BB962C8B-B14F-4D97-AF65-F5344CB8AC3E}">
        <p14:creationId xmlns:p14="http://schemas.microsoft.com/office/powerpoint/2010/main" val="280994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3156" y="694896"/>
            <a:ext cx="16764000" cy="9008745"/>
          </a:xfrm>
          <a:custGeom>
            <a:avLst/>
            <a:gdLst/>
            <a:ahLst/>
            <a:cxnLst/>
            <a:rect l="l" t="t" r="r" b="b"/>
            <a:pathLst>
              <a:path w="6169025" h="9008745">
                <a:moveTo>
                  <a:pt x="6168872" y="0"/>
                </a:moveTo>
                <a:lnTo>
                  <a:pt x="6053048" y="0"/>
                </a:lnTo>
                <a:lnTo>
                  <a:pt x="6053048" y="106756"/>
                </a:lnTo>
                <a:lnTo>
                  <a:pt x="6053048" y="8895347"/>
                </a:lnTo>
                <a:lnTo>
                  <a:pt x="109715" y="8895347"/>
                </a:lnTo>
                <a:lnTo>
                  <a:pt x="109715" y="106756"/>
                </a:lnTo>
                <a:lnTo>
                  <a:pt x="6053048" y="106756"/>
                </a:lnTo>
                <a:lnTo>
                  <a:pt x="6053048" y="0"/>
                </a:lnTo>
                <a:lnTo>
                  <a:pt x="0" y="0"/>
                </a:lnTo>
                <a:lnTo>
                  <a:pt x="0" y="105181"/>
                </a:lnTo>
                <a:lnTo>
                  <a:pt x="0" y="106756"/>
                </a:lnTo>
                <a:lnTo>
                  <a:pt x="0" y="8895347"/>
                </a:lnTo>
                <a:lnTo>
                  <a:pt x="0" y="8896871"/>
                </a:lnTo>
                <a:lnTo>
                  <a:pt x="0" y="9008123"/>
                </a:lnTo>
                <a:lnTo>
                  <a:pt x="6168872" y="9008123"/>
                </a:lnTo>
                <a:lnTo>
                  <a:pt x="6168872" y="8896871"/>
                </a:lnTo>
                <a:lnTo>
                  <a:pt x="6168872" y="8895347"/>
                </a:lnTo>
                <a:lnTo>
                  <a:pt x="6168872" y="106756"/>
                </a:lnTo>
                <a:lnTo>
                  <a:pt x="6168872" y="105181"/>
                </a:lnTo>
                <a:lnTo>
                  <a:pt x="6168872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33280" y="2332526"/>
            <a:ext cx="13282276" cy="2797561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3600" dirty="0"/>
              <a:t>キーボックス内には，</a:t>
            </a:r>
            <a:endParaRPr lang="en-US" altLang="ja-JP" sz="3600" dirty="0"/>
          </a:p>
          <a:p>
            <a:endParaRPr lang="en-US" altLang="ja-JP" sz="3600" b="1" dirty="0"/>
          </a:p>
          <a:p>
            <a:r>
              <a:rPr lang="ja-JP" altLang="en-US" sz="3600" b="1" dirty="0"/>
              <a:t>・避難所　　　　　　　の鍵</a:t>
            </a:r>
            <a:endParaRPr lang="en-US" altLang="ja-JP" sz="3600" b="1" dirty="0"/>
          </a:p>
          <a:p>
            <a:endParaRPr lang="en-US" altLang="ja-JP" sz="3600" b="1" dirty="0"/>
          </a:p>
          <a:p>
            <a:r>
              <a:rPr lang="ja-JP" altLang="en-US" sz="3600" b="1" dirty="0"/>
              <a:t>・備蓄物資を保管している場所　　　　　　　　の鍵</a:t>
            </a:r>
            <a:r>
              <a:rPr lang="ja-JP" altLang="en-US" sz="3600" dirty="0"/>
              <a:t>があります。</a:t>
            </a:r>
            <a:endParaRPr lang="en-US" altLang="ja-JP" sz="3600" dirty="0"/>
          </a:p>
        </p:txBody>
      </p:sp>
      <p:sp>
        <p:nvSpPr>
          <p:cNvPr id="8" name="object 6"/>
          <p:cNvSpPr txBox="1"/>
          <p:nvPr/>
        </p:nvSpPr>
        <p:spPr>
          <a:xfrm>
            <a:off x="3828258" y="7080532"/>
            <a:ext cx="11582401" cy="85856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/>
            <a:r>
              <a:rPr lang="ja-JP" altLang="en-US" sz="2400" dirty="0"/>
              <a:t>それらを</a:t>
            </a:r>
            <a:r>
              <a:rPr lang="ja-JP" altLang="en-US" sz="5400" b="1" u="sng" dirty="0">
                <a:solidFill>
                  <a:srgbClr val="FF0000"/>
                </a:solidFill>
              </a:rPr>
              <a:t>全て回収</a:t>
            </a:r>
            <a:r>
              <a:rPr lang="ja-JP" altLang="en-US" sz="2400" dirty="0"/>
              <a:t>して</a:t>
            </a:r>
            <a:r>
              <a:rPr lang="ja-JP" altLang="en-US" sz="5400" dirty="0">
                <a:solidFill>
                  <a:srgbClr val="FF0000"/>
                </a:solidFill>
              </a:rPr>
              <a:t>次ページ</a:t>
            </a:r>
            <a:r>
              <a:rPr lang="ja-JP" altLang="en-US" sz="2400" dirty="0"/>
              <a:t>へ</a:t>
            </a:r>
            <a:endParaRPr lang="en-US" altLang="ja-JP" sz="2400" dirty="0"/>
          </a:p>
        </p:txBody>
      </p:sp>
      <p:sp>
        <p:nvSpPr>
          <p:cNvPr id="11" name="object 8"/>
          <p:cNvSpPr txBox="1">
            <a:spLocks noGrp="1"/>
          </p:cNvSpPr>
          <p:nvPr>
            <p:ph type="title"/>
          </p:nvPr>
        </p:nvSpPr>
        <p:spPr>
          <a:xfrm>
            <a:off x="3242238" y="1032473"/>
            <a:ext cx="1113971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6000" b="1" spc="10" dirty="0"/>
              <a:t>キーボックス内の物を回収</a:t>
            </a:r>
            <a:endParaRPr sz="6000" b="1" dirty="0"/>
          </a:p>
        </p:txBody>
      </p:sp>
      <p:sp>
        <p:nvSpPr>
          <p:cNvPr id="9" name="object 6"/>
          <p:cNvSpPr txBox="1"/>
          <p:nvPr/>
        </p:nvSpPr>
        <p:spPr>
          <a:xfrm>
            <a:off x="5040308" y="3421591"/>
            <a:ext cx="1714499" cy="581569"/>
          </a:xfrm>
          <a:prstGeom prst="rect">
            <a:avLst/>
          </a:prstGeom>
          <a:solidFill>
            <a:srgbClr val="FFFF00"/>
          </a:solidFill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3600" dirty="0"/>
              <a:t>体育館</a:t>
            </a:r>
            <a:endParaRPr lang="en-US" altLang="ja-JP" sz="3600" dirty="0"/>
          </a:p>
        </p:txBody>
      </p:sp>
      <p:sp>
        <p:nvSpPr>
          <p:cNvPr id="10" name="object 6"/>
          <p:cNvSpPr txBox="1"/>
          <p:nvPr/>
        </p:nvSpPr>
        <p:spPr>
          <a:xfrm>
            <a:off x="9195090" y="4548518"/>
            <a:ext cx="2115087" cy="581569"/>
          </a:xfrm>
          <a:prstGeom prst="rect">
            <a:avLst/>
          </a:prstGeom>
          <a:solidFill>
            <a:srgbClr val="FFFF00"/>
          </a:solidFill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3600" dirty="0"/>
              <a:t>備蓄倉庫</a:t>
            </a:r>
            <a:endParaRPr lang="en-US" altLang="ja-JP" sz="36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78F48C-E4C2-4223-B118-C04B1DCE2EB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818007" y="989759"/>
            <a:ext cx="981549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>
                <a:solidFill>
                  <a:schemeClr val="bg1"/>
                </a:solidFill>
              </a:rPr>
              <a:pPr algn="ctr"/>
              <a:t>2</a:t>
            </a:fld>
            <a:endParaRPr lang="ja-JP" alt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3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556" y="694896"/>
            <a:ext cx="17373599" cy="9008745"/>
          </a:xfrm>
          <a:custGeom>
            <a:avLst/>
            <a:gdLst/>
            <a:ahLst/>
            <a:cxnLst/>
            <a:rect l="l" t="t" r="r" b="b"/>
            <a:pathLst>
              <a:path w="6169025" h="9008745">
                <a:moveTo>
                  <a:pt x="6168872" y="0"/>
                </a:moveTo>
                <a:lnTo>
                  <a:pt x="6053048" y="0"/>
                </a:lnTo>
                <a:lnTo>
                  <a:pt x="6053048" y="106756"/>
                </a:lnTo>
                <a:lnTo>
                  <a:pt x="6053048" y="8895347"/>
                </a:lnTo>
                <a:lnTo>
                  <a:pt x="109715" y="8895347"/>
                </a:lnTo>
                <a:lnTo>
                  <a:pt x="109715" y="106756"/>
                </a:lnTo>
                <a:lnTo>
                  <a:pt x="6053048" y="106756"/>
                </a:lnTo>
                <a:lnTo>
                  <a:pt x="6053048" y="0"/>
                </a:lnTo>
                <a:lnTo>
                  <a:pt x="0" y="0"/>
                </a:lnTo>
                <a:lnTo>
                  <a:pt x="0" y="105181"/>
                </a:lnTo>
                <a:lnTo>
                  <a:pt x="0" y="106756"/>
                </a:lnTo>
                <a:lnTo>
                  <a:pt x="0" y="8895347"/>
                </a:lnTo>
                <a:lnTo>
                  <a:pt x="0" y="8896871"/>
                </a:lnTo>
                <a:lnTo>
                  <a:pt x="0" y="9008123"/>
                </a:lnTo>
                <a:lnTo>
                  <a:pt x="6168872" y="9008123"/>
                </a:lnTo>
                <a:lnTo>
                  <a:pt x="6168872" y="8896871"/>
                </a:lnTo>
                <a:lnTo>
                  <a:pt x="6168872" y="8895347"/>
                </a:lnTo>
                <a:lnTo>
                  <a:pt x="6168872" y="106756"/>
                </a:lnTo>
                <a:lnTo>
                  <a:pt x="6168872" y="105181"/>
                </a:lnTo>
                <a:lnTo>
                  <a:pt x="6168872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 txBox="1"/>
          <p:nvPr/>
        </p:nvSpPr>
        <p:spPr>
          <a:xfrm>
            <a:off x="2139853" y="3252473"/>
            <a:ext cx="14451903" cy="5936882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r>
              <a:rPr lang="ja-JP" altLang="en-US" sz="4800" dirty="0"/>
              <a:t>次の３つを確認したら次のカードへ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□安全な場所である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□深呼吸をして落ち着いた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□</a:t>
            </a:r>
            <a:r>
              <a:rPr lang="ja-JP" altLang="en-US" sz="4800" b="1" dirty="0"/>
              <a:t>２人以上</a:t>
            </a:r>
            <a:r>
              <a:rPr lang="ja-JP" altLang="en-US" sz="4800" dirty="0"/>
              <a:t>いる</a:t>
            </a:r>
            <a:endParaRPr lang="en-US" altLang="ja-JP" sz="4800" dirty="0"/>
          </a:p>
          <a:p>
            <a:endParaRPr lang="en-US" altLang="ja-JP" sz="4800" dirty="0"/>
          </a:p>
        </p:txBody>
      </p:sp>
      <p:sp>
        <p:nvSpPr>
          <p:cNvPr id="11" name="object 8"/>
          <p:cNvSpPr txBox="1">
            <a:spLocks noGrp="1"/>
          </p:cNvSpPr>
          <p:nvPr>
            <p:ph type="title"/>
          </p:nvPr>
        </p:nvSpPr>
        <p:spPr>
          <a:xfrm>
            <a:off x="3359525" y="1041130"/>
            <a:ext cx="9067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lang="ja-JP" altLang="en-US" sz="6000" b="1" spc="10" dirty="0"/>
              <a:t>安全な場所・状況を確保</a:t>
            </a:r>
            <a:endParaRPr sz="6000" b="1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727BCA-F3E1-4F48-88A0-BA1528532BA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580356" y="1076193"/>
            <a:ext cx="1093369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3</a:t>
            </a:fld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47509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89956" y="895253"/>
            <a:ext cx="119634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/>
              <a:t>開設準備</a:t>
            </a:r>
            <a:r>
              <a:rPr sz="6000" spc="10" dirty="0"/>
              <a:t>（</a:t>
            </a:r>
            <a:r>
              <a:rPr lang="ja-JP" altLang="en-US" sz="6000" spc="10" dirty="0"/>
              <a:t>避難所</a:t>
            </a:r>
            <a:r>
              <a:rPr sz="6000" spc="10" dirty="0" err="1"/>
              <a:t>の安全確認</a:t>
            </a:r>
            <a:r>
              <a:rPr sz="6000" dirty="0"/>
              <a:t>）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647020" y="2266689"/>
            <a:ext cx="5716270" cy="61824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9526" algn="ctr">
              <a:spcBef>
                <a:spcPts val="20"/>
              </a:spcBef>
            </a:pPr>
            <a:r>
              <a:rPr lang="ja-JP" altLang="en-US" sz="4001" spc="5" dirty="0">
                <a:solidFill>
                  <a:srgbClr val="FF0000"/>
                </a:solidFill>
                <a:latin typeface="ＭＳ ゴシック"/>
                <a:cs typeface="ＭＳ ゴシック"/>
              </a:rPr>
              <a:t>避難所</a:t>
            </a:r>
            <a:r>
              <a:rPr sz="4001" spc="5" dirty="0">
                <a:solidFill>
                  <a:srgbClr val="FF0000"/>
                </a:solidFill>
                <a:latin typeface="ＭＳ ゴシック"/>
                <a:cs typeface="ＭＳ ゴシック"/>
              </a:rPr>
              <a:t>の安全確</a:t>
            </a:r>
            <a:r>
              <a:rPr sz="4001" spc="-5" dirty="0">
                <a:solidFill>
                  <a:srgbClr val="FF0000"/>
                </a:solidFill>
                <a:latin typeface="ＭＳ ゴシック"/>
                <a:cs typeface="ＭＳ ゴシック"/>
              </a:rPr>
              <a:t>認</a:t>
            </a:r>
            <a:endParaRPr sz="4001" dirty="0">
              <a:latin typeface="ＭＳ ゴシック"/>
              <a:cs typeface="ＭＳ ゴシック"/>
            </a:endParaRPr>
          </a:p>
        </p:txBody>
      </p:sp>
      <p:sp>
        <p:nvSpPr>
          <p:cNvPr id="13" name="object 2"/>
          <p:cNvSpPr/>
          <p:nvPr/>
        </p:nvSpPr>
        <p:spPr>
          <a:xfrm>
            <a:off x="665956" y="694896"/>
            <a:ext cx="17678399" cy="8816733"/>
          </a:xfrm>
          <a:custGeom>
            <a:avLst/>
            <a:gdLst/>
            <a:ahLst/>
            <a:cxnLst/>
            <a:rect l="l" t="t" r="r" b="b"/>
            <a:pathLst>
              <a:path w="6169025" h="9008745">
                <a:moveTo>
                  <a:pt x="6168872" y="0"/>
                </a:moveTo>
                <a:lnTo>
                  <a:pt x="6053048" y="0"/>
                </a:lnTo>
                <a:lnTo>
                  <a:pt x="6053048" y="106756"/>
                </a:lnTo>
                <a:lnTo>
                  <a:pt x="6053048" y="8895347"/>
                </a:lnTo>
                <a:lnTo>
                  <a:pt x="109715" y="8895347"/>
                </a:lnTo>
                <a:lnTo>
                  <a:pt x="109715" y="106756"/>
                </a:lnTo>
                <a:lnTo>
                  <a:pt x="6053048" y="106756"/>
                </a:lnTo>
                <a:lnTo>
                  <a:pt x="6053048" y="0"/>
                </a:lnTo>
                <a:lnTo>
                  <a:pt x="0" y="0"/>
                </a:lnTo>
                <a:lnTo>
                  <a:pt x="0" y="105181"/>
                </a:lnTo>
                <a:lnTo>
                  <a:pt x="0" y="106756"/>
                </a:lnTo>
                <a:lnTo>
                  <a:pt x="0" y="8895347"/>
                </a:lnTo>
                <a:lnTo>
                  <a:pt x="0" y="8896871"/>
                </a:lnTo>
                <a:lnTo>
                  <a:pt x="0" y="9008123"/>
                </a:lnTo>
                <a:lnTo>
                  <a:pt x="6168872" y="9008123"/>
                </a:lnTo>
                <a:lnTo>
                  <a:pt x="6168872" y="8896871"/>
                </a:lnTo>
                <a:lnTo>
                  <a:pt x="6168872" y="8895347"/>
                </a:lnTo>
                <a:lnTo>
                  <a:pt x="6168872" y="106756"/>
                </a:lnTo>
                <a:lnTo>
                  <a:pt x="6168872" y="105181"/>
                </a:lnTo>
                <a:lnTo>
                  <a:pt x="6168872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5"/>
          <p:cNvSpPr txBox="1"/>
          <p:nvPr/>
        </p:nvSpPr>
        <p:spPr>
          <a:xfrm>
            <a:off x="3180556" y="3782139"/>
            <a:ext cx="13868399" cy="730947"/>
          </a:xfrm>
          <a:prstGeom prst="rect">
            <a:avLst/>
          </a:prstGeom>
          <a:solidFill>
            <a:srgbClr val="F2DCDB"/>
          </a:solidFill>
          <a:ln w="36575">
            <a:solidFill>
              <a:srgbClr val="FF0000"/>
            </a:solidFill>
          </a:ln>
        </p:spPr>
        <p:txBody>
          <a:bodyPr vert="horz" wrap="square" lIns="0" tIns="180000" rIns="0" bIns="0" rtlCol="0">
            <a:spAutoFit/>
          </a:bodyPr>
          <a:lstStyle/>
          <a:p>
            <a:pPr marL="36198">
              <a:lnSpc>
                <a:spcPts val="2115"/>
              </a:lnSpc>
            </a:pPr>
            <a:r>
              <a:rPr lang="ja-JP" altLang="en-US" sz="3600" dirty="0">
                <a:latin typeface="ＭＳ ゴシック"/>
                <a:cs typeface="ＭＳ ゴシック"/>
              </a:rPr>
              <a:t>キーボックス内の物をすべて回収したら，全員で避難所へ向かいます。</a:t>
            </a:r>
            <a:endParaRPr lang="en-US" altLang="ja-JP" sz="3600" dirty="0">
              <a:latin typeface="ＭＳ ゴシック"/>
              <a:cs typeface="ＭＳ ゴシック"/>
            </a:endParaRPr>
          </a:p>
          <a:p>
            <a:pPr marL="36198">
              <a:lnSpc>
                <a:spcPts val="2115"/>
              </a:lnSpc>
            </a:pPr>
            <a:endParaRPr sz="3600" dirty="0">
              <a:latin typeface="ＭＳ ゴシック"/>
              <a:cs typeface="ＭＳ ゴシック"/>
            </a:endParaRPr>
          </a:p>
        </p:txBody>
      </p:sp>
      <p:sp>
        <p:nvSpPr>
          <p:cNvPr id="10" name="object 6"/>
          <p:cNvSpPr txBox="1">
            <a:spLocks/>
          </p:cNvSpPr>
          <p:nvPr/>
        </p:nvSpPr>
        <p:spPr>
          <a:xfrm>
            <a:off x="2202769" y="5280100"/>
            <a:ext cx="5592446" cy="3074560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/>
            <a:endParaRPr lang="en-US" altLang="ja-JP" sz="6600" b="1" dirty="0"/>
          </a:p>
          <a:p>
            <a:pPr algn="ctr"/>
            <a:r>
              <a:rPr lang="ja-JP" altLang="en-US" sz="6600" b="1" dirty="0"/>
              <a:t>避難所の地図</a:t>
            </a:r>
            <a:endParaRPr lang="en-US" altLang="ja-JP" sz="6600" b="1" dirty="0"/>
          </a:p>
          <a:p>
            <a:pPr algn="ctr"/>
            <a:endParaRPr lang="en-US" altLang="ja-JP" sz="6600" b="1" dirty="0"/>
          </a:p>
        </p:txBody>
      </p:sp>
      <p:sp>
        <p:nvSpPr>
          <p:cNvPr id="11" name="object 6"/>
          <p:cNvSpPr txBox="1"/>
          <p:nvPr/>
        </p:nvSpPr>
        <p:spPr>
          <a:xfrm>
            <a:off x="10495756" y="5109604"/>
            <a:ext cx="5562600" cy="3074560"/>
          </a:xfrm>
          <a:prstGeom prst="rect">
            <a:avLst/>
          </a:prstGeom>
          <a:ln w="28574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/>
            <a:endParaRPr lang="en-US" altLang="ja-JP" sz="6600" b="1" dirty="0"/>
          </a:p>
          <a:p>
            <a:pPr algn="ctr"/>
            <a:r>
              <a:rPr lang="ja-JP" altLang="en-US" sz="6600" b="1" dirty="0"/>
              <a:t>避難所の写真</a:t>
            </a:r>
            <a:endParaRPr lang="en-US" altLang="ja-JP" sz="6600" b="1" dirty="0"/>
          </a:p>
          <a:p>
            <a:pPr algn="ctr"/>
            <a:endParaRPr lang="en-US" altLang="ja-JP" sz="6600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79E870E-6100-452D-8911-71ABCAA016D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99358" y="826549"/>
            <a:ext cx="838201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4</a:t>
            </a:fld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95909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42360" y="4488030"/>
            <a:ext cx="14782796" cy="809837"/>
          </a:xfrm>
          <a:prstGeom prst="rect">
            <a:avLst/>
          </a:prstGeom>
          <a:solidFill>
            <a:srgbClr val="CCFFCC"/>
          </a:solidFill>
          <a:ln w="24384">
            <a:solidFill>
              <a:srgbClr val="00B05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492167" marR="643944" indent="-457239">
              <a:lnSpc>
                <a:spcPts val="1920"/>
              </a:lnSpc>
              <a:spcBef>
                <a:spcPts val="215"/>
              </a:spcBef>
            </a:pPr>
            <a:endParaRPr lang="en-US" altLang="ja-JP" dirty="0">
              <a:latin typeface="ＭＳ ゴシック"/>
              <a:cs typeface="ＭＳ ゴシック"/>
            </a:endParaRPr>
          </a:p>
          <a:p>
            <a:pPr marL="492167" marR="643944" indent="-457239">
              <a:lnSpc>
                <a:spcPts val="1920"/>
              </a:lnSpc>
              <a:spcBef>
                <a:spcPts val="215"/>
              </a:spcBef>
            </a:pPr>
            <a:r>
              <a:rPr lang="ja-JP" altLang="en-US" sz="2801" dirty="0">
                <a:latin typeface="ＭＳ ゴシック"/>
                <a:cs typeface="ＭＳ ゴシック"/>
              </a:rPr>
              <a:t>大地震後の地震活動</a:t>
            </a:r>
            <a:r>
              <a:rPr sz="2801" dirty="0" err="1">
                <a:latin typeface="ＭＳ ゴシック"/>
                <a:cs typeface="ＭＳ ゴシック"/>
              </a:rPr>
              <a:t>が発生した場合は、都度</a:t>
            </a:r>
            <a:r>
              <a:rPr lang="ja-JP" altLang="en-US" sz="2801" dirty="0" err="1">
                <a:latin typeface="ＭＳ ゴシック"/>
                <a:cs typeface="ＭＳ ゴシック"/>
              </a:rPr>
              <a:t>，</a:t>
            </a:r>
            <a:r>
              <a:rPr sz="2801" dirty="0" err="1">
                <a:latin typeface="ＭＳ ゴシック"/>
                <a:cs typeface="ＭＳ ゴシック"/>
              </a:rPr>
              <a:t>安全</a:t>
            </a:r>
            <a:r>
              <a:rPr lang="ja-JP" altLang="en-US" sz="2801" dirty="0">
                <a:latin typeface="ＭＳ ゴシック"/>
                <a:cs typeface="ＭＳ ゴシック"/>
              </a:rPr>
              <a:t>確認</a:t>
            </a:r>
            <a:r>
              <a:rPr sz="2801" dirty="0">
                <a:latin typeface="ＭＳ ゴシック"/>
                <a:cs typeface="ＭＳ ゴシック"/>
              </a:rPr>
              <a:t>を</a:t>
            </a:r>
            <a:r>
              <a:rPr lang="ja-JP" altLang="en-US" sz="2801" dirty="0">
                <a:latin typeface="ＭＳ ゴシック"/>
                <a:cs typeface="ＭＳ ゴシック"/>
              </a:rPr>
              <a:t>してください。</a:t>
            </a:r>
            <a:endParaRPr lang="en-US" altLang="ja-JP" sz="2801" dirty="0">
              <a:latin typeface="ＭＳ ゴシック"/>
              <a:cs typeface="ＭＳ ゴシック"/>
            </a:endParaRPr>
          </a:p>
          <a:p>
            <a:pPr marL="492167" marR="643944" indent="-457239">
              <a:lnSpc>
                <a:spcPts val="1920"/>
              </a:lnSpc>
              <a:spcBef>
                <a:spcPts val="215"/>
              </a:spcBef>
            </a:pPr>
            <a:endParaRPr sz="2801" dirty="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2360" y="2575522"/>
            <a:ext cx="15087595" cy="15077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2" marR="5081" algn="just">
              <a:lnSpc>
                <a:spcPct val="88200"/>
              </a:lnSpc>
              <a:spcBef>
                <a:spcPts val="385"/>
              </a:spcBef>
              <a:buSzPct val="95000"/>
              <a:buChar char="◆"/>
              <a:tabLst>
                <a:tab pos="269263" algn="l"/>
              </a:tabLst>
            </a:pPr>
            <a:r>
              <a:rPr lang="ja-JP" altLang="en-US" sz="280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避難所</a:t>
            </a:r>
            <a:r>
              <a:rPr sz="2801" spc="10" dirty="0" err="1">
                <a:solidFill>
                  <a:srgbClr val="FF0000"/>
                </a:solidFill>
                <a:latin typeface="ＭＳ ゴシック"/>
                <a:cs typeface="ＭＳ ゴシック"/>
              </a:rPr>
              <a:t>の安全確認が済むまでは危険なので</a:t>
            </a:r>
            <a:r>
              <a:rPr sz="280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280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調査員以外</a:t>
            </a:r>
            <a:r>
              <a:rPr sz="2801" spc="10" dirty="0" err="1">
                <a:solidFill>
                  <a:srgbClr val="FF0000"/>
                </a:solidFill>
                <a:latin typeface="ＭＳ ゴシック"/>
                <a:cs typeface="ＭＳ ゴシック"/>
              </a:rPr>
              <a:t>は中に入ることができないことを伝え、屋</a:t>
            </a:r>
            <a:r>
              <a:rPr sz="2801" dirty="0" err="1">
                <a:solidFill>
                  <a:srgbClr val="FF0000"/>
                </a:solidFill>
                <a:latin typeface="ＭＳ ゴシック"/>
                <a:cs typeface="ＭＳ ゴシック"/>
              </a:rPr>
              <a:t>外</a:t>
            </a:r>
            <a:r>
              <a:rPr sz="2801" spc="10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/>
                <a:cs typeface="ＭＳ ゴシック"/>
              </a:rPr>
              <a:t>の安全な場所（校庭等）で待機させる</a:t>
            </a:r>
            <a:r>
              <a:rPr sz="280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/>
                <a:cs typeface="ＭＳ ゴシック"/>
              </a:rPr>
              <a:t>。</a:t>
            </a:r>
            <a:endParaRPr lang="en-US" altLang="ja-JP" sz="280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ＭＳ ゴシック"/>
              <a:cs typeface="ＭＳ ゴシック"/>
            </a:endParaRPr>
          </a:p>
          <a:p>
            <a:pPr marL="12702" marR="5081" algn="just">
              <a:lnSpc>
                <a:spcPct val="88200"/>
              </a:lnSpc>
              <a:spcBef>
                <a:spcPts val="385"/>
              </a:spcBef>
              <a:buSzPct val="95000"/>
              <a:buChar char="◆"/>
              <a:tabLst>
                <a:tab pos="269263" algn="l"/>
              </a:tabLst>
            </a:pPr>
            <a:endParaRPr sz="2801" dirty="0">
              <a:latin typeface="ＭＳ ゴシック"/>
              <a:cs typeface="ＭＳ ゴシック"/>
            </a:endParaRPr>
          </a:p>
          <a:p>
            <a:pPr marL="12702" marR="5081">
              <a:lnSpc>
                <a:spcPts val="2120"/>
              </a:lnSpc>
              <a:spcBef>
                <a:spcPts val="30"/>
              </a:spcBef>
              <a:buSzPct val="95000"/>
              <a:buChar char="◆"/>
              <a:tabLst>
                <a:tab pos="269263" algn="l"/>
              </a:tabLst>
            </a:pPr>
            <a:r>
              <a:rPr lang="ja-JP" altLang="en-US" sz="280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避難所</a:t>
            </a:r>
            <a:r>
              <a:rPr sz="280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の安全確認は、</a:t>
            </a:r>
            <a:r>
              <a:rPr sz="2801" b="1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２人以上で一定の距離を</a:t>
            </a:r>
            <a:r>
              <a:rPr sz="2801" b="1" dirty="0">
                <a:solidFill>
                  <a:srgbClr val="FF0000"/>
                </a:solidFill>
                <a:latin typeface="ＭＳ ゴシック"/>
                <a:cs typeface="ＭＳ ゴシック"/>
              </a:rPr>
              <a:t>あ</a:t>
            </a:r>
            <a:r>
              <a:rPr sz="2801" b="1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/>
                <a:cs typeface="ＭＳ ゴシック"/>
              </a:rPr>
              <a:t>けて実施する</a:t>
            </a:r>
            <a:r>
              <a:rPr sz="280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/>
                <a:cs typeface="ＭＳ ゴシック"/>
              </a:rPr>
              <a:t>。</a:t>
            </a:r>
            <a:endParaRPr sz="2801" dirty="0">
              <a:latin typeface="ＭＳ ゴシック"/>
              <a:cs typeface="ＭＳ ゴシック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75756" y="859901"/>
            <a:ext cx="1249679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/>
              <a:t>開設準備</a:t>
            </a:r>
            <a:r>
              <a:rPr sz="6000" spc="10" dirty="0"/>
              <a:t>（</a:t>
            </a:r>
            <a:r>
              <a:rPr lang="ja-JP" altLang="en-US" sz="6000" spc="10" dirty="0"/>
              <a:t>避難所</a:t>
            </a:r>
            <a:r>
              <a:rPr sz="6000" spc="10" dirty="0" err="1"/>
              <a:t>の安全確認</a:t>
            </a:r>
            <a:r>
              <a:rPr sz="6000" dirty="0"/>
              <a:t>）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582479" y="1785535"/>
            <a:ext cx="5716270" cy="61824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9526" algn="ctr">
              <a:spcBef>
                <a:spcPts val="20"/>
              </a:spcBef>
            </a:pPr>
            <a:r>
              <a:rPr lang="ja-JP" altLang="en-US" sz="4001" spc="5" dirty="0">
                <a:solidFill>
                  <a:srgbClr val="FF0000"/>
                </a:solidFill>
                <a:latin typeface="ＭＳ ゴシック"/>
                <a:cs typeface="ＭＳ ゴシック"/>
              </a:rPr>
              <a:t>避難所</a:t>
            </a:r>
            <a:r>
              <a:rPr sz="4001" spc="5" dirty="0">
                <a:solidFill>
                  <a:srgbClr val="FF0000"/>
                </a:solidFill>
                <a:latin typeface="ＭＳ ゴシック"/>
                <a:cs typeface="ＭＳ ゴシック"/>
              </a:rPr>
              <a:t>の安全確</a:t>
            </a:r>
            <a:r>
              <a:rPr sz="4001" spc="-5" dirty="0">
                <a:solidFill>
                  <a:srgbClr val="FF0000"/>
                </a:solidFill>
                <a:latin typeface="ＭＳ ゴシック"/>
                <a:cs typeface="ＭＳ ゴシック"/>
              </a:rPr>
              <a:t>認</a:t>
            </a:r>
            <a:endParaRPr sz="4001" dirty="0">
              <a:latin typeface="ＭＳ ゴシック"/>
              <a:cs typeface="ＭＳ ゴシック"/>
            </a:endParaRPr>
          </a:p>
        </p:txBody>
      </p:sp>
      <p:sp>
        <p:nvSpPr>
          <p:cNvPr id="15" name="object 3"/>
          <p:cNvSpPr txBox="1"/>
          <p:nvPr/>
        </p:nvSpPr>
        <p:spPr>
          <a:xfrm>
            <a:off x="2342360" y="5660566"/>
            <a:ext cx="15087595" cy="2736390"/>
          </a:xfrm>
          <a:prstGeom prst="rect">
            <a:avLst/>
          </a:prstGeom>
          <a:solidFill>
            <a:srgbClr val="CCFFCC"/>
          </a:solidFill>
          <a:ln w="24384">
            <a:solidFill>
              <a:srgbClr val="FF0000"/>
            </a:solidFill>
            <a:prstDash val="sysDot"/>
          </a:ln>
        </p:spPr>
        <p:txBody>
          <a:bodyPr vert="horz" wrap="square" lIns="0" tIns="27305" rIns="0" bIns="0" rtlCol="0">
            <a:spAutoFit/>
          </a:bodyPr>
          <a:lstStyle/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endParaRPr lang="en-US" altLang="ja-JP" sz="2801" dirty="0">
              <a:latin typeface="ＭＳ ゴシック"/>
              <a:cs typeface="ＭＳ ゴシック"/>
            </a:endParaRP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r>
              <a:rPr lang="en-US" altLang="ja-JP" sz="2801" dirty="0">
                <a:latin typeface="ＭＳ ゴシック"/>
                <a:cs typeface="ＭＳ ゴシック"/>
              </a:rPr>
              <a:t>【</a:t>
            </a:r>
            <a:r>
              <a:rPr lang="ja-JP" altLang="en-US" sz="2801" dirty="0">
                <a:latin typeface="ＭＳ ゴシック"/>
                <a:cs typeface="ＭＳ ゴシック"/>
              </a:rPr>
              <a:t>チェックボックス☑の取り扱い</a:t>
            </a:r>
            <a:r>
              <a:rPr lang="en-US" altLang="ja-JP" sz="2801" dirty="0">
                <a:latin typeface="ＭＳ ゴシック"/>
                <a:cs typeface="ＭＳ ゴシック"/>
              </a:rPr>
              <a:t>】</a:t>
            </a: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endParaRPr lang="en-US" altLang="ja-JP" sz="2801" dirty="0">
              <a:latin typeface="ＭＳ ゴシック"/>
              <a:cs typeface="ＭＳ ゴシック"/>
            </a:endParaRP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endParaRPr lang="en-US" altLang="ja-JP" sz="2801" dirty="0">
              <a:latin typeface="ＭＳ ゴシック"/>
              <a:cs typeface="ＭＳ ゴシック"/>
            </a:endParaRP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r>
              <a:rPr lang="ja-JP" altLang="en-US" sz="2801" b="1" spc="-5" dirty="0">
                <a:solidFill>
                  <a:srgbClr val="FF0000"/>
                </a:solidFill>
                <a:latin typeface="ＭＳ ゴシック"/>
                <a:cs typeface="ＭＳ ゴシック"/>
              </a:rPr>
              <a:t>６</a:t>
            </a:r>
            <a:r>
              <a:rPr lang="ja-JP" altLang="en-US" sz="2801" b="1" dirty="0">
                <a:solidFill>
                  <a:srgbClr val="FF0000"/>
                </a:solidFill>
                <a:latin typeface="ＭＳ ゴシック"/>
                <a:cs typeface="ＭＳ ゴシック"/>
              </a:rPr>
              <a:t>～９ページで１つでもで☑があれば、避難所が</a:t>
            </a:r>
            <a:r>
              <a:rPr lang="ja-JP" altLang="en-US" sz="2801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/>
                <a:cs typeface="ＭＳ ゴシック"/>
              </a:rPr>
              <a:t>危険な状態なため使用しない</a:t>
            </a:r>
            <a:endParaRPr lang="en-US" altLang="ja-JP" sz="2801" b="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ＭＳ ゴシック"/>
              <a:cs typeface="ＭＳ ゴシック"/>
            </a:endParaRP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endParaRPr lang="en-US" altLang="ja-JP" sz="280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ＭＳ ゴシック"/>
              <a:cs typeface="ＭＳ ゴシック"/>
            </a:endParaRPr>
          </a:p>
          <a:p>
            <a:pPr marL="263547" marR="1329167" indent="-228620">
              <a:lnSpc>
                <a:spcPts val="1920"/>
              </a:lnSpc>
              <a:spcBef>
                <a:spcPts val="360"/>
              </a:spcBef>
              <a:tabLst>
                <a:tab pos="361980" algn="l"/>
              </a:tabLst>
            </a:pPr>
            <a:endParaRPr lang="ja-JP" altLang="en-US" sz="2801" dirty="0">
              <a:latin typeface="ＭＳ ゴシック"/>
              <a:cs typeface="ＭＳ ゴシック"/>
            </a:endParaRPr>
          </a:p>
          <a:p>
            <a:pPr marL="34928">
              <a:lnSpc>
                <a:spcPts val="1780"/>
              </a:lnSpc>
            </a:pPr>
            <a:r>
              <a:rPr lang="ja-JP" altLang="en-US" sz="2801" dirty="0">
                <a:latin typeface="ＭＳ ゴシック"/>
                <a:cs typeface="ＭＳ ゴシック"/>
              </a:rPr>
              <a:t>⇒◆柏市災害対策本部（防災安全課）０４－７１６７－１１１５に避難所が使用できないことを連絡する。</a:t>
            </a:r>
          </a:p>
          <a:p>
            <a:pPr marL="34928">
              <a:lnSpc>
                <a:spcPts val="1780"/>
              </a:lnSpc>
            </a:pPr>
            <a:r>
              <a:rPr lang="ja-JP" altLang="en-US" sz="2801" dirty="0">
                <a:latin typeface="ＭＳ ゴシック"/>
                <a:cs typeface="ＭＳ ゴシック"/>
              </a:rPr>
              <a:t>　 </a:t>
            </a:r>
            <a:endParaRPr lang="en-US" altLang="ja-JP" sz="2801" dirty="0">
              <a:latin typeface="ＭＳ ゴシック"/>
              <a:cs typeface="ＭＳ ゴシック"/>
            </a:endParaRPr>
          </a:p>
          <a:p>
            <a:pPr marL="34928">
              <a:lnSpc>
                <a:spcPts val="1780"/>
              </a:lnSpc>
            </a:pPr>
            <a:endParaRPr lang="en-US" altLang="ja-JP" sz="2801" dirty="0">
              <a:latin typeface="ＭＳ ゴシック"/>
              <a:cs typeface="ＭＳ ゴシック"/>
            </a:endParaRPr>
          </a:p>
        </p:txBody>
      </p:sp>
      <p:sp>
        <p:nvSpPr>
          <p:cNvPr id="13" name="object 2"/>
          <p:cNvSpPr/>
          <p:nvPr/>
        </p:nvSpPr>
        <p:spPr>
          <a:xfrm>
            <a:off x="665956" y="694896"/>
            <a:ext cx="17754599" cy="9008745"/>
          </a:xfrm>
          <a:custGeom>
            <a:avLst/>
            <a:gdLst/>
            <a:ahLst/>
            <a:cxnLst/>
            <a:rect l="l" t="t" r="r" b="b"/>
            <a:pathLst>
              <a:path w="6169025" h="9008745">
                <a:moveTo>
                  <a:pt x="6168872" y="0"/>
                </a:moveTo>
                <a:lnTo>
                  <a:pt x="6053048" y="0"/>
                </a:lnTo>
                <a:lnTo>
                  <a:pt x="6053048" y="106756"/>
                </a:lnTo>
                <a:lnTo>
                  <a:pt x="6053048" y="8895347"/>
                </a:lnTo>
                <a:lnTo>
                  <a:pt x="109715" y="8895347"/>
                </a:lnTo>
                <a:lnTo>
                  <a:pt x="109715" y="106756"/>
                </a:lnTo>
                <a:lnTo>
                  <a:pt x="6053048" y="106756"/>
                </a:lnTo>
                <a:lnTo>
                  <a:pt x="6053048" y="0"/>
                </a:lnTo>
                <a:lnTo>
                  <a:pt x="0" y="0"/>
                </a:lnTo>
                <a:lnTo>
                  <a:pt x="0" y="105181"/>
                </a:lnTo>
                <a:lnTo>
                  <a:pt x="0" y="106756"/>
                </a:lnTo>
                <a:lnTo>
                  <a:pt x="0" y="8895347"/>
                </a:lnTo>
                <a:lnTo>
                  <a:pt x="0" y="8896871"/>
                </a:lnTo>
                <a:lnTo>
                  <a:pt x="0" y="9008123"/>
                </a:lnTo>
                <a:lnTo>
                  <a:pt x="6168872" y="9008123"/>
                </a:lnTo>
                <a:lnTo>
                  <a:pt x="6168872" y="8896871"/>
                </a:lnTo>
                <a:lnTo>
                  <a:pt x="6168872" y="8895347"/>
                </a:lnTo>
                <a:lnTo>
                  <a:pt x="6168872" y="106756"/>
                </a:lnTo>
                <a:lnTo>
                  <a:pt x="6168872" y="105181"/>
                </a:lnTo>
                <a:lnTo>
                  <a:pt x="6168872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0571815-56C5-4930-BBC2-5879964C0E8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27960" y="859901"/>
            <a:ext cx="914401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5</a:t>
            </a:fld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3401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156" y="696419"/>
            <a:ext cx="17907000" cy="9230678"/>
            <a:chOff x="652272" y="696416"/>
            <a:chExt cx="6169025" cy="9230678"/>
          </a:xfrm>
        </p:grpSpPr>
        <p:sp>
          <p:nvSpPr>
            <p:cNvPr id="3" name="object 3"/>
            <p:cNvSpPr/>
            <p:nvPr/>
          </p:nvSpPr>
          <p:spPr>
            <a:xfrm>
              <a:off x="652272" y="696416"/>
              <a:ext cx="6169025" cy="4224020"/>
            </a:xfrm>
            <a:custGeom>
              <a:avLst/>
              <a:gdLst/>
              <a:ahLst/>
              <a:cxnLst/>
              <a:rect l="l" t="t" r="r" b="b"/>
              <a:pathLst>
                <a:path w="6169025" h="4224020">
                  <a:moveTo>
                    <a:pt x="6168872" y="0"/>
                  </a:moveTo>
                  <a:lnTo>
                    <a:pt x="0" y="0"/>
                  </a:lnTo>
                  <a:lnTo>
                    <a:pt x="0" y="105181"/>
                  </a:lnTo>
                  <a:lnTo>
                    <a:pt x="0" y="106756"/>
                  </a:lnTo>
                  <a:lnTo>
                    <a:pt x="0" y="4223715"/>
                  </a:lnTo>
                  <a:lnTo>
                    <a:pt x="109715" y="4223715"/>
                  </a:lnTo>
                  <a:lnTo>
                    <a:pt x="109715" y="106756"/>
                  </a:lnTo>
                  <a:lnTo>
                    <a:pt x="6053048" y="106756"/>
                  </a:lnTo>
                  <a:lnTo>
                    <a:pt x="6053048" y="2332050"/>
                  </a:lnTo>
                  <a:lnTo>
                    <a:pt x="6168872" y="2332050"/>
                  </a:lnTo>
                  <a:lnTo>
                    <a:pt x="6168872" y="10518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5080" y="3027044"/>
              <a:ext cx="5717540" cy="1893570"/>
            </a:xfrm>
            <a:custGeom>
              <a:avLst/>
              <a:gdLst/>
              <a:ahLst/>
              <a:cxnLst/>
              <a:rect l="l" t="t" r="r" b="b"/>
              <a:pathLst>
                <a:path w="5717540" h="1893570">
                  <a:moveTo>
                    <a:pt x="5717396" y="19"/>
                  </a:moveTo>
                  <a:lnTo>
                    <a:pt x="-2" y="19"/>
                  </a:lnTo>
                  <a:lnTo>
                    <a:pt x="-2" y="1893076"/>
                  </a:lnTo>
                  <a:lnTo>
                    <a:pt x="5717396" y="1893076"/>
                  </a:lnTo>
                  <a:lnTo>
                    <a:pt x="5717396" y="19"/>
                  </a:lnTo>
                  <a:close/>
                </a:path>
              </a:pathLst>
            </a:custGeom>
            <a:solidFill>
              <a:srgbClr val="F2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3027069"/>
              <a:ext cx="6169025" cy="3896360"/>
            </a:xfrm>
            <a:custGeom>
              <a:avLst/>
              <a:gdLst/>
              <a:ahLst/>
              <a:cxnLst/>
              <a:rect l="l" t="t" r="r" b="b"/>
              <a:pathLst>
                <a:path w="6169025" h="3896359">
                  <a:moveTo>
                    <a:pt x="109715" y="1891538"/>
                  </a:moveTo>
                  <a:lnTo>
                    <a:pt x="0" y="1891538"/>
                  </a:lnTo>
                  <a:lnTo>
                    <a:pt x="0" y="2002790"/>
                  </a:lnTo>
                  <a:lnTo>
                    <a:pt x="0" y="2004314"/>
                  </a:lnTo>
                  <a:lnTo>
                    <a:pt x="0" y="3895839"/>
                  </a:lnTo>
                  <a:lnTo>
                    <a:pt x="109715" y="3895839"/>
                  </a:lnTo>
                  <a:lnTo>
                    <a:pt x="109715" y="2004314"/>
                  </a:lnTo>
                  <a:lnTo>
                    <a:pt x="109715" y="2002790"/>
                  </a:lnTo>
                  <a:lnTo>
                    <a:pt x="109715" y="1891538"/>
                  </a:lnTo>
                  <a:close/>
                </a:path>
                <a:path w="6169025" h="3896359">
                  <a:moveTo>
                    <a:pt x="6168872" y="0"/>
                  </a:moveTo>
                  <a:lnTo>
                    <a:pt x="6053048" y="0"/>
                  </a:lnTo>
                  <a:lnTo>
                    <a:pt x="6053048" y="1891538"/>
                  </a:lnTo>
                  <a:lnTo>
                    <a:pt x="6053048" y="1893062"/>
                  </a:lnTo>
                  <a:lnTo>
                    <a:pt x="6053048" y="2004314"/>
                  </a:lnTo>
                  <a:lnTo>
                    <a:pt x="6168872" y="2004314"/>
                  </a:lnTo>
                  <a:lnTo>
                    <a:pt x="6168872" y="1893062"/>
                  </a:lnTo>
                  <a:lnTo>
                    <a:pt x="6168872" y="1891538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5080" y="5029834"/>
              <a:ext cx="5717540" cy="1893570"/>
            </a:xfrm>
            <a:custGeom>
              <a:avLst/>
              <a:gdLst/>
              <a:ahLst/>
              <a:cxnLst/>
              <a:rect l="l" t="t" r="r" b="b"/>
              <a:pathLst>
                <a:path w="5717540" h="1893570">
                  <a:moveTo>
                    <a:pt x="5717396" y="14"/>
                  </a:moveTo>
                  <a:lnTo>
                    <a:pt x="-2" y="14"/>
                  </a:lnTo>
                  <a:lnTo>
                    <a:pt x="-2" y="1893071"/>
                  </a:lnTo>
                  <a:lnTo>
                    <a:pt x="5717396" y="1893071"/>
                  </a:lnTo>
                  <a:lnTo>
                    <a:pt x="5717396" y="1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2272" y="5029859"/>
              <a:ext cx="6169025" cy="4118610"/>
            </a:xfrm>
            <a:custGeom>
              <a:avLst/>
              <a:gdLst/>
              <a:ahLst/>
              <a:cxnLst/>
              <a:rect l="l" t="t" r="r" b="b"/>
              <a:pathLst>
                <a:path w="6169025" h="4118609">
                  <a:moveTo>
                    <a:pt x="109715" y="1891525"/>
                  </a:moveTo>
                  <a:lnTo>
                    <a:pt x="0" y="1891525"/>
                  </a:lnTo>
                  <a:lnTo>
                    <a:pt x="0" y="2002904"/>
                  </a:lnTo>
                  <a:lnTo>
                    <a:pt x="0" y="2004301"/>
                  </a:lnTo>
                  <a:lnTo>
                    <a:pt x="0" y="4118470"/>
                  </a:lnTo>
                  <a:lnTo>
                    <a:pt x="109715" y="4118470"/>
                  </a:lnTo>
                  <a:lnTo>
                    <a:pt x="109715" y="2004301"/>
                  </a:lnTo>
                  <a:lnTo>
                    <a:pt x="109715" y="2002904"/>
                  </a:lnTo>
                  <a:lnTo>
                    <a:pt x="109715" y="1891525"/>
                  </a:lnTo>
                  <a:close/>
                </a:path>
                <a:path w="6169025" h="4118609">
                  <a:moveTo>
                    <a:pt x="6168872" y="0"/>
                  </a:moveTo>
                  <a:lnTo>
                    <a:pt x="6053048" y="0"/>
                  </a:lnTo>
                  <a:lnTo>
                    <a:pt x="6053048" y="1891525"/>
                  </a:lnTo>
                  <a:lnTo>
                    <a:pt x="6053048" y="1893049"/>
                  </a:lnTo>
                  <a:lnTo>
                    <a:pt x="6053048" y="2004301"/>
                  </a:lnTo>
                  <a:lnTo>
                    <a:pt x="6168872" y="2004301"/>
                  </a:lnTo>
                  <a:lnTo>
                    <a:pt x="6168872" y="1893049"/>
                  </a:lnTo>
                  <a:lnTo>
                    <a:pt x="6168872" y="1891525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5080" y="7032751"/>
              <a:ext cx="5717540" cy="2115820"/>
            </a:xfrm>
            <a:custGeom>
              <a:avLst/>
              <a:gdLst/>
              <a:ahLst/>
              <a:cxnLst/>
              <a:rect l="l" t="t" r="r" b="b"/>
              <a:pathLst>
                <a:path w="5717540" h="2115820">
                  <a:moveTo>
                    <a:pt x="5717396" y="9"/>
                  </a:moveTo>
                  <a:lnTo>
                    <a:pt x="-2" y="9"/>
                  </a:lnTo>
                  <a:lnTo>
                    <a:pt x="-2" y="2115569"/>
                  </a:lnTo>
                  <a:lnTo>
                    <a:pt x="5717396" y="2115569"/>
                  </a:lnTo>
                  <a:lnTo>
                    <a:pt x="5717396" y="9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652272" y="7032764"/>
              <a:ext cx="6169025" cy="2894330"/>
            </a:xfrm>
            <a:custGeom>
              <a:avLst/>
              <a:gdLst/>
              <a:ahLst/>
              <a:cxnLst/>
              <a:rect l="l" t="t" r="r" b="b"/>
              <a:pathLst>
                <a:path w="6169025" h="2894329">
                  <a:moveTo>
                    <a:pt x="6168872" y="0"/>
                  </a:moveTo>
                  <a:lnTo>
                    <a:pt x="6053048" y="0"/>
                  </a:lnTo>
                  <a:lnTo>
                    <a:pt x="6053048" y="2114042"/>
                  </a:lnTo>
                  <a:lnTo>
                    <a:pt x="6053048" y="2115566"/>
                  </a:lnTo>
                  <a:lnTo>
                    <a:pt x="6053048" y="2781503"/>
                  </a:lnTo>
                  <a:lnTo>
                    <a:pt x="109715" y="2781503"/>
                  </a:lnTo>
                  <a:lnTo>
                    <a:pt x="109715" y="2114042"/>
                  </a:lnTo>
                  <a:lnTo>
                    <a:pt x="0" y="2114042"/>
                  </a:lnTo>
                  <a:lnTo>
                    <a:pt x="0" y="2894279"/>
                  </a:lnTo>
                  <a:lnTo>
                    <a:pt x="6168872" y="2894279"/>
                  </a:lnTo>
                  <a:lnTo>
                    <a:pt x="6168872" y="2114042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61356" y="2064326"/>
            <a:ext cx="6366057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sz="2801" spc="210" dirty="0">
                <a:latin typeface="MS UI Gothic"/>
                <a:cs typeface="MS UI Gothic"/>
              </a:rPr>
              <a:t> </a:t>
            </a:r>
            <a:r>
              <a:rPr sz="2801" spc="5" dirty="0">
                <a:latin typeface="MS UI Gothic"/>
                <a:cs typeface="MS UI Gothic"/>
              </a:rPr>
              <a:t>１</a:t>
            </a:r>
            <a:r>
              <a:rPr sz="2801" spc="345" dirty="0">
                <a:latin typeface="MS UI Gothic"/>
                <a:cs typeface="MS UI Gothic"/>
              </a:rPr>
              <a:t>つ</a:t>
            </a:r>
            <a:r>
              <a:rPr sz="2801" spc="185" dirty="0">
                <a:latin typeface="MS UI Gothic"/>
                <a:cs typeface="MS UI Gothic"/>
              </a:rPr>
              <a:t>で</a:t>
            </a:r>
            <a:r>
              <a:rPr sz="2801" spc="90" dirty="0">
                <a:latin typeface="MS UI Gothic"/>
                <a:cs typeface="MS UI Gothic"/>
              </a:rPr>
              <a:t>も</a:t>
            </a:r>
            <a:r>
              <a:rPr sz="2801" spc="10" dirty="0">
                <a:latin typeface="MS UI Gothic"/>
                <a:cs typeface="MS UI Gothic"/>
              </a:rPr>
              <a:t>☑</a:t>
            </a:r>
            <a:r>
              <a:rPr sz="2801" spc="345" dirty="0">
                <a:latin typeface="MS UI Gothic"/>
                <a:cs typeface="MS UI Gothic"/>
              </a:rPr>
              <a:t>がつ</a:t>
            </a:r>
            <a:r>
              <a:rPr sz="2801" spc="265" dirty="0">
                <a:latin typeface="MS UI Gothic"/>
                <a:cs typeface="MS UI Gothic"/>
              </a:rPr>
              <a:t>け</a:t>
            </a:r>
            <a:r>
              <a:rPr sz="2801" spc="300" dirty="0">
                <a:latin typeface="MS UI Gothic"/>
                <a:cs typeface="MS UI Gothic"/>
              </a:rPr>
              <a:t>ば</a:t>
            </a:r>
            <a:r>
              <a:rPr sz="2801" spc="5" dirty="0">
                <a:latin typeface="MS UI Gothic"/>
                <a:cs typeface="MS UI Gothic"/>
              </a:rPr>
              <a:t>、</a:t>
            </a:r>
            <a:r>
              <a:rPr sz="2801" spc="10" dirty="0">
                <a:latin typeface="MS UI Gothic"/>
                <a:cs typeface="MS UI Gothic"/>
              </a:rPr>
              <a:t>調査</a:t>
            </a:r>
            <a:r>
              <a:rPr sz="2801" spc="210" dirty="0">
                <a:latin typeface="MS UI Gothic"/>
                <a:cs typeface="MS UI Gothic"/>
              </a:rPr>
              <a:t>を</a:t>
            </a:r>
            <a:r>
              <a:rPr sz="2801" spc="10" dirty="0">
                <a:latin typeface="MS UI Gothic"/>
                <a:cs typeface="MS UI Gothic"/>
              </a:rPr>
              <a:t>終了</a:t>
            </a:r>
            <a:r>
              <a:rPr lang="ja-JP" altLang="en-US" sz="2801" spc="315" dirty="0">
                <a:latin typeface="MS UI Gothic"/>
                <a:cs typeface="MS UI Gothic"/>
              </a:rPr>
              <a:t>する</a:t>
            </a:r>
            <a:endParaRPr sz="2801" dirty="0">
              <a:latin typeface="MS UI Gothic"/>
              <a:cs typeface="MS UI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88907" y="9187106"/>
            <a:ext cx="16596462" cy="501319"/>
          </a:xfrm>
          <a:prstGeom prst="rect">
            <a:avLst/>
          </a:prstGeom>
          <a:solidFill>
            <a:srgbClr val="FFFFCC"/>
          </a:solidFill>
          <a:ln w="14695">
            <a:solidFill>
              <a:srgbClr val="FFFF00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36198">
              <a:spcBef>
                <a:spcPts val="570"/>
              </a:spcBef>
            </a:pPr>
            <a:r>
              <a:rPr sz="2800" dirty="0">
                <a:latin typeface="ＭＳ ゴシック"/>
                <a:cs typeface="ＭＳ ゴシック"/>
              </a:rPr>
              <a:t>□</a:t>
            </a:r>
            <a:r>
              <a:rPr sz="28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/>
              </a:rPr>
              <a:t>火災が発生している</a:t>
            </a:r>
            <a:r>
              <a:rPr lang="ja-JP" altLang="en-US" sz="28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/>
              </a:rPr>
              <a:t>，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/>
              </a:rPr>
              <a:t>ガス漏れしている</a:t>
            </a:r>
            <a:endParaRPr sz="28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504751" y="758321"/>
            <a:ext cx="12717333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/>
              <a:t>開設準備</a:t>
            </a:r>
            <a:r>
              <a:rPr sz="6000" spc="10" dirty="0"/>
              <a:t>（</a:t>
            </a:r>
            <a:r>
              <a:rPr lang="ja-JP" altLang="en-US" sz="6000" spc="10" dirty="0"/>
              <a:t>避難所</a:t>
            </a:r>
            <a:r>
              <a:rPr sz="6000" spc="10" dirty="0" err="1"/>
              <a:t>の安全確認</a:t>
            </a:r>
            <a:r>
              <a:rPr sz="6000" dirty="0"/>
              <a:t>）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301956" y="2051412"/>
            <a:ext cx="6319447" cy="59054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120025">
              <a:spcBef>
                <a:spcPts val="285"/>
              </a:spcBef>
            </a:pPr>
            <a:r>
              <a:rPr sz="3600" dirty="0">
                <a:solidFill>
                  <a:srgbClr val="FF0000"/>
                </a:solidFill>
                <a:latin typeface="ＭＳ ゴシック"/>
                <a:cs typeface="ＭＳ ゴシック"/>
              </a:rPr>
              <a:t>一見して危険と判定される</a:t>
            </a:r>
            <a:endParaRPr sz="3600" dirty="0">
              <a:latin typeface="ＭＳ ゴシック"/>
              <a:cs typeface="ＭＳ ゴシック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32756" y="3605699"/>
            <a:ext cx="8121091" cy="774571"/>
          </a:xfrm>
          <a:prstGeom prst="rect">
            <a:avLst/>
          </a:prstGeom>
          <a:ln w="3657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928">
              <a:lnSpc>
                <a:spcPts val="1980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34928">
              <a:lnSpc>
                <a:spcPts val="1980"/>
              </a:lnSpc>
            </a:pPr>
            <a:r>
              <a:rPr sz="2800" dirty="0">
                <a:latin typeface="ＭＳ ゴシック"/>
                <a:cs typeface="ＭＳ ゴシック"/>
              </a:rPr>
              <a:t>□</a:t>
            </a:r>
            <a:r>
              <a:rPr lang="ja-JP" altLang="en-US" sz="2800" dirty="0">
                <a:latin typeface="ＭＳ ゴシック"/>
                <a:cs typeface="ＭＳ ゴシック"/>
              </a:rPr>
              <a:t>避難所</a:t>
            </a:r>
            <a:r>
              <a:rPr sz="2800" dirty="0" err="1">
                <a:latin typeface="ＭＳ ゴシック"/>
                <a:cs typeface="ＭＳ ゴシック"/>
              </a:rPr>
              <a:t>全体又は一部の崩落・落階がある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34928">
              <a:lnSpc>
                <a:spcPts val="1980"/>
              </a:lnSpc>
            </a:pPr>
            <a:endParaRPr sz="2800" dirty="0">
              <a:latin typeface="ＭＳ ゴシック"/>
              <a:cs typeface="ＭＳ ゴシック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2026" y="5660665"/>
            <a:ext cx="8170964" cy="769441"/>
          </a:xfrm>
          <a:prstGeom prst="rect">
            <a:avLst/>
          </a:prstGeom>
          <a:ln w="36575">
            <a:solidFill>
              <a:srgbClr val="F7964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928">
              <a:lnSpc>
                <a:spcPts val="1980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34928">
              <a:lnSpc>
                <a:spcPts val="1980"/>
              </a:lnSpc>
            </a:pPr>
            <a:r>
              <a:rPr sz="2800" dirty="0">
                <a:latin typeface="ＭＳ ゴシック"/>
                <a:cs typeface="ＭＳ ゴシック"/>
              </a:rPr>
              <a:t>□</a:t>
            </a:r>
            <a:r>
              <a:rPr sz="2800" dirty="0" err="1">
                <a:latin typeface="ＭＳ ゴシック"/>
                <a:cs typeface="ＭＳ ゴシック"/>
              </a:rPr>
              <a:t>基礎の著しい破壊、上部構造との著しいずれ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34928">
              <a:lnSpc>
                <a:spcPts val="1980"/>
              </a:lnSpc>
            </a:pPr>
            <a:endParaRPr sz="2800" dirty="0">
              <a:latin typeface="ＭＳ ゴシック"/>
              <a:cs typeface="ＭＳ ゴシック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1159215" y="3141340"/>
            <a:ext cx="6464118" cy="6047703"/>
            <a:chOff x="-165569" y="3211861"/>
            <a:chExt cx="6464118" cy="6047703"/>
          </a:xfrm>
        </p:grpSpPr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65568" y="3211861"/>
              <a:ext cx="3019911" cy="171576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78638" y="3211861"/>
              <a:ext cx="3019911" cy="167130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165569" y="7321589"/>
              <a:ext cx="3019911" cy="179895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78637" y="7199237"/>
              <a:ext cx="3017983" cy="2060327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165569" y="5257205"/>
              <a:ext cx="3019911" cy="1579876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78638" y="5305692"/>
              <a:ext cx="3017983" cy="1579876"/>
            </a:xfrm>
            <a:prstGeom prst="rect">
              <a:avLst/>
            </a:prstGeom>
          </p:spPr>
        </p:pic>
      </p:grp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77945DF1-D170-4896-9945-64532F091B5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65290" y="823347"/>
            <a:ext cx="1134934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6</a:t>
            </a:fld>
            <a:endParaRPr lang="ja-JP" altLang="en-US" sz="6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191719-BB96-4328-91EE-387B71E01C0D}"/>
              </a:ext>
            </a:extLst>
          </p:cNvPr>
          <p:cNvSpPr txBox="1"/>
          <p:nvPr/>
        </p:nvSpPr>
        <p:spPr>
          <a:xfrm>
            <a:off x="1702026" y="7829054"/>
            <a:ext cx="8121091" cy="523220"/>
          </a:xfrm>
          <a:prstGeom prst="rect">
            <a:avLst/>
          </a:prstGeom>
          <a:noFill/>
          <a:ln w="444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/>
                <a:cs typeface="ＭＳ ゴシック"/>
              </a:rPr>
              <a:t>□避難所全体又は一部に著しい傾斜がある</a:t>
            </a: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FE2F450B-E938-48C0-AFFB-464F17B41028}"/>
              </a:ext>
            </a:extLst>
          </p:cNvPr>
          <p:cNvSpPr txBox="1"/>
          <p:nvPr/>
        </p:nvSpPr>
        <p:spPr>
          <a:xfrm>
            <a:off x="2124545" y="2572568"/>
            <a:ext cx="8370884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lang="ja-JP" altLang="en-US" sz="2801" dirty="0">
                <a:latin typeface="MS UI Gothic"/>
                <a:cs typeface="MS UI Gothic"/>
              </a:rPr>
              <a:t>☑が入れば災害対策本部へ連絡：</a:t>
            </a:r>
            <a:r>
              <a:rPr lang="en-US" altLang="ja-JP" sz="2801" dirty="0">
                <a:latin typeface="MS UI Gothic"/>
                <a:cs typeface="MS UI Gothic"/>
              </a:rPr>
              <a:t>04-7167-1115</a:t>
            </a:r>
            <a:endParaRPr sz="2801" dirty="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56556" y="595480"/>
            <a:ext cx="15468599" cy="9230995"/>
            <a:chOff x="652273" y="696391"/>
            <a:chExt cx="6169025" cy="9230995"/>
          </a:xfrm>
        </p:grpSpPr>
        <p:sp>
          <p:nvSpPr>
            <p:cNvPr id="3" name="object 3"/>
            <p:cNvSpPr/>
            <p:nvPr/>
          </p:nvSpPr>
          <p:spPr>
            <a:xfrm>
              <a:off x="652272" y="3027069"/>
              <a:ext cx="6169025" cy="3117215"/>
            </a:xfrm>
            <a:custGeom>
              <a:avLst/>
              <a:gdLst/>
              <a:ahLst/>
              <a:cxnLst/>
              <a:rect l="l" t="t" r="r" b="b"/>
              <a:pathLst>
                <a:path w="6169025" h="3117215">
                  <a:moveTo>
                    <a:pt x="109715" y="1446530"/>
                  </a:moveTo>
                  <a:lnTo>
                    <a:pt x="0" y="1446530"/>
                  </a:lnTo>
                  <a:lnTo>
                    <a:pt x="0" y="1557782"/>
                  </a:lnTo>
                  <a:lnTo>
                    <a:pt x="0" y="1559306"/>
                  </a:lnTo>
                  <a:lnTo>
                    <a:pt x="0" y="3117075"/>
                  </a:lnTo>
                  <a:lnTo>
                    <a:pt x="109715" y="3117075"/>
                  </a:lnTo>
                  <a:lnTo>
                    <a:pt x="109715" y="1559306"/>
                  </a:lnTo>
                  <a:lnTo>
                    <a:pt x="109715" y="1557782"/>
                  </a:lnTo>
                  <a:lnTo>
                    <a:pt x="109715" y="1446530"/>
                  </a:lnTo>
                  <a:close/>
                </a:path>
                <a:path w="6169025" h="3117215">
                  <a:moveTo>
                    <a:pt x="6168872" y="0"/>
                  </a:moveTo>
                  <a:lnTo>
                    <a:pt x="6053048" y="0"/>
                  </a:lnTo>
                  <a:lnTo>
                    <a:pt x="6053048" y="1446530"/>
                  </a:lnTo>
                  <a:lnTo>
                    <a:pt x="6053048" y="1448054"/>
                  </a:lnTo>
                  <a:lnTo>
                    <a:pt x="6053048" y="1559306"/>
                  </a:lnTo>
                  <a:lnTo>
                    <a:pt x="6168872" y="1559306"/>
                  </a:lnTo>
                  <a:lnTo>
                    <a:pt x="6168872" y="1448054"/>
                  </a:lnTo>
                  <a:lnTo>
                    <a:pt x="6168872" y="1446530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5080" y="4584826"/>
              <a:ext cx="5717540" cy="1559560"/>
            </a:xfrm>
            <a:custGeom>
              <a:avLst/>
              <a:gdLst/>
              <a:ahLst/>
              <a:cxnLst/>
              <a:rect l="l" t="t" r="r" b="b"/>
              <a:pathLst>
                <a:path w="5717540" h="1559560">
                  <a:moveTo>
                    <a:pt x="5717396" y="15"/>
                  </a:moveTo>
                  <a:lnTo>
                    <a:pt x="-2" y="15"/>
                  </a:lnTo>
                  <a:lnTo>
                    <a:pt x="-2" y="1559317"/>
                  </a:lnTo>
                  <a:lnTo>
                    <a:pt x="5717396" y="1559317"/>
                  </a:lnTo>
                  <a:lnTo>
                    <a:pt x="5717396" y="15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4584851"/>
              <a:ext cx="6169025" cy="3339465"/>
            </a:xfrm>
            <a:custGeom>
              <a:avLst/>
              <a:gdLst/>
              <a:ahLst/>
              <a:cxnLst/>
              <a:rect l="l" t="t" r="r" b="b"/>
              <a:pathLst>
                <a:path w="6169025" h="3339465">
                  <a:moveTo>
                    <a:pt x="109715" y="1557769"/>
                  </a:moveTo>
                  <a:lnTo>
                    <a:pt x="0" y="1557769"/>
                  </a:lnTo>
                  <a:lnTo>
                    <a:pt x="0" y="1669021"/>
                  </a:lnTo>
                  <a:lnTo>
                    <a:pt x="0" y="1670545"/>
                  </a:lnTo>
                  <a:lnTo>
                    <a:pt x="0" y="3339325"/>
                  </a:lnTo>
                  <a:lnTo>
                    <a:pt x="109715" y="3339325"/>
                  </a:lnTo>
                  <a:lnTo>
                    <a:pt x="109715" y="1670545"/>
                  </a:lnTo>
                  <a:lnTo>
                    <a:pt x="109715" y="1669021"/>
                  </a:lnTo>
                  <a:lnTo>
                    <a:pt x="109715" y="1557769"/>
                  </a:lnTo>
                  <a:close/>
                </a:path>
                <a:path w="6169025" h="3339465">
                  <a:moveTo>
                    <a:pt x="6168872" y="0"/>
                  </a:moveTo>
                  <a:lnTo>
                    <a:pt x="6053048" y="0"/>
                  </a:lnTo>
                  <a:lnTo>
                    <a:pt x="6053048" y="1557769"/>
                  </a:lnTo>
                  <a:lnTo>
                    <a:pt x="6053048" y="1559293"/>
                  </a:lnTo>
                  <a:lnTo>
                    <a:pt x="6053048" y="1670545"/>
                  </a:lnTo>
                  <a:lnTo>
                    <a:pt x="6168872" y="1670545"/>
                  </a:lnTo>
                  <a:lnTo>
                    <a:pt x="6168872" y="1559293"/>
                  </a:lnTo>
                  <a:lnTo>
                    <a:pt x="6168872" y="1557769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5080" y="6253860"/>
              <a:ext cx="5717540" cy="1670685"/>
            </a:xfrm>
            <a:custGeom>
              <a:avLst/>
              <a:gdLst/>
              <a:ahLst/>
              <a:cxnLst/>
              <a:rect l="l" t="t" r="r" b="b"/>
              <a:pathLst>
                <a:path w="5717540" h="1670684">
                  <a:moveTo>
                    <a:pt x="5717396" y="11"/>
                  </a:moveTo>
                  <a:lnTo>
                    <a:pt x="-2" y="11"/>
                  </a:lnTo>
                  <a:lnTo>
                    <a:pt x="-2" y="1670310"/>
                  </a:lnTo>
                  <a:lnTo>
                    <a:pt x="5717396" y="1670310"/>
                  </a:lnTo>
                  <a:lnTo>
                    <a:pt x="5717396" y="11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2272" y="6253873"/>
              <a:ext cx="6169025" cy="3451225"/>
            </a:xfrm>
            <a:custGeom>
              <a:avLst/>
              <a:gdLst/>
              <a:ahLst/>
              <a:cxnLst/>
              <a:rect l="l" t="t" r="r" b="b"/>
              <a:pathLst>
                <a:path w="6169025" h="3451225">
                  <a:moveTo>
                    <a:pt x="109715" y="1668856"/>
                  </a:moveTo>
                  <a:lnTo>
                    <a:pt x="0" y="1668856"/>
                  </a:lnTo>
                  <a:lnTo>
                    <a:pt x="0" y="1780362"/>
                  </a:lnTo>
                  <a:lnTo>
                    <a:pt x="0" y="1781937"/>
                  </a:lnTo>
                  <a:lnTo>
                    <a:pt x="0" y="3450666"/>
                  </a:lnTo>
                  <a:lnTo>
                    <a:pt x="109715" y="3450666"/>
                  </a:lnTo>
                  <a:lnTo>
                    <a:pt x="109715" y="1781937"/>
                  </a:lnTo>
                  <a:lnTo>
                    <a:pt x="109715" y="1780362"/>
                  </a:lnTo>
                  <a:lnTo>
                    <a:pt x="109715" y="1668856"/>
                  </a:lnTo>
                  <a:close/>
                </a:path>
                <a:path w="6169025" h="3451225">
                  <a:moveTo>
                    <a:pt x="6168872" y="0"/>
                  </a:moveTo>
                  <a:lnTo>
                    <a:pt x="6053048" y="0"/>
                  </a:lnTo>
                  <a:lnTo>
                    <a:pt x="6053048" y="1668856"/>
                  </a:lnTo>
                  <a:lnTo>
                    <a:pt x="6053048" y="1670304"/>
                  </a:lnTo>
                  <a:lnTo>
                    <a:pt x="6053048" y="1781937"/>
                  </a:lnTo>
                  <a:lnTo>
                    <a:pt x="6168872" y="1781937"/>
                  </a:lnTo>
                  <a:lnTo>
                    <a:pt x="6168872" y="1670304"/>
                  </a:lnTo>
                  <a:lnTo>
                    <a:pt x="6168872" y="1668856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5080" y="8034223"/>
              <a:ext cx="5717540" cy="1670685"/>
            </a:xfrm>
            <a:custGeom>
              <a:avLst/>
              <a:gdLst/>
              <a:ahLst/>
              <a:cxnLst/>
              <a:rect l="l" t="t" r="r" b="b"/>
              <a:pathLst>
                <a:path w="5717540" h="1670684">
                  <a:moveTo>
                    <a:pt x="5717396" y="6"/>
                  </a:moveTo>
                  <a:lnTo>
                    <a:pt x="-2" y="6"/>
                  </a:lnTo>
                  <a:lnTo>
                    <a:pt x="-2" y="1670306"/>
                  </a:lnTo>
                  <a:lnTo>
                    <a:pt x="5717396" y="1670306"/>
                  </a:lnTo>
                  <a:lnTo>
                    <a:pt x="5717396" y="6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2272" y="8034235"/>
              <a:ext cx="6169025" cy="1892935"/>
            </a:xfrm>
            <a:custGeom>
              <a:avLst/>
              <a:gdLst/>
              <a:ahLst/>
              <a:cxnLst/>
              <a:rect l="l" t="t" r="r" b="b"/>
              <a:pathLst>
                <a:path w="6169025" h="1892934">
                  <a:moveTo>
                    <a:pt x="6168872" y="0"/>
                  </a:moveTo>
                  <a:lnTo>
                    <a:pt x="6053048" y="0"/>
                  </a:lnTo>
                  <a:lnTo>
                    <a:pt x="6053048" y="1668780"/>
                  </a:lnTo>
                  <a:lnTo>
                    <a:pt x="6053048" y="1670304"/>
                  </a:lnTo>
                  <a:lnTo>
                    <a:pt x="6053048" y="1780032"/>
                  </a:lnTo>
                  <a:lnTo>
                    <a:pt x="109715" y="1780032"/>
                  </a:lnTo>
                  <a:lnTo>
                    <a:pt x="109715" y="1668780"/>
                  </a:lnTo>
                  <a:lnTo>
                    <a:pt x="0" y="1668780"/>
                  </a:lnTo>
                  <a:lnTo>
                    <a:pt x="0" y="1780032"/>
                  </a:lnTo>
                  <a:lnTo>
                    <a:pt x="0" y="1781556"/>
                  </a:lnTo>
                  <a:lnTo>
                    <a:pt x="0" y="1892808"/>
                  </a:lnTo>
                  <a:lnTo>
                    <a:pt x="6168872" y="1892808"/>
                  </a:lnTo>
                  <a:lnTo>
                    <a:pt x="6168872" y="1781556"/>
                  </a:lnTo>
                  <a:lnTo>
                    <a:pt x="6168872" y="1780032"/>
                  </a:lnTo>
                  <a:lnTo>
                    <a:pt x="6168872" y="1670304"/>
                  </a:lnTo>
                  <a:lnTo>
                    <a:pt x="6168872" y="1668780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365778" y="822199"/>
            <a:ext cx="1130648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>
                <a:latin typeface="ＭＳ ゴシック"/>
                <a:cs typeface="ＭＳ ゴシック"/>
              </a:rPr>
              <a:t>開設準備</a:t>
            </a:r>
            <a:r>
              <a:rPr sz="6000" spc="10" dirty="0">
                <a:latin typeface="ＭＳ ゴシック"/>
                <a:cs typeface="ＭＳ ゴシック"/>
              </a:rPr>
              <a:t>（</a:t>
            </a:r>
            <a:r>
              <a:rPr lang="ja-JP" altLang="en-US" sz="6000" spc="10" dirty="0">
                <a:latin typeface="ＭＳ ゴシック"/>
                <a:cs typeface="ＭＳ ゴシック"/>
              </a:rPr>
              <a:t>避難所</a:t>
            </a:r>
            <a:r>
              <a:rPr sz="6000" spc="10" dirty="0" err="1">
                <a:latin typeface="ＭＳ ゴシック"/>
                <a:cs typeface="ＭＳ ゴシック"/>
              </a:rPr>
              <a:t>の安全確認</a:t>
            </a:r>
            <a:r>
              <a:rPr sz="6000" dirty="0">
                <a:latin typeface="ＭＳ ゴシック"/>
                <a:cs typeface="ＭＳ ゴシック"/>
              </a:rPr>
              <a:t>）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515328" y="2014934"/>
            <a:ext cx="5688096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sz="2801" spc="5" dirty="0">
                <a:latin typeface="MS UI Gothic"/>
                <a:cs typeface="MS UI Gothic"/>
              </a:rPr>
              <a:t>１</a:t>
            </a:r>
            <a:r>
              <a:rPr sz="2801" spc="345" dirty="0">
                <a:latin typeface="MS UI Gothic"/>
                <a:cs typeface="MS UI Gothic"/>
              </a:rPr>
              <a:t>つ</a:t>
            </a:r>
            <a:r>
              <a:rPr sz="2801" spc="185" dirty="0">
                <a:latin typeface="MS UI Gothic"/>
                <a:cs typeface="MS UI Gothic"/>
              </a:rPr>
              <a:t>で</a:t>
            </a:r>
            <a:r>
              <a:rPr sz="2801" spc="90" dirty="0">
                <a:latin typeface="MS UI Gothic"/>
                <a:cs typeface="MS UI Gothic"/>
              </a:rPr>
              <a:t>も</a:t>
            </a:r>
            <a:r>
              <a:rPr sz="2801" spc="10" dirty="0">
                <a:latin typeface="MS UI Gothic"/>
                <a:cs typeface="MS UI Gothic"/>
              </a:rPr>
              <a:t>☑</a:t>
            </a:r>
            <a:r>
              <a:rPr sz="2801" spc="345" dirty="0">
                <a:latin typeface="MS UI Gothic"/>
                <a:cs typeface="MS UI Gothic"/>
              </a:rPr>
              <a:t>がつ</a:t>
            </a:r>
            <a:r>
              <a:rPr sz="2801" spc="265" dirty="0">
                <a:latin typeface="MS UI Gothic"/>
                <a:cs typeface="MS UI Gothic"/>
              </a:rPr>
              <a:t>け</a:t>
            </a:r>
            <a:r>
              <a:rPr sz="2801" spc="300" dirty="0">
                <a:latin typeface="MS UI Gothic"/>
                <a:cs typeface="MS UI Gothic"/>
              </a:rPr>
              <a:t>ば</a:t>
            </a:r>
            <a:r>
              <a:rPr sz="2801" spc="5" dirty="0">
                <a:latin typeface="MS UI Gothic"/>
                <a:cs typeface="MS UI Gothic"/>
              </a:rPr>
              <a:t>、</a:t>
            </a:r>
            <a:r>
              <a:rPr sz="2801" spc="10" dirty="0">
                <a:latin typeface="MS UI Gothic"/>
                <a:cs typeface="MS UI Gothic"/>
              </a:rPr>
              <a:t>調査</a:t>
            </a:r>
            <a:r>
              <a:rPr sz="2801" spc="210" dirty="0">
                <a:latin typeface="MS UI Gothic"/>
                <a:cs typeface="MS UI Gothic"/>
              </a:rPr>
              <a:t>を</a:t>
            </a:r>
            <a:r>
              <a:rPr sz="2801" spc="10" dirty="0">
                <a:latin typeface="MS UI Gothic"/>
                <a:cs typeface="MS UI Gothic"/>
              </a:rPr>
              <a:t>終了</a:t>
            </a:r>
            <a:r>
              <a:rPr lang="ja-JP" altLang="en-US" sz="2801" spc="315" dirty="0">
                <a:latin typeface="MS UI Gothic"/>
                <a:cs typeface="MS UI Gothic"/>
              </a:rPr>
              <a:t>する</a:t>
            </a:r>
            <a:endParaRPr sz="2801" dirty="0">
              <a:latin typeface="MS UI Gothic"/>
              <a:cs typeface="MS UI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09109" y="1992847"/>
            <a:ext cx="5358648" cy="54758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196232">
              <a:spcBef>
                <a:spcPts val="670"/>
              </a:spcBef>
            </a:pPr>
            <a:r>
              <a:rPr sz="3000" dirty="0" err="1">
                <a:solidFill>
                  <a:srgbClr val="FF0000"/>
                </a:solidFill>
                <a:latin typeface="ＭＳ ゴシック"/>
                <a:cs typeface="ＭＳ ゴシック"/>
              </a:rPr>
              <a:t>全体状況に関する点検項目</a:t>
            </a:r>
            <a:r>
              <a:rPr sz="3000" dirty="0">
                <a:solidFill>
                  <a:srgbClr val="FF0000"/>
                </a:solidFill>
                <a:latin typeface="ＭＳ ゴシック"/>
                <a:cs typeface="ＭＳ ゴシック"/>
              </a:rPr>
              <a:t>①</a:t>
            </a:r>
            <a:endParaRPr sz="3000" dirty="0">
              <a:latin typeface="ＭＳ ゴシック"/>
              <a:cs typeface="ＭＳ ゴシック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733756" y="3080581"/>
            <a:ext cx="6661094" cy="6523416"/>
            <a:chOff x="1280029" y="3122037"/>
            <a:chExt cx="6661094" cy="6523416"/>
          </a:xfrm>
        </p:grpSpPr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2402" y="3122037"/>
              <a:ext cx="2844047" cy="124888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26696" y="3164888"/>
              <a:ext cx="2844046" cy="121016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80029" y="4672110"/>
              <a:ext cx="2230328" cy="143063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67260" y="4683253"/>
              <a:ext cx="1875466" cy="140162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07786" y="6343671"/>
              <a:ext cx="2241494" cy="140902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67260" y="6366124"/>
              <a:ext cx="1914389" cy="138657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99629" y="6339950"/>
              <a:ext cx="2241494" cy="141274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10112" y="8097390"/>
              <a:ext cx="2776337" cy="151722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15974" y="8128233"/>
              <a:ext cx="2636255" cy="151722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99629" y="4672110"/>
              <a:ext cx="2241494" cy="1401628"/>
            </a:xfrm>
            <a:prstGeom prst="rect">
              <a:avLst/>
            </a:prstGeom>
          </p:spPr>
        </p:pic>
      </p:grpSp>
      <p:sp>
        <p:nvSpPr>
          <p:cNvPr id="29" name="スライド番号プレースホルダー 28">
            <a:extLst>
              <a:ext uri="{FF2B5EF4-FFF2-40B4-BE49-F238E27FC236}">
                <a16:creationId xmlns:a16="http://schemas.microsoft.com/office/drawing/2014/main" id="{5F2864FC-7512-46DC-99CB-565A0DA780E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2037556" y="867141"/>
            <a:ext cx="929919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7</a:t>
            </a:fld>
            <a:endParaRPr lang="ja-JP" altLang="en-US" sz="600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2E63C79-A806-44F0-BC92-6FA83E3943AA}"/>
              </a:ext>
            </a:extLst>
          </p:cNvPr>
          <p:cNvSpPr txBox="1"/>
          <p:nvPr/>
        </p:nvSpPr>
        <p:spPr>
          <a:xfrm>
            <a:off x="2421931" y="4714002"/>
            <a:ext cx="7031391" cy="1076257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□建物が多少なりとも傾斜してい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ja-JP" altLang="en-US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□床が一部傾いたり抜けたりしてい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80546B2-B945-4DDB-8C1F-D6D459A86D80}"/>
              </a:ext>
            </a:extLst>
          </p:cNvPr>
          <p:cNvSpPr txBox="1"/>
          <p:nvPr/>
        </p:nvSpPr>
        <p:spPr>
          <a:xfrm>
            <a:off x="2456483" y="6286262"/>
            <a:ext cx="6996839" cy="1268617"/>
          </a:xfrm>
          <a:prstGeom prst="rect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□柱や梁の一部が曲がる現象（座屈）が発生</a:t>
            </a: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ja-JP" altLang="en-US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□筋交いがたわんでいる，破断している</a:t>
            </a:r>
            <a:endParaRPr lang="ja-JP" altLang="en-US" sz="2800" dirty="0">
              <a:latin typeface="ＭＳ ゴシック"/>
              <a:cs typeface="ＭＳ ゴシック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C15B563-2FEE-4C42-91D0-5DF147CA430E}"/>
              </a:ext>
            </a:extLst>
          </p:cNvPr>
          <p:cNvSpPr txBox="1"/>
          <p:nvPr/>
        </p:nvSpPr>
        <p:spPr>
          <a:xfrm>
            <a:off x="2441159" y="8025577"/>
            <a:ext cx="7063997" cy="1268617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9848">
              <a:lnSpc>
                <a:spcPts val="149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□柱と梁の接合部が一部破断、接合部に亀</a:t>
            </a: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9848">
              <a:lnSpc>
                <a:spcPts val="149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9848">
              <a:lnSpc>
                <a:spcPts val="149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裂が発生してい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9848">
              <a:lnSpc>
                <a:spcPts val="1495"/>
              </a:lnSpc>
            </a:pPr>
            <a:endParaRPr lang="ja-JP" altLang="en-US" sz="2800" dirty="0">
              <a:latin typeface="ＭＳ ゴシック"/>
              <a:cs typeface="ＭＳ ゴシック"/>
            </a:endParaRPr>
          </a:p>
          <a:p>
            <a:pPr marL="29848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□柱脚が部分的にでも破損してい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825B67A-26C8-45F8-B577-FACDF5CA049A}"/>
              </a:ext>
            </a:extLst>
          </p:cNvPr>
          <p:cNvSpPr txBox="1"/>
          <p:nvPr/>
        </p:nvSpPr>
        <p:spPr>
          <a:xfrm>
            <a:off x="2441159" y="3162159"/>
            <a:ext cx="7055039" cy="922368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565"/>
              </a:lnSpc>
            </a:pPr>
            <a:endParaRPr lang="en-US" altLang="ja-JP" sz="2800" spc="10" dirty="0">
              <a:latin typeface="+mn-ea"/>
              <a:cs typeface="ＭＳ ゴシック"/>
            </a:endParaRPr>
          </a:p>
          <a:p>
            <a:pPr marL="28577">
              <a:lnSpc>
                <a:spcPts val="1565"/>
              </a:lnSpc>
            </a:pPr>
            <a:r>
              <a:rPr lang="ja-JP" altLang="en-US" sz="2800" spc="10" dirty="0">
                <a:latin typeface="+mn-ea"/>
                <a:cs typeface="ＭＳ ゴシック"/>
              </a:rPr>
              <a:t>□隣接する建物や周辺地盤による破壊の危</a:t>
            </a:r>
            <a:endParaRPr lang="en-US" altLang="ja-JP" sz="2800" spc="10" dirty="0">
              <a:latin typeface="+mn-ea"/>
              <a:cs typeface="ＭＳ ゴシック"/>
            </a:endParaRPr>
          </a:p>
          <a:p>
            <a:pPr marL="28577">
              <a:lnSpc>
                <a:spcPts val="1565"/>
              </a:lnSpc>
            </a:pPr>
            <a:endParaRPr lang="en-US" altLang="ja-JP" sz="2800" spc="10" dirty="0">
              <a:latin typeface="+mn-ea"/>
              <a:cs typeface="ＭＳ ゴシック"/>
            </a:endParaRPr>
          </a:p>
          <a:p>
            <a:pPr marL="28577">
              <a:lnSpc>
                <a:spcPts val="1565"/>
              </a:lnSpc>
            </a:pPr>
            <a:r>
              <a:rPr lang="ja-JP" altLang="en-US" sz="2800" spc="10" dirty="0">
                <a:latin typeface="+mn-ea"/>
                <a:cs typeface="ＭＳ ゴシック"/>
              </a:rPr>
              <a:t>険性（崖崩れなど）</a:t>
            </a:r>
            <a:endParaRPr lang="ja-JP" altLang="en-US" sz="2800" dirty="0">
              <a:latin typeface="+mn-ea"/>
              <a:cs typeface="ＭＳ ゴシック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B45F8443-9F2E-4A50-BE13-C3C4444585A2}"/>
              </a:ext>
            </a:extLst>
          </p:cNvPr>
          <p:cNvSpPr txBox="1"/>
          <p:nvPr/>
        </p:nvSpPr>
        <p:spPr>
          <a:xfrm>
            <a:off x="2502515" y="2585824"/>
            <a:ext cx="7778289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lang="ja-JP" altLang="en-US" sz="2801" dirty="0">
                <a:latin typeface="MS UI Gothic"/>
                <a:cs typeface="MS UI Gothic"/>
              </a:rPr>
              <a:t>☑が入れば災害対策本部へ連絡：</a:t>
            </a:r>
            <a:r>
              <a:rPr lang="en-US" altLang="ja-JP" sz="2801" dirty="0">
                <a:latin typeface="MS UI Gothic"/>
                <a:cs typeface="MS UI Gothic"/>
              </a:rPr>
              <a:t>04-7167-1115</a:t>
            </a:r>
            <a:endParaRPr sz="2801" dirty="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9756" y="696418"/>
            <a:ext cx="17754600" cy="9679481"/>
            <a:chOff x="652272" y="696416"/>
            <a:chExt cx="6169025" cy="9230754"/>
          </a:xfrm>
        </p:grpSpPr>
        <p:sp>
          <p:nvSpPr>
            <p:cNvPr id="3" name="object 3"/>
            <p:cNvSpPr/>
            <p:nvPr/>
          </p:nvSpPr>
          <p:spPr>
            <a:xfrm>
              <a:off x="652272" y="696416"/>
              <a:ext cx="6169025" cy="4001770"/>
            </a:xfrm>
            <a:custGeom>
              <a:avLst/>
              <a:gdLst/>
              <a:ahLst/>
              <a:cxnLst/>
              <a:rect l="l" t="t" r="r" b="b"/>
              <a:pathLst>
                <a:path w="6169025" h="4001770">
                  <a:moveTo>
                    <a:pt x="6168872" y="0"/>
                  </a:moveTo>
                  <a:lnTo>
                    <a:pt x="0" y="0"/>
                  </a:lnTo>
                  <a:lnTo>
                    <a:pt x="0" y="105181"/>
                  </a:lnTo>
                  <a:lnTo>
                    <a:pt x="0" y="106756"/>
                  </a:lnTo>
                  <a:lnTo>
                    <a:pt x="0" y="4001211"/>
                  </a:lnTo>
                  <a:lnTo>
                    <a:pt x="109715" y="4001211"/>
                  </a:lnTo>
                  <a:lnTo>
                    <a:pt x="109715" y="106756"/>
                  </a:lnTo>
                  <a:lnTo>
                    <a:pt x="6053048" y="106756"/>
                  </a:lnTo>
                  <a:lnTo>
                    <a:pt x="6053048" y="2332050"/>
                  </a:lnTo>
                  <a:lnTo>
                    <a:pt x="6168872" y="2332050"/>
                  </a:lnTo>
                  <a:lnTo>
                    <a:pt x="6168872" y="10518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5080" y="2728158"/>
              <a:ext cx="5717540" cy="1969571"/>
            </a:xfrm>
            <a:custGeom>
              <a:avLst/>
              <a:gdLst/>
              <a:ahLst/>
              <a:cxnLst/>
              <a:rect l="l" t="t" r="r" b="b"/>
              <a:pathLst>
                <a:path w="5717540" h="1670685">
                  <a:moveTo>
                    <a:pt x="5717396" y="19"/>
                  </a:moveTo>
                  <a:lnTo>
                    <a:pt x="-2" y="19"/>
                  </a:lnTo>
                  <a:lnTo>
                    <a:pt x="-2" y="1670573"/>
                  </a:lnTo>
                  <a:lnTo>
                    <a:pt x="5717396" y="1670573"/>
                  </a:lnTo>
                  <a:lnTo>
                    <a:pt x="5717396" y="19"/>
                  </a:lnTo>
                  <a:close/>
                </a:path>
              </a:pathLst>
            </a:custGeom>
            <a:solidFill>
              <a:srgbClr val="F2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2272" y="3027069"/>
              <a:ext cx="6169025" cy="3451225"/>
            </a:xfrm>
            <a:custGeom>
              <a:avLst/>
              <a:gdLst/>
              <a:ahLst/>
              <a:cxnLst/>
              <a:rect l="l" t="t" r="r" b="b"/>
              <a:pathLst>
                <a:path w="6169025" h="3451225">
                  <a:moveTo>
                    <a:pt x="109715" y="1669034"/>
                  </a:moveTo>
                  <a:lnTo>
                    <a:pt x="0" y="1669034"/>
                  </a:lnTo>
                  <a:lnTo>
                    <a:pt x="0" y="1780286"/>
                  </a:lnTo>
                  <a:lnTo>
                    <a:pt x="0" y="1781810"/>
                  </a:lnTo>
                  <a:lnTo>
                    <a:pt x="0" y="3450831"/>
                  </a:lnTo>
                  <a:lnTo>
                    <a:pt x="109715" y="3450831"/>
                  </a:lnTo>
                  <a:lnTo>
                    <a:pt x="109715" y="1781810"/>
                  </a:lnTo>
                  <a:lnTo>
                    <a:pt x="109715" y="1780286"/>
                  </a:lnTo>
                  <a:lnTo>
                    <a:pt x="109715" y="1669034"/>
                  </a:lnTo>
                  <a:close/>
                </a:path>
                <a:path w="6169025" h="3451225">
                  <a:moveTo>
                    <a:pt x="6168872" y="0"/>
                  </a:moveTo>
                  <a:lnTo>
                    <a:pt x="6053048" y="0"/>
                  </a:lnTo>
                  <a:lnTo>
                    <a:pt x="6053048" y="1669034"/>
                  </a:lnTo>
                  <a:lnTo>
                    <a:pt x="6053048" y="1670558"/>
                  </a:lnTo>
                  <a:lnTo>
                    <a:pt x="6053048" y="1781810"/>
                  </a:lnTo>
                  <a:lnTo>
                    <a:pt x="6168872" y="1781810"/>
                  </a:lnTo>
                  <a:lnTo>
                    <a:pt x="6168872" y="1670558"/>
                  </a:lnTo>
                  <a:lnTo>
                    <a:pt x="6168872" y="1669034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5080" y="4807330"/>
              <a:ext cx="5717540" cy="1670685"/>
            </a:xfrm>
            <a:custGeom>
              <a:avLst/>
              <a:gdLst/>
              <a:ahLst/>
              <a:cxnLst/>
              <a:rect l="l" t="t" r="r" b="b"/>
              <a:pathLst>
                <a:path w="5717540" h="1670685">
                  <a:moveTo>
                    <a:pt x="5717396" y="14"/>
                  </a:moveTo>
                  <a:lnTo>
                    <a:pt x="-2" y="14"/>
                  </a:lnTo>
                  <a:lnTo>
                    <a:pt x="-2" y="1670568"/>
                  </a:lnTo>
                  <a:lnTo>
                    <a:pt x="5717396" y="1670568"/>
                  </a:lnTo>
                  <a:lnTo>
                    <a:pt x="5717396" y="14"/>
                  </a:lnTo>
                  <a:close/>
                </a:path>
              </a:pathLst>
            </a:custGeom>
            <a:solidFill>
              <a:srgbClr val="FDE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2272" y="4807355"/>
              <a:ext cx="6169025" cy="3117215"/>
            </a:xfrm>
            <a:custGeom>
              <a:avLst/>
              <a:gdLst/>
              <a:ahLst/>
              <a:cxnLst/>
              <a:rect l="l" t="t" r="r" b="b"/>
              <a:pathLst>
                <a:path w="6169025" h="3117215">
                  <a:moveTo>
                    <a:pt x="109715" y="1669021"/>
                  </a:moveTo>
                  <a:lnTo>
                    <a:pt x="0" y="1669021"/>
                  </a:lnTo>
                  <a:lnTo>
                    <a:pt x="0" y="1780273"/>
                  </a:lnTo>
                  <a:lnTo>
                    <a:pt x="0" y="1781797"/>
                  </a:lnTo>
                  <a:lnTo>
                    <a:pt x="0" y="3116821"/>
                  </a:lnTo>
                  <a:lnTo>
                    <a:pt x="109715" y="3116821"/>
                  </a:lnTo>
                  <a:lnTo>
                    <a:pt x="109715" y="1781797"/>
                  </a:lnTo>
                  <a:lnTo>
                    <a:pt x="109715" y="1780273"/>
                  </a:lnTo>
                  <a:lnTo>
                    <a:pt x="109715" y="1669021"/>
                  </a:lnTo>
                  <a:close/>
                </a:path>
                <a:path w="6169025" h="3117215">
                  <a:moveTo>
                    <a:pt x="6168872" y="0"/>
                  </a:moveTo>
                  <a:lnTo>
                    <a:pt x="6053048" y="0"/>
                  </a:lnTo>
                  <a:lnTo>
                    <a:pt x="6053048" y="1669021"/>
                  </a:lnTo>
                  <a:lnTo>
                    <a:pt x="6053048" y="1670545"/>
                  </a:lnTo>
                  <a:lnTo>
                    <a:pt x="6053048" y="1781797"/>
                  </a:lnTo>
                  <a:lnTo>
                    <a:pt x="6168872" y="1781797"/>
                  </a:lnTo>
                  <a:lnTo>
                    <a:pt x="6168872" y="1670545"/>
                  </a:lnTo>
                  <a:lnTo>
                    <a:pt x="6168872" y="1669021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5080" y="6587616"/>
              <a:ext cx="5717540" cy="1336675"/>
            </a:xfrm>
            <a:custGeom>
              <a:avLst/>
              <a:gdLst/>
              <a:ahLst/>
              <a:cxnLst/>
              <a:rect l="l" t="t" r="r" b="b"/>
              <a:pathLst>
                <a:path w="5717540" h="1336675">
                  <a:moveTo>
                    <a:pt x="5717396" y="10"/>
                  </a:moveTo>
                  <a:lnTo>
                    <a:pt x="-2" y="10"/>
                  </a:lnTo>
                  <a:lnTo>
                    <a:pt x="-2" y="1336554"/>
                  </a:lnTo>
                  <a:lnTo>
                    <a:pt x="5717396" y="1336554"/>
                  </a:lnTo>
                  <a:lnTo>
                    <a:pt x="5717396" y="1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2272" y="6587629"/>
              <a:ext cx="6169025" cy="3117215"/>
            </a:xfrm>
            <a:custGeom>
              <a:avLst/>
              <a:gdLst/>
              <a:ahLst/>
              <a:cxnLst/>
              <a:rect l="l" t="t" r="r" b="b"/>
              <a:pathLst>
                <a:path w="6169025" h="3117215">
                  <a:moveTo>
                    <a:pt x="109715" y="1335100"/>
                  </a:moveTo>
                  <a:lnTo>
                    <a:pt x="0" y="1335100"/>
                  </a:lnTo>
                  <a:lnTo>
                    <a:pt x="0" y="1446606"/>
                  </a:lnTo>
                  <a:lnTo>
                    <a:pt x="0" y="1448181"/>
                  </a:lnTo>
                  <a:lnTo>
                    <a:pt x="0" y="3116910"/>
                  </a:lnTo>
                  <a:lnTo>
                    <a:pt x="109715" y="3116910"/>
                  </a:lnTo>
                  <a:lnTo>
                    <a:pt x="109715" y="1448181"/>
                  </a:lnTo>
                  <a:lnTo>
                    <a:pt x="109715" y="1446606"/>
                  </a:lnTo>
                  <a:lnTo>
                    <a:pt x="109715" y="1335100"/>
                  </a:lnTo>
                  <a:close/>
                </a:path>
                <a:path w="6169025" h="3117215">
                  <a:moveTo>
                    <a:pt x="6168872" y="0"/>
                  </a:moveTo>
                  <a:lnTo>
                    <a:pt x="6053048" y="0"/>
                  </a:lnTo>
                  <a:lnTo>
                    <a:pt x="6053048" y="1335100"/>
                  </a:lnTo>
                  <a:lnTo>
                    <a:pt x="6053048" y="1336548"/>
                  </a:lnTo>
                  <a:lnTo>
                    <a:pt x="6053048" y="1448181"/>
                  </a:lnTo>
                  <a:lnTo>
                    <a:pt x="6168872" y="1448181"/>
                  </a:lnTo>
                  <a:lnTo>
                    <a:pt x="6168872" y="1336548"/>
                  </a:lnTo>
                  <a:lnTo>
                    <a:pt x="6168872" y="1335100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75080" y="8034223"/>
              <a:ext cx="5717540" cy="1670685"/>
            </a:xfrm>
            <a:custGeom>
              <a:avLst/>
              <a:gdLst/>
              <a:ahLst/>
              <a:cxnLst/>
              <a:rect l="l" t="t" r="r" b="b"/>
              <a:pathLst>
                <a:path w="5717540" h="1670684">
                  <a:moveTo>
                    <a:pt x="5717396" y="6"/>
                  </a:moveTo>
                  <a:lnTo>
                    <a:pt x="-2" y="6"/>
                  </a:lnTo>
                  <a:lnTo>
                    <a:pt x="-2" y="1670306"/>
                  </a:lnTo>
                  <a:lnTo>
                    <a:pt x="5717396" y="1670306"/>
                  </a:lnTo>
                  <a:lnTo>
                    <a:pt x="5717396" y="6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52272" y="8034235"/>
              <a:ext cx="6169025" cy="1892935"/>
            </a:xfrm>
            <a:custGeom>
              <a:avLst/>
              <a:gdLst/>
              <a:ahLst/>
              <a:cxnLst/>
              <a:rect l="l" t="t" r="r" b="b"/>
              <a:pathLst>
                <a:path w="6169025" h="1892934">
                  <a:moveTo>
                    <a:pt x="6168872" y="0"/>
                  </a:moveTo>
                  <a:lnTo>
                    <a:pt x="6053048" y="0"/>
                  </a:lnTo>
                  <a:lnTo>
                    <a:pt x="6053048" y="1668780"/>
                  </a:lnTo>
                  <a:lnTo>
                    <a:pt x="6053048" y="1670304"/>
                  </a:lnTo>
                  <a:lnTo>
                    <a:pt x="6053048" y="1780032"/>
                  </a:lnTo>
                  <a:lnTo>
                    <a:pt x="109715" y="1780032"/>
                  </a:lnTo>
                  <a:lnTo>
                    <a:pt x="109715" y="1668780"/>
                  </a:lnTo>
                  <a:lnTo>
                    <a:pt x="0" y="1668780"/>
                  </a:lnTo>
                  <a:lnTo>
                    <a:pt x="0" y="1780032"/>
                  </a:lnTo>
                  <a:lnTo>
                    <a:pt x="0" y="1781556"/>
                  </a:lnTo>
                  <a:lnTo>
                    <a:pt x="0" y="1892808"/>
                  </a:lnTo>
                  <a:lnTo>
                    <a:pt x="6168872" y="1892808"/>
                  </a:lnTo>
                  <a:lnTo>
                    <a:pt x="6168872" y="1781556"/>
                  </a:lnTo>
                  <a:lnTo>
                    <a:pt x="6168872" y="1780032"/>
                  </a:lnTo>
                  <a:lnTo>
                    <a:pt x="6168872" y="1670304"/>
                  </a:lnTo>
                  <a:lnTo>
                    <a:pt x="6168872" y="1668780"/>
                  </a:lnTo>
                  <a:lnTo>
                    <a:pt x="61688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709127" y="854628"/>
            <a:ext cx="12150327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>
                <a:latin typeface="ＭＳ ゴシック"/>
                <a:cs typeface="ＭＳ ゴシック"/>
              </a:rPr>
              <a:t>開設準備</a:t>
            </a:r>
            <a:r>
              <a:rPr sz="6000" spc="10" dirty="0">
                <a:latin typeface="ＭＳ ゴシック"/>
                <a:cs typeface="ＭＳ ゴシック"/>
              </a:rPr>
              <a:t>（</a:t>
            </a:r>
            <a:r>
              <a:rPr lang="ja-JP" altLang="en-US" sz="6000" spc="10" dirty="0">
                <a:latin typeface="ＭＳ ゴシック"/>
                <a:cs typeface="ＭＳ ゴシック"/>
              </a:rPr>
              <a:t>避難所</a:t>
            </a:r>
            <a:r>
              <a:rPr sz="6000" spc="10" dirty="0" err="1">
                <a:latin typeface="ＭＳ ゴシック"/>
                <a:cs typeface="ＭＳ ゴシック"/>
              </a:rPr>
              <a:t>の安全確認</a:t>
            </a:r>
            <a:r>
              <a:rPr sz="6000" dirty="0">
                <a:latin typeface="ＭＳ ゴシック"/>
                <a:cs typeface="ＭＳ ゴシック"/>
              </a:rPr>
              <a:t>）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21940" y="1999582"/>
            <a:ext cx="5771848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sz="2801" spc="5" dirty="0">
                <a:latin typeface="MS UI Gothic"/>
                <a:cs typeface="MS UI Gothic"/>
              </a:rPr>
              <a:t>１</a:t>
            </a:r>
            <a:r>
              <a:rPr sz="2801" spc="345" dirty="0">
                <a:latin typeface="MS UI Gothic"/>
                <a:cs typeface="MS UI Gothic"/>
              </a:rPr>
              <a:t>つ</a:t>
            </a:r>
            <a:r>
              <a:rPr sz="2801" spc="185" dirty="0">
                <a:latin typeface="MS UI Gothic"/>
                <a:cs typeface="MS UI Gothic"/>
              </a:rPr>
              <a:t>で</a:t>
            </a:r>
            <a:r>
              <a:rPr sz="2801" spc="90" dirty="0">
                <a:latin typeface="MS UI Gothic"/>
                <a:cs typeface="MS UI Gothic"/>
              </a:rPr>
              <a:t>も</a:t>
            </a:r>
            <a:r>
              <a:rPr sz="2801" spc="10" dirty="0">
                <a:latin typeface="MS UI Gothic"/>
                <a:cs typeface="MS UI Gothic"/>
              </a:rPr>
              <a:t>☑</a:t>
            </a:r>
            <a:r>
              <a:rPr sz="2801" spc="345" dirty="0">
                <a:latin typeface="MS UI Gothic"/>
                <a:cs typeface="MS UI Gothic"/>
              </a:rPr>
              <a:t>がつ</a:t>
            </a:r>
            <a:r>
              <a:rPr sz="2801" spc="265" dirty="0">
                <a:latin typeface="MS UI Gothic"/>
                <a:cs typeface="MS UI Gothic"/>
              </a:rPr>
              <a:t>け</a:t>
            </a:r>
            <a:r>
              <a:rPr sz="2801" spc="300" dirty="0">
                <a:latin typeface="MS UI Gothic"/>
                <a:cs typeface="MS UI Gothic"/>
              </a:rPr>
              <a:t>ば</a:t>
            </a:r>
            <a:r>
              <a:rPr sz="2801" spc="5" dirty="0">
                <a:latin typeface="MS UI Gothic"/>
                <a:cs typeface="MS UI Gothic"/>
              </a:rPr>
              <a:t>、</a:t>
            </a:r>
            <a:r>
              <a:rPr sz="2801" spc="10" dirty="0">
                <a:latin typeface="MS UI Gothic"/>
                <a:cs typeface="MS UI Gothic"/>
              </a:rPr>
              <a:t>調査</a:t>
            </a:r>
            <a:r>
              <a:rPr sz="2801" spc="210" dirty="0">
                <a:latin typeface="MS UI Gothic"/>
                <a:cs typeface="MS UI Gothic"/>
              </a:rPr>
              <a:t>を</a:t>
            </a:r>
            <a:r>
              <a:rPr sz="2801" spc="10" dirty="0">
                <a:latin typeface="MS UI Gothic"/>
                <a:cs typeface="MS UI Gothic"/>
              </a:rPr>
              <a:t>終了</a:t>
            </a:r>
            <a:r>
              <a:rPr lang="ja-JP" altLang="en-US" sz="2801" spc="315" dirty="0">
                <a:latin typeface="MS UI Gothic"/>
                <a:cs typeface="MS UI Gothic"/>
              </a:rPr>
              <a:t>する</a:t>
            </a:r>
            <a:endParaRPr sz="2801" dirty="0">
              <a:latin typeface="MS UI Gothic"/>
              <a:cs typeface="MS UI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267242" y="1866526"/>
            <a:ext cx="5716270" cy="54758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196232">
              <a:spcBef>
                <a:spcPts val="670"/>
              </a:spcBef>
            </a:pPr>
            <a:r>
              <a:rPr sz="3000" dirty="0" err="1">
                <a:solidFill>
                  <a:srgbClr val="FF0000"/>
                </a:solidFill>
                <a:latin typeface="ＭＳ ゴシック"/>
                <a:cs typeface="ＭＳ ゴシック"/>
              </a:rPr>
              <a:t>全体状況に関する点検項目</a:t>
            </a:r>
            <a:r>
              <a:rPr sz="3000" dirty="0">
                <a:solidFill>
                  <a:srgbClr val="FF0000"/>
                </a:solidFill>
                <a:latin typeface="ＭＳ ゴシック"/>
                <a:cs typeface="ＭＳ ゴシック"/>
              </a:rPr>
              <a:t>②</a:t>
            </a:r>
            <a:endParaRPr sz="3000" dirty="0">
              <a:latin typeface="ＭＳ ゴシック"/>
              <a:cs typeface="ＭＳ ゴシック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89856" y="2893791"/>
            <a:ext cx="8286306" cy="1988007"/>
          </a:xfrm>
          <a:prstGeom prst="rect">
            <a:avLst/>
          </a:prstGeom>
          <a:ln w="36575">
            <a:solidFill>
              <a:srgbClr val="FF0000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28577">
              <a:lnSpc>
                <a:spcPts val="1490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90"/>
              </a:lnSpc>
            </a:pPr>
            <a:r>
              <a:rPr sz="2800" spc="10" dirty="0">
                <a:latin typeface="ＭＳ ゴシック"/>
                <a:cs typeface="ＭＳ ゴシック"/>
              </a:rPr>
              <a:t>□</a:t>
            </a:r>
            <a:r>
              <a:rPr sz="2800" spc="10" dirty="0" err="1">
                <a:latin typeface="ＭＳ ゴシック"/>
                <a:cs typeface="ＭＳ ゴシック"/>
              </a:rPr>
              <a:t>高所からコンクリート</a:t>
            </a:r>
            <a:r>
              <a:rPr lang="ja-JP" altLang="en-US" sz="2800" spc="10" dirty="0">
                <a:latin typeface="ＭＳ ゴシック"/>
                <a:cs typeface="ＭＳ ゴシック"/>
              </a:rPr>
              <a:t>片</a:t>
            </a:r>
            <a:r>
              <a:rPr sz="2800" spc="10" dirty="0">
                <a:latin typeface="ＭＳ ゴシック"/>
                <a:cs typeface="ＭＳ ゴシック"/>
              </a:rPr>
              <a:t>が</a:t>
            </a:r>
            <a:r>
              <a:rPr lang="ja-JP" altLang="en-US" sz="2800" spc="10" dirty="0">
                <a:latin typeface="ＭＳ ゴシック"/>
                <a:cs typeface="ＭＳ ゴシック"/>
              </a:rPr>
              <a:t>落下した、落下しかかっ</a:t>
            </a: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90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9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ている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90"/>
              </a:lnSpc>
            </a:pPr>
            <a:endParaRPr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525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525"/>
              </a:lnSpc>
            </a:pPr>
            <a:endParaRPr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600"/>
              </a:lnSpc>
            </a:pPr>
            <a:r>
              <a:rPr sz="2800" spc="10" dirty="0">
                <a:latin typeface="ＭＳ ゴシック"/>
                <a:cs typeface="ＭＳ ゴシック"/>
              </a:rPr>
              <a:t>□外装材や内装材にひび割れや隙間が見られ</a:t>
            </a:r>
            <a:r>
              <a:rPr sz="2800" dirty="0">
                <a:latin typeface="ＭＳ ゴシック"/>
                <a:cs typeface="ＭＳ ゴシック"/>
              </a:rPr>
              <a:t>る</a:t>
            </a:r>
          </a:p>
        </p:txBody>
      </p:sp>
      <p:grpSp>
        <p:nvGrpSpPr>
          <p:cNvPr id="20" name="object 20"/>
          <p:cNvGrpSpPr/>
          <p:nvPr/>
        </p:nvGrpSpPr>
        <p:grpSpPr>
          <a:xfrm>
            <a:off x="10530579" y="2907235"/>
            <a:ext cx="6940919" cy="7235531"/>
            <a:chOff x="1177129" y="2981360"/>
            <a:chExt cx="6940919" cy="7235531"/>
          </a:xfrm>
        </p:grpSpPr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7377" y="2986929"/>
              <a:ext cx="2126876" cy="186080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91172" y="2981360"/>
              <a:ext cx="2126876" cy="186079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2387" y="5119780"/>
              <a:ext cx="2659319" cy="159521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87535" y="7028941"/>
              <a:ext cx="2346561" cy="120298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91490" y="6978906"/>
              <a:ext cx="2846398" cy="120298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76946" y="5170283"/>
              <a:ext cx="2860942" cy="157541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77129" y="8582516"/>
              <a:ext cx="2458894" cy="141485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64412" y="8556843"/>
              <a:ext cx="2873476" cy="1660048"/>
            </a:xfrm>
            <a:prstGeom prst="rect">
              <a:avLst/>
            </a:prstGeom>
          </p:spPr>
        </p:pic>
      </p:grpSp>
      <p:sp>
        <p:nvSpPr>
          <p:cNvPr id="31" name="スライド番号プレースホルダー 30">
            <a:extLst>
              <a:ext uri="{FF2B5EF4-FFF2-40B4-BE49-F238E27FC236}">
                <a16:creationId xmlns:a16="http://schemas.microsoft.com/office/drawing/2014/main" id="{FE5787A0-0186-4039-9A16-6DDD9159562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389855" y="872490"/>
            <a:ext cx="914401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8</a:t>
            </a:fld>
            <a:endParaRPr lang="ja-JP" altLang="en-US" sz="60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FA2049C-1A34-4A07-A3CC-B5F40D2D309C}"/>
              </a:ext>
            </a:extLst>
          </p:cNvPr>
          <p:cNvSpPr txBox="1"/>
          <p:nvPr/>
        </p:nvSpPr>
        <p:spPr>
          <a:xfrm>
            <a:off x="1370268" y="5393641"/>
            <a:ext cx="8252585" cy="1076257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□鉄筋コンクリートの部分に比較的大きなひび割れ</a:t>
            </a: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ja-JP" altLang="en-US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□鉄骨部材に激しい腐食</a:t>
            </a:r>
            <a:endParaRPr lang="ja-JP" altLang="en-US" sz="2800" dirty="0">
              <a:latin typeface="ＭＳ ゴシック"/>
              <a:cs typeface="ＭＳ ゴシック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21096FF-9A91-4F10-9328-1C82F51A822D}"/>
              </a:ext>
            </a:extLst>
          </p:cNvPr>
          <p:cNvSpPr txBox="1"/>
          <p:nvPr/>
        </p:nvSpPr>
        <p:spPr>
          <a:xfrm>
            <a:off x="1370269" y="7142036"/>
            <a:ext cx="8252585" cy="933589"/>
          </a:xfrm>
          <a:prstGeom prst="rect">
            <a:avLst/>
          </a:prstGeom>
          <a:noFill/>
          <a:ln w="635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56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56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□屋外階段やひさしが傾斜，あるいは移動してい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  <a:p>
            <a:endParaRPr lang="ja-JP" altLang="en-US" sz="28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894D139-93C3-4A86-85A8-7E1E5D15BFEA}"/>
              </a:ext>
            </a:extLst>
          </p:cNvPr>
          <p:cNvSpPr txBox="1"/>
          <p:nvPr/>
        </p:nvSpPr>
        <p:spPr>
          <a:xfrm>
            <a:off x="1343089" y="8599744"/>
            <a:ext cx="8318345" cy="1334276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9848">
              <a:lnSpc>
                <a:spcPts val="149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9848">
              <a:lnSpc>
                <a:spcPts val="149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□照明や吊り物が部分的にずれてい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  <a:p>
            <a:pPr marL="29848">
              <a:lnSpc>
                <a:spcPts val="1600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9848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</a:t>
            </a:r>
            <a:r>
              <a:rPr lang="ja-JP" altLang="en-US" sz="2800" dirty="0">
                <a:latin typeface="ＭＳ ゴシック"/>
                <a:cs typeface="ＭＳ ゴシック"/>
              </a:rPr>
              <a:t>天井裏を目視できる場合で天井ブレースにたわんで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9848">
              <a:lnSpc>
                <a:spcPts val="1600"/>
              </a:lnSpc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29848">
              <a:lnSpc>
                <a:spcPts val="1600"/>
              </a:lnSpc>
            </a:pPr>
            <a:r>
              <a:rPr lang="ja-JP" altLang="en-US" sz="2800" dirty="0">
                <a:latin typeface="ＭＳ ゴシック"/>
                <a:cs typeface="ＭＳ ゴシック"/>
              </a:rPr>
              <a:t>いる，破断している</a:t>
            </a:r>
            <a:endParaRPr lang="ja-JP" altLang="en-US" sz="2800" dirty="0"/>
          </a:p>
        </p:txBody>
      </p:sp>
      <p:sp>
        <p:nvSpPr>
          <p:cNvPr id="35" name="object 11">
            <a:extLst>
              <a:ext uri="{FF2B5EF4-FFF2-40B4-BE49-F238E27FC236}">
                <a16:creationId xmlns:a16="http://schemas.microsoft.com/office/drawing/2014/main" id="{13CB4DC5-6C04-46EB-BF89-10B664B55DEC}"/>
              </a:ext>
            </a:extLst>
          </p:cNvPr>
          <p:cNvSpPr txBox="1"/>
          <p:nvPr/>
        </p:nvSpPr>
        <p:spPr>
          <a:xfrm>
            <a:off x="2721940" y="2428027"/>
            <a:ext cx="7966255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lang="ja-JP" altLang="en-US" sz="2801" dirty="0">
                <a:latin typeface="MS UI Gothic"/>
                <a:cs typeface="MS UI Gothic"/>
              </a:rPr>
              <a:t>☑が入れば災害対策本部へ連絡：</a:t>
            </a:r>
            <a:r>
              <a:rPr lang="en-US" altLang="ja-JP" sz="2801" dirty="0">
                <a:latin typeface="MS UI Gothic"/>
                <a:cs typeface="MS UI Gothic"/>
              </a:rPr>
              <a:t>04-7167-1115</a:t>
            </a:r>
            <a:endParaRPr sz="2801" dirty="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10">
            <a:extLst>
              <a:ext uri="{FF2B5EF4-FFF2-40B4-BE49-F238E27FC236}">
                <a16:creationId xmlns:a16="http://schemas.microsoft.com/office/drawing/2014/main" id="{057E0863-180C-4D1D-B127-3FB9D8B688F7}"/>
              </a:ext>
            </a:extLst>
          </p:cNvPr>
          <p:cNvSpPr/>
          <p:nvPr/>
        </p:nvSpPr>
        <p:spPr>
          <a:xfrm>
            <a:off x="2072690" y="5629483"/>
            <a:ext cx="14366666" cy="3103969"/>
          </a:xfrm>
          <a:custGeom>
            <a:avLst/>
            <a:gdLst/>
            <a:ahLst/>
            <a:cxnLst/>
            <a:rect l="l" t="t" r="r" b="b"/>
            <a:pathLst>
              <a:path w="5717540" h="1670684">
                <a:moveTo>
                  <a:pt x="5717396" y="6"/>
                </a:moveTo>
                <a:lnTo>
                  <a:pt x="-2" y="6"/>
                </a:lnTo>
                <a:lnTo>
                  <a:pt x="-2" y="1670306"/>
                </a:lnTo>
                <a:lnTo>
                  <a:pt x="5717396" y="1670306"/>
                </a:lnTo>
                <a:lnTo>
                  <a:pt x="5717396" y="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48527" y="8916020"/>
            <a:ext cx="9725721" cy="1141338"/>
          </a:xfrm>
          <a:prstGeom prst="rect">
            <a:avLst/>
          </a:prstGeom>
          <a:solidFill>
            <a:srgbClr val="CCFFCC"/>
          </a:solidFill>
          <a:ln w="24384">
            <a:solidFill>
              <a:srgbClr val="00B05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63547" marR="643944" indent="-228620">
              <a:lnSpc>
                <a:spcPts val="1920"/>
              </a:lnSpc>
              <a:spcBef>
                <a:spcPts val="1570"/>
              </a:spcBef>
            </a:pPr>
            <a:endParaRPr lang="en-US" altLang="ja-JP" sz="2800" dirty="0">
              <a:latin typeface="ＭＳ ゴシック"/>
              <a:cs typeface="ＭＳ ゴシック"/>
            </a:endParaRPr>
          </a:p>
          <a:p>
            <a:pPr marL="263547" marR="643944" indent="-228620">
              <a:lnSpc>
                <a:spcPts val="1920"/>
              </a:lnSpc>
              <a:spcBef>
                <a:spcPts val="1570"/>
              </a:spcBef>
            </a:pPr>
            <a:r>
              <a:rPr sz="2800" dirty="0">
                <a:latin typeface="ＭＳ ゴシック"/>
                <a:cs typeface="ＭＳ ゴシック"/>
              </a:rPr>
              <a:t>【</a:t>
            </a:r>
            <a:r>
              <a:rPr lang="ja-JP" altLang="en-US" sz="2800" dirty="0">
                <a:latin typeface="ＭＳ ゴシック"/>
                <a:cs typeface="ＭＳ ゴシック"/>
              </a:rPr>
              <a:t>６</a:t>
            </a:r>
            <a:r>
              <a:rPr sz="2800" dirty="0">
                <a:latin typeface="ＭＳ ゴシック"/>
                <a:cs typeface="ＭＳ ゴシック"/>
              </a:rPr>
              <a:t>～</a:t>
            </a:r>
            <a:r>
              <a:rPr lang="ja-JP" altLang="en-US" sz="2800" dirty="0">
                <a:latin typeface="ＭＳ ゴシック"/>
                <a:cs typeface="ＭＳ ゴシック"/>
              </a:rPr>
              <a:t>９</a:t>
            </a:r>
            <a:r>
              <a:rPr sz="2800" dirty="0">
                <a:latin typeface="ＭＳ ゴシック"/>
                <a:cs typeface="ＭＳ ゴシック"/>
              </a:rPr>
              <a:t>で１つも☑が入らない場合】</a:t>
            </a:r>
            <a:endParaRPr lang="en-US" sz="2800" dirty="0">
              <a:latin typeface="ＭＳ ゴシック"/>
              <a:cs typeface="ＭＳ ゴシック"/>
            </a:endParaRPr>
          </a:p>
          <a:p>
            <a:pPr marL="263547" marR="643944" indent="-228620">
              <a:lnSpc>
                <a:spcPts val="1920"/>
              </a:lnSpc>
              <a:spcBef>
                <a:spcPts val="1570"/>
              </a:spcBef>
            </a:pPr>
            <a:r>
              <a:rPr lang="ja-JP" altLang="en-US" sz="2800" dirty="0">
                <a:latin typeface="ＭＳ ゴシック"/>
                <a:cs typeface="ＭＳ ゴシック"/>
              </a:rPr>
              <a:t>　</a:t>
            </a:r>
            <a:r>
              <a:rPr sz="2800" dirty="0">
                <a:latin typeface="ＭＳ ゴシック"/>
                <a:cs typeface="ＭＳ ゴシック"/>
              </a:rPr>
              <a:t> </a:t>
            </a:r>
            <a:r>
              <a:rPr lang="ja-JP" altLang="en-US" sz="2800" dirty="0">
                <a:latin typeface="ＭＳ ゴシック"/>
                <a:cs typeface="ＭＳ ゴシック"/>
              </a:rPr>
              <a:t>初動グッズ入手</a:t>
            </a:r>
            <a:r>
              <a:rPr sz="2800" dirty="0">
                <a:latin typeface="ＭＳ ゴシック"/>
                <a:cs typeface="ＭＳ ゴシック"/>
              </a:rPr>
              <a:t>へ</a:t>
            </a:r>
            <a:r>
              <a:rPr sz="2800" spc="-5" dirty="0">
                <a:latin typeface="ＭＳ ゴシック"/>
                <a:cs typeface="ＭＳ ゴシック"/>
              </a:rPr>
              <a:t>⇒</a:t>
            </a:r>
            <a:r>
              <a:rPr lang="ja-JP" altLang="en-US" sz="2800" spc="-5" dirty="0">
                <a:solidFill>
                  <a:srgbClr val="FF0000"/>
                </a:solidFill>
                <a:latin typeface="ＭＳ ゴシック"/>
                <a:cs typeface="ＭＳ ゴシック"/>
              </a:rPr>
              <a:t>次カードへ</a:t>
            </a:r>
            <a:endParaRPr sz="2800" dirty="0">
              <a:latin typeface="ＭＳ ゴシック"/>
              <a:cs typeface="ＭＳ ゴシック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2727" y="4816963"/>
            <a:ext cx="6366057" cy="560410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412784">
              <a:spcBef>
                <a:spcPts val="530"/>
              </a:spcBef>
            </a:pPr>
            <a:r>
              <a:rPr sz="3200" spc="10" dirty="0">
                <a:solidFill>
                  <a:srgbClr val="FF0000"/>
                </a:solidFill>
                <a:latin typeface="ＭＳ ゴシック"/>
                <a:cs typeface="ＭＳ ゴシック"/>
              </a:rPr>
              <a:t>つり天井に関する点検項</a:t>
            </a:r>
            <a:r>
              <a:rPr sz="3200" dirty="0">
                <a:solidFill>
                  <a:srgbClr val="FF0000"/>
                </a:solidFill>
                <a:latin typeface="ＭＳ ゴシック"/>
                <a:cs typeface="ＭＳ ゴシック"/>
              </a:rPr>
              <a:t>目</a:t>
            </a:r>
            <a:endParaRPr sz="3200" dirty="0">
              <a:latin typeface="ＭＳ ゴシック"/>
              <a:cs typeface="ＭＳ ゴシック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7520" y="874319"/>
            <a:ext cx="1101683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2">
              <a:spcBef>
                <a:spcPts val="100"/>
              </a:spcBef>
            </a:pPr>
            <a:r>
              <a:rPr sz="6000" spc="10" dirty="0" err="1">
                <a:latin typeface="ＭＳ ゴシック"/>
                <a:cs typeface="ＭＳ ゴシック"/>
              </a:rPr>
              <a:t>開設準備</a:t>
            </a:r>
            <a:r>
              <a:rPr sz="6000" spc="10" dirty="0">
                <a:latin typeface="ＭＳ ゴシック"/>
                <a:cs typeface="ＭＳ ゴシック"/>
              </a:rPr>
              <a:t>（</a:t>
            </a:r>
            <a:r>
              <a:rPr lang="ja-JP" altLang="en-US" sz="6000" spc="10" dirty="0">
                <a:latin typeface="ＭＳ ゴシック"/>
                <a:cs typeface="ＭＳ ゴシック"/>
              </a:rPr>
              <a:t>避難所</a:t>
            </a:r>
            <a:r>
              <a:rPr sz="6000" spc="10" dirty="0" err="1">
                <a:latin typeface="ＭＳ ゴシック"/>
                <a:cs typeface="ＭＳ ゴシック"/>
              </a:rPr>
              <a:t>の安全確認</a:t>
            </a:r>
            <a:r>
              <a:rPr sz="6000" dirty="0">
                <a:latin typeface="ＭＳ ゴシック"/>
                <a:cs typeface="ＭＳ ゴシック"/>
              </a:rPr>
              <a:t>）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78306" y="2085352"/>
            <a:ext cx="5689348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sz="2400" spc="5" dirty="0">
                <a:latin typeface="MS UI Gothic"/>
                <a:cs typeface="MS UI Gothic"/>
              </a:rPr>
              <a:t>１</a:t>
            </a:r>
            <a:r>
              <a:rPr sz="2400" spc="345" dirty="0">
                <a:latin typeface="MS UI Gothic"/>
                <a:cs typeface="MS UI Gothic"/>
              </a:rPr>
              <a:t>つ</a:t>
            </a:r>
            <a:r>
              <a:rPr sz="2400" spc="185" dirty="0">
                <a:latin typeface="MS UI Gothic"/>
                <a:cs typeface="MS UI Gothic"/>
              </a:rPr>
              <a:t>で</a:t>
            </a:r>
            <a:r>
              <a:rPr sz="2400" spc="90" dirty="0">
                <a:latin typeface="MS UI Gothic"/>
                <a:cs typeface="MS UI Gothic"/>
              </a:rPr>
              <a:t>も</a:t>
            </a:r>
            <a:r>
              <a:rPr sz="2400" spc="10" dirty="0">
                <a:latin typeface="MS UI Gothic"/>
                <a:cs typeface="MS UI Gothic"/>
              </a:rPr>
              <a:t>☑</a:t>
            </a:r>
            <a:r>
              <a:rPr sz="2400" spc="345" dirty="0">
                <a:latin typeface="MS UI Gothic"/>
                <a:cs typeface="MS UI Gothic"/>
              </a:rPr>
              <a:t>がつ</a:t>
            </a:r>
            <a:r>
              <a:rPr sz="2400" spc="265" dirty="0">
                <a:latin typeface="MS UI Gothic"/>
                <a:cs typeface="MS UI Gothic"/>
              </a:rPr>
              <a:t>け</a:t>
            </a:r>
            <a:r>
              <a:rPr sz="2400" spc="300" dirty="0">
                <a:latin typeface="MS UI Gothic"/>
                <a:cs typeface="MS UI Gothic"/>
              </a:rPr>
              <a:t>ば</a:t>
            </a:r>
            <a:r>
              <a:rPr sz="2400" spc="5" dirty="0">
                <a:latin typeface="MS UI Gothic"/>
                <a:cs typeface="MS UI Gothic"/>
              </a:rPr>
              <a:t>、</a:t>
            </a:r>
            <a:r>
              <a:rPr sz="2400" spc="10" dirty="0">
                <a:latin typeface="MS UI Gothic"/>
                <a:cs typeface="MS UI Gothic"/>
              </a:rPr>
              <a:t>調査</a:t>
            </a:r>
            <a:r>
              <a:rPr sz="2400" spc="210" dirty="0">
                <a:latin typeface="MS UI Gothic"/>
                <a:cs typeface="MS UI Gothic"/>
              </a:rPr>
              <a:t>を</a:t>
            </a:r>
            <a:r>
              <a:rPr sz="2400" spc="10" dirty="0">
                <a:latin typeface="MS UI Gothic"/>
                <a:cs typeface="MS UI Gothic"/>
              </a:rPr>
              <a:t>終了</a:t>
            </a:r>
            <a:r>
              <a:rPr lang="ja-JP" altLang="en-US" sz="2400" spc="315" dirty="0">
                <a:latin typeface="MS UI Gothic"/>
                <a:cs typeface="MS UI Gothic"/>
              </a:rPr>
              <a:t>する</a:t>
            </a:r>
            <a:endParaRPr sz="2400" dirty="0">
              <a:latin typeface="MS UI Gothic"/>
              <a:cs typeface="MS UI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14293" y="2013078"/>
            <a:ext cx="5677664" cy="547586"/>
          </a:xfrm>
          <a:prstGeom prst="rect">
            <a:avLst/>
          </a:prstGeom>
          <a:ln w="36575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196232">
              <a:spcBef>
                <a:spcPts val="670"/>
              </a:spcBef>
            </a:pPr>
            <a:r>
              <a:rPr sz="3000" dirty="0">
                <a:solidFill>
                  <a:srgbClr val="FF0000"/>
                </a:solidFill>
                <a:latin typeface="ＭＳ ゴシック"/>
                <a:cs typeface="ＭＳ ゴシック"/>
              </a:rPr>
              <a:t>全体の状況に関する点検項目③</a:t>
            </a:r>
            <a:endParaRPr sz="3000" dirty="0">
              <a:latin typeface="ＭＳ ゴシック"/>
              <a:cs typeface="ＭＳ ゴシック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790156" y="3117225"/>
            <a:ext cx="12423781" cy="5577160"/>
            <a:chOff x="-4618836" y="3104603"/>
            <a:chExt cx="12423781" cy="5578216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322273" y="3143056"/>
              <a:ext cx="2651726" cy="123458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28983" y="3104603"/>
              <a:ext cx="2351296" cy="130092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3648" y="3104604"/>
              <a:ext cx="2351297" cy="130092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-4618836" y="7048247"/>
              <a:ext cx="3270886" cy="163457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972882" y="6897618"/>
              <a:ext cx="3287482" cy="174150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89668" y="6927084"/>
              <a:ext cx="3270886" cy="1741502"/>
            </a:xfrm>
            <a:prstGeom prst="rect">
              <a:avLst/>
            </a:prstGeom>
          </p:spPr>
        </p:pic>
      </p:grpSp>
      <p:sp>
        <p:nvSpPr>
          <p:cNvPr id="21" name="スライド番号プレースホルダー 20">
            <a:extLst>
              <a:ext uri="{FF2B5EF4-FFF2-40B4-BE49-F238E27FC236}">
                <a16:creationId xmlns:a16="http://schemas.microsoft.com/office/drawing/2014/main" id="{976699BC-8FD7-4708-A1D2-971DF7AE111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2110788" y="991271"/>
            <a:ext cx="993567" cy="923330"/>
          </a:xfrm>
        </p:spPr>
        <p:txBody>
          <a:bodyPr/>
          <a:lstStyle/>
          <a:p>
            <a:pPr algn="ctr"/>
            <a:fld id="{B6F15528-21DE-4FAA-801E-634DDDAF4B2B}" type="slidenum">
              <a:rPr lang="en-US" altLang="ja-JP" sz="6000" smtClean="0"/>
              <a:pPr algn="ctr"/>
              <a:t>9</a:t>
            </a:fld>
            <a:endParaRPr lang="ja-JP" altLang="en-US" sz="6000" dirty="0"/>
          </a:p>
        </p:txBody>
      </p:sp>
      <p:sp>
        <p:nvSpPr>
          <p:cNvPr id="22" name="object 18">
            <a:extLst>
              <a:ext uri="{FF2B5EF4-FFF2-40B4-BE49-F238E27FC236}">
                <a16:creationId xmlns:a16="http://schemas.microsoft.com/office/drawing/2014/main" id="{E9AA6E8F-F37C-45A6-B214-59EDB9DDD03C}"/>
              </a:ext>
            </a:extLst>
          </p:cNvPr>
          <p:cNvSpPr txBox="1"/>
          <p:nvPr/>
        </p:nvSpPr>
        <p:spPr>
          <a:xfrm>
            <a:off x="2446695" y="3199219"/>
            <a:ext cx="5352571" cy="817275"/>
          </a:xfrm>
          <a:prstGeom prst="rect">
            <a:avLst/>
          </a:prstGeom>
          <a:ln w="3657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577">
              <a:lnSpc>
                <a:spcPts val="1490"/>
              </a:lnSpc>
            </a:pPr>
            <a:endParaRPr lang="en-US" altLang="ja-JP" sz="2801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565"/>
              </a:lnSpc>
            </a:pPr>
            <a:r>
              <a:rPr lang="ja-JP" altLang="en-US" sz="2801" spc="10" dirty="0">
                <a:latin typeface="ＭＳ ゴシック"/>
                <a:cs typeface="ＭＳ ゴシック"/>
              </a:rPr>
              <a:t>□その他異状が見られ</a:t>
            </a:r>
            <a:r>
              <a:rPr lang="ja-JP" altLang="en-US" sz="2801" dirty="0">
                <a:latin typeface="ＭＳ ゴシック"/>
                <a:cs typeface="ＭＳ ゴシック"/>
              </a:rPr>
              <a:t>る</a:t>
            </a:r>
            <a:endParaRPr lang="en-US" altLang="ja-JP" sz="2801" dirty="0">
              <a:latin typeface="ＭＳ ゴシック"/>
              <a:cs typeface="ＭＳ ゴシック"/>
            </a:endParaRPr>
          </a:p>
          <a:p>
            <a:pPr marL="28577">
              <a:lnSpc>
                <a:spcPts val="1565"/>
              </a:lnSpc>
            </a:pPr>
            <a:endParaRPr lang="en-US" altLang="ja-JP" sz="2801" dirty="0">
              <a:latin typeface="ＭＳ ゴシック"/>
              <a:cs typeface="ＭＳ ゴシック"/>
            </a:endParaRPr>
          </a:p>
          <a:p>
            <a:pPr marL="28577">
              <a:lnSpc>
                <a:spcPts val="1565"/>
              </a:lnSpc>
            </a:pPr>
            <a:r>
              <a:rPr lang="ja-JP" altLang="en-US" sz="2801" dirty="0">
                <a:latin typeface="ＭＳ ゴシック"/>
                <a:cs typeface="ＭＳ ゴシック"/>
              </a:rPr>
              <a:t>屋根，屋上設備など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D4ACED0-47F3-49AA-931C-A4A2ED919F6E}"/>
              </a:ext>
            </a:extLst>
          </p:cNvPr>
          <p:cNvSpPr txBox="1"/>
          <p:nvPr/>
        </p:nvSpPr>
        <p:spPr>
          <a:xfrm>
            <a:off x="4654851" y="5670067"/>
            <a:ext cx="9026660" cy="1281441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7">
              <a:lnSpc>
                <a:spcPts val="1485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□天井の一部でも落下または落下しそうな状態であ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  <a:endParaRPr lang="en-US" altLang="ja-JP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485"/>
              </a:lnSpc>
            </a:pPr>
            <a:endParaRPr lang="ja-JP" altLang="en-US" sz="2800" dirty="0">
              <a:latin typeface="ＭＳ ゴシック"/>
              <a:cs typeface="ＭＳ ゴシック"/>
            </a:endParaRPr>
          </a:p>
          <a:p>
            <a:pPr marL="28577">
              <a:lnSpc>
                <a:spcPts val="1525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□天井の周囲または段差に破損があ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  <a:p>
            <a:pPr marL="28577">
              <a:lnSpc>
                <a:spcPts val="1600"/>
              </a:lnSpc>
            </a:pPr>
            <a:endParaRPr lang="en-US" altLang="ja-JP" sz="2800" spc="10" dirty="0">
              <a:latin typeface="ＭＳ ゴシック"/>
              <a:cs typeface="ＭＳ ゴシック"/>
            </a:endParaRPr>
          </a:p>
          <a:p>
            <a:pPr marL="28577">
              <a:lnSpc>
                <a:spcPts val="1600"/>
              </a:lnSpc>
            </a:pPr>
            <a:r>
              <a:rPr lang="ja-JP" altLang="en-US" sz="2800" spc="10" dirty="0">
                <a:latin typeface="ＭＳ ゴシック"/>
                <a:cs typeface="ＭＳ ゴシック"/>
              </a:rPr>
              <a:t>□天井が部分的にずれてい</a:t>
            </a:r>
            <a:r>
              <a:rPr lang="ja-JP" altLang="en-US" sz="2800" dirty="0">
                <a:latin typeface="ＭＳ ゴシック"/>
                <a:cs typeface="ＭＳ ゴシック"/>
              </a:rPr>
              <a:t>る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2D40601-03EA-495B-9B7B-6BFC2DDA9C01}"/>
              </a:ext>
            </a:extLst>
          </p:cNvPr>
          <p:cNvSpPr/>
          <p:nvPr/>
        </p:nvSpPr>
        <p:spPr>
          <a:xfrm>
            <a:off x="1697622" y="729957"/>
            <a:ext cx="15427533" cy="9601200"/>
          </a:xfrm>
          <a:prstGeom prst="rect">
            <a:avLst/>
          </a:prstGeom>
          <a:noFill/>
          <a:ln w="2381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E15A7260-4E8D-4BC1-B848-A7EE0744B0E3}"/>
              </a:ext>
            </a:extLst>
          </p:cNvPr>
          <p:cNvSpPr txBox="1"/>
          <p:nvPr/>
        </p:nvSpPr>
        <p:spPr>
          <a:xfrm>
            <a:off x="2110788" y="2602896"/>
            <a:ext cx="7828300" cy="32252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2" marR="5081">
              <a:lnSpc>
                <a:spcPts val="2110"/>
              </a:lnSpc>
              <a:spcBef>
                <a:spcPts val="415"/>
              </a:spcBef>
            </a:pPr>
            <a:r>
              <a:rPr lang="ja-JP" altLang="en-US" sz="2801" dirty="0">
                <a:latin typeface="MS UI Gothic"/>
                <a:cs typeface="MS UI Gothic"/>
              </a:rPr>
              <a:t>☑が入れば災害対策本部へ連絡：</a:t>
            </a:r>
            <a:r>
              <a:rPr lang="en-US" altLang="ja-JP" sz="2801" dirty="0">
                <a:latin typeface="MS UI Gothic"/>
                <a:cs typeface="MS UI Gothic"/>
              </a:rPr>
              <a:t>04-7167-1115</a:t>
            </a:r>
            <a:endParaRPr sz="2801" dirty="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743</Words>
  <Application>Microsoft Office PowerPoint</Application>
  <PresentationFormat>ユーザー設定</PresentationFormat>
  <Paragraphs>162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MS UI Gothic</vt:lpstr>
      <vt:lpstr>ＭＳ ゴシック</vt:lpstr>
      <vt:lpstr>游ゴシック</vt:lpstr>
      <vt:lpstr>Calibri</vt:lpstr>
      <vt:lpstr>Office Theme</vt:lpstr>
      <vt:lpstr>はじめにやることカード ～災害発生時の初動～</vt:lpstr>
      <vt:lpstr>キーボックス内の物を回収</vt:lpstr>
      <vt:lpstr>安全な場所・状況を確保</vt:lpstr>
      <vt:lpstr>開設準備（避難所の安全確認）</vt:lpstr>
      <vt:lpstr>開設準備（避難所の安全確認）</vt:lpstr>
      <vt:lpstr>開設準備（避難所の安全確認）</vt:lpstr>
      <vt:lpstr>PowerPoint プレゼンテーション</vt:lpstr>
      <vt:lpstr>PowerPoint プレゼンテーション</vt:lpstr>
      <vt:lpstr>PowerPoint プレゼンテーション</vt:lpstr>
      <vt:lpstr>備蓄物資を保管している場所の確認</vt:lpstr>
      <vt:lpstr>初動グッズの運搬</vt:lpstr>
      <vt:lpstr>役割分担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豊橋市</dc:creator>
  <cp:lastModifiedBy>防災安全課８</cp:lastModifiedBy>
  <cp:revision>125</cp:revision>
  <cp:lastPrinted>2021-12-09T00:16:38Z</cp:lastPrinted>
  <dcterms:created xsi:type="dcterms:W3CDTF">2021-08-18T01:04:25Z</dcterms:created>
  <dcterms:modified xsi:type="dcterms:W3CDTF">2022-06-16T04:35:56Z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2021-03-02T00:00:00Z</vt:filetime>
  </property>
  <property fmtid="{D5CDD505-2E9C-101B-9397-08002B2CF9AE}" pid="3" name="LastSaved">
    <vt:filetime>2021-08-18T00:00:00Z</vt:filetime>
  </property>
</Properties>
</file>