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303" r:id="rId2"/>
    <p:sldId id="304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61908-5819-422E-8B76-D4836CA96145}" type="datetimeFigureOut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364431-DA69-4980-9BEF-C9F1D208B87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974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5F3BC-D040-4EBC-AD6B-0631DE6C8EA9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17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292AA-C382-4834-97DD-5DB8E5630C3F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75745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614DA-D80B-4A63-922C-1961AF0C8B7C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975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74A2D-A101-4061-8C51-DEC71BFE14E2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183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FE604-4F2C-4FB4-98D0-9010A9DA6700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99165-70C5-40A4-8256-ABC1F15BA50B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475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3943B-AA23-4710-82F4-F1E55FFBB7DC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5394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2B506-0D4A-4855-B3E9-E62E4CB3CAFD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699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0DFFD3-8101-4BE8-ACB7-C5D181374B7B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6268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2864EA-7052-46E9-8C6E-B90439D5B3E5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79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836AD-6423-41AF-B71E-F488EDB800DF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518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3A5F5-ED96-4E70-9CAC-2DDD9F02492F}" type="datetime1">
              <a:rPr kumimoji="1" lang="ja-JP" altLang="en-US" smtClean="0"/>
              <a:t>2022/2/24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4B8DC-349D-4D6F-80A2-658F0B0D72B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968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96825" y="930140"/>
            <a:ext cx="11913705" cy="5608772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ja-JP" sz="3600" dirty="0"/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18CB207A-FD8B-4556-89A7-FC307C8453D5}"/>
              </a:ext>
            </a:extLst>
          </p:cNvPr>
          <p:cNvCxnSpPr>
            <a:cxnSpLocks/>
          </p:cNvCxnSpPr>
          <p:nvPr/>
        </p:nvCxnSpPr>
        <p:spPr>
          <a:xfrm>
            <a:off x="6378857" y="1145933"/>
            <a:ext cx="0" cy="4163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91582798-29FC-4C34-93B0-70E56FF0D083}"/>
              </a:ext>
            </a:extLst>
          </p:cNvPr>
          <p:cNvCxnSpPr>
            <a:cxnSpLocks/>
          </p:cNvCxnSpPr>
          <p:nvPr/>
        </p:nvCxnSpPr>
        <p:spPr>
          <a:xfrm>
            <a:off x="6411988" y="3713777"/>
            <a:ext cx="0" cy="41635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F91E6C1-90DA-463D-8B43-6EAB3CD5F533}"/>
              </a:ext>
            </a:extLst>
          </p:cNvPr>
          <p:cNvSpPr/>
          <p:nvPr/>
        </p:nvSpPr>
        <p:spPr>
          <a:xfrm>
            <a:off x="2372146" y="2983220"/>
            <a:ext cx="9592085" cy="90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D1A5EAD-5DAF-47EF-A583-E28E4E3040F1}"/>
              </a:ext>
            </a:extLst>
          </p:cNvPr>
          <p:cNvSpPr/>
          <p:nvPr/>
        </p:nvSpPr>
        <p:spPr>
          <a:xfrm>
            <a:off x="2372146" y="1482166"/>
            <a:ext cx="9605155" cy="11815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15258" y="136525"/>
            <a:ext cx="8281854" cy="646067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避難所開設準備（要２人以上）</a:t>
            </a: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3188D49C-E9E5-425A-8A23-BD9DB5D6D45A}"/>
              </a:ext>
            </a:extLst>
          </p:cNvPr>
          <p:cNvSpPr/>
          <p:nvPr/>
        </p:nvSpPr>
        <p:spPr>
          <a:xfrm>
            <a:off x="214699" y="1608330"/>
            <a:ext cx="1126433" cy="460513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71C652-C225-4E44-904B-01B58E0DBD23}"/>
              </a:ext>
            </a:extLst>
          </p:cNvPr>
          <p:cNvSpPr txBox="1"/>
          <p:nvPr/>
        </p:nvSpPr>
        <p:spPr>
          <a:xfrm>
            <a:off x="408254" y="2390920"/>
            <a:ext cx="738664" cy="25645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600" dirty="0"/>
              <a:t>時間の流れ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91DB6B-FDDC-4E61-906F-7569FC0CACE9}"/>
              </a:ext>
            </a:extLst>
          </p:cNvPr>
          <p:cNvSpPr txBox="1"/>
          <p:nvPr/>
        </p:nvSpPr>
        <p:spPr>
          <a:xfrm>
            <a:off x="4867098" y="2130474"/>
            <a:ext cx="4477426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開設のための避難所点検作業の人員選出</a:t>
            </a:r>
            <a:endParaRPr lang="en-US" altLang="ja-JP" dirty="0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D55D1C1-EF63-44BA-A55B-C8224B7DE822}"/>
              </a:ext>
            </a:extLst>
          </p:cNvPr>
          <p:cNvSpPr txBox="1"/>
          <p:nvPr/>
        </p:nvSpPr>
        <p:spPr>
          <a:xfrm>
            <a:off x="4100257" y="1654952"/>
            <a:ext cx="683631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２人以上おり，キーボックスの解除番号を知っている人がいる</a:t>
            </a:r>
            <a:endParaRPr lang="en-US" altLang="ja-JP" dirty="0"/>
          </a:p>
        </p:txBody>
      </p:sp>
      <p:sp>
        <p:nvSpPr>
          <p:cNvPr id="32" name="テキスト ボックス 13">
            <a:extLst>
              <a:ext uri="{FF2B5EF4-FFF2-40B4-BE49-F238E27FC236}">
                <a16:creationId xmlns:a16="http://schemas.microsoft.com/office/drawing/2014/main" id="{81B31ECA-F269-4F0B-A4E3-3504E61407F1}"/>
              </a:ext>
            </a:extLst>
          </p:cNvPr>
          <p:cNvSpPr txBox="1"/>
          <p:nvPr/>
        </p:nvSpPr>
        <p:spPr>
          <a:xfrm>
            <a:off x="1131140" y="1540722"/>
            <a:ext cx="727008" cy="404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/>
              <a:t>発災</a:t>
            </a:r>
            <a:endParaRPr lang="en-US" altLang="ja-JP" sz="1800" dirty="0"/>
          </a:p>
          <a:p>
            <a:r>
              <a:rPr kumimoji="1" lang="ja-JP" altLang="en-US" sz="1800" dirty="0"/>
              <a:t>から</a:t>
            </a:r>
            <a:endParaRPr kumimoji="1" lang="en-US" altLang="ja-JP" sz="1800" dirty="0"/>
          </a:p>
        </p:txBody>
      </p:sp>
      <p:sp>
        <p:nvSpPr>
          <p:cNvPr id="37" name="テキスト ボックス 13">
            <a:extLst>
              <a:ext uri="{FF2B5EF4-FFF2-40B4-BE49-F238E27FC236}">
                <a16:creationId xmlns:a16="http://schemas.microsoft.com/office/drawing/2014/main" id="{3FD7C300-F8C2-4315-A1CD-2E4CA29FB07E}"/>
              </a:ext>
            </a:extLst>
          </p:cNvPr>
          <p:cNvSpPr txBox="1"/>
          <p:nvPr/>
        </p:nvSpPr>
        <p:spPr>
          <a:xfrm>
            <a:off x="1141988" y="5844372"/>
            <a:ext cx="727008" cy="404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sz="1800" dirty="0"/>
              <a:t>1</a:t>
            </a:r>
            <a:r>
              <a:rPr kumimoji="1" lang="ja-JP" altLang="en-US" sz="1800" dirty="0" err="1"/>
              <a:t>ｈ</a:t>
            </a:r>
            <a:endParaRPr kumimoji="1" lang="en-US" altLang="ja-JP" sz="1800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96923449-1279-431B-9660-4C10F4FFA2DF}"/>
              </a:ext>
            </a:extLst>
          </p:cNvPr>
          <p:cNvCxnSpPr>
            <a:cxnSpLocks/>
          </p:cNvCxnSpPr>
          <p:nvPr/>
        </p:nvCxnSpPr>
        <p:spPr>
          <a:xfrm>
            <a:off x="1114396" y="6256790"/>
            <a:ext cx="1099613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8F9CE6C1-B284-46C6-B1A4-A84A43FD67F7}"/>
              </a:ext>
            </a:extLst>
          </p:cNvPr>
          <p:cNvSpPr/>
          <p:nvPr/>
        </p:nvSpPr>
        <p:spPr>
          <a:xfrm>
            <a:off x="2372146" y="4130128"/>
            <a:ext cx="9581237" cy="82537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676D4F46-778B-4740-BFD3-AE699E572214}"/>
              </a:ext>
            </a:extLst>
          </p:cNvPr>
          <p:cNvSpPr txBox="1"/>
          <p:nvPr/>
        </p:nvSpPr>
        <p:spPr>
          <a:xfrm>
            <a:off x="3516423" y="3159779"/>
            <a:ext cx="270135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建物外観の安全確認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傾き，基礎の破損等</a:t>
            </a:r>
            <a:endParaRPr lang="en-US" altLang="ja-JP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47E109EC-C430-460D-B9B4-0AB1C2A17EB8}"/>
              </a:ext>
            </a:extLst>
          </p:cNvPr>
          <p:cNvSpPr txBox="1"/>
          <p:nvPr/>
        </p:nvSpPr>
        <p:spPr>
          <a:xfrm>
            <a:off x="7117660" y="3159779"/>
            <a:ext cx="2979447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避難所周辺の安全確認</a:t>
            </a:r>
            <a:br>
              <a:rPr lang="en-US" altLang="ja-JP" dirty="0"/>
            </a:br>
            <a:r>
              <a:rPr lang="en-US" altLang="ja-JP" dirty="0"/>
              <a:t>※</a:t>
            </a:r>
            <a:r>
              <a:rPr lang="ja-JP" altLang="en-US" dirty="0"/>
              <a:t>火災の発生，ガス臭等</a:t>
            </a:r>
            <a:endParaRPr lang="en-US" altLang="ja-JP" dirty="0"/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996FB3BE-C2B7-4E83-8C4A-6330F48FCEA5}"/>
              </a:ext>
            </a:extLst>
          </p:cNvPr>
          <p:cNvSpPr txBox="1"/>
          <p:nvPr/>
        </p:nvSpPr>
        <p:spPr>
          <a:xfrm>
            <a:off x="4224435" y="4246163"/>
            <a:ext cx="442058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建物内部の確認</a:t>
            </a:r>
            <a:endParaRPr lang="en-US" altLang="ja-JP" dirty="0"/>
          </a:p>
          <a:p>
            <a:r>
              <a:rPr lang="en-US" altLang="ja-JP" dirty="0"/>
              <a:t>※</a:t>
            </a:r>
            <a:r>
              <a:rPr lang="ja-JP" altLang="en-US" dirty="0"/>
              <a:t>避難所生活を送るスペースの安全確認</a:t>
            </a:r>
            <a:endParaRPr lang="en-US" altLang="ja-JP" dirty="0"/>
          </a:p>
        </p:txBody>
      </p:sp>
      <p:sp>
        <p:nvSpPr>
          <p:cNvPr id="42" name="矢印: 下 41">
            <a:extLst>
              <a:ext uri="{FF2B5EF4-FFF2-40B4-BE49-F238E27FC236}">
                <a16:creationId xmlns:a16="http://schemas.microsoft.com/office/drawing/2014/main" id="{B5ECBC1A-2058-4772-BC17-36723DAA35B0}"/>
              </a:ext>
            </a:extLst>
          </p:cNvPr>
          <p:cNvSpPr/>
          <p:nvPr/>
        </p:nvSpPr>
        <p:spPr>
          <a:xfrm>
            <a:off x="4100257" y="5200742"/>
            <a:ext cx="4919137" cy="964319"/>
          </a:xfrm>
          <a:prstGeom prst="down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8DB7845-E793-40A7-BE34-E3D0BABAB471}"/>
              </a:ext>
            </a:extLst>
          </p:cNvPr>
          <p:cNvSpPr txBox="1"/>
          <p:nvPr/>
        </p:nvSpPr>
        <p:spPr>
          <a:xfrm>
            <a:off x="5580428" y="5404640"/>
            <a:ext cx="22734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/>
              <a:t>役割分担へ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3524CD6-9224-4906-B288-66F1E78AE51A}"/>
              </a:ext>
            </a:extLst>
          </p:cNvPr>
          <p:cNvSpPr txBox="1"/>
          <p:nvPr/>
        </p:nvSpPr>
        <p:spPr>
          <a:xfrm>
            <a:off x="6559826" y="334444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ja-JP" altLang="en-US" dirty="0"/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F0566A6E-EDEC-4F27-8ECB-92CCFF136F44}"/>
              </a:ext>
            </a:extLst>
          </p:cNvPr>
          <p:cNvCxnSpPr/>
          <p:nvPr/>
        </p:nvCxnSpPr>
        <p:spPr>
          <a:xfrm>
            <a:off x="6361043" y="2663544"/>
            <a:ext cx="0" cy="1455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9945DF1C-39DC-4F13-89E7-AC73C210A1A8}"/>
              </a:ext>
            </a:extLst>
          </p:cNvPr>
          <p:cNvCxnSpPr>
            <a:cxnSpLocks/>
          </p:cNvCxnSpPr>
          <p:nvPr/>
        </p:nvCxnSpPr>
        <p:spPr>
          <a:xfrm>
            <a:off x="4881720" y="2815944"/>
            <a:ext cx="306053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1DB2489F-8099-4F2D-8763-2A50C939ADB8}"/>
              </a:ext>
            </a:extLst>
          </p:cNvPr>
          <p:cNvCxnSpPr>
            <a:cxnSpLocks/>
          </p:cNvCxnSpPr>
          <p:nvPr/>
        </p:nvCxnSpPr>
        <p:spPr>
          <a:xfrm>
            <a:off x="4881720" y="2837717"/>
            <a:ext cx="0" cy="3339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>
            <a:extLst>
              <a:ext uri="{FF2B5EF4-FFF2-40B4-BE49-F238E27FC236}">
                <a16:creationId xmlns:a16="http://schemas.microsoft.com/office/drawing/2014/main" id="{79C6DCFA-90B8-4445-AA3C-20A83682B86F}"/>
              </a:ext>
            </a:extLst>
          </p:cNvPr>
          <p:cNvCxnSpPr>
            <a:cxnSpLocks/>
          </p:cNvCxnSpPr>
          <p:nvPr/>
        </p:nvCxnSpPr>
        <p:spPr>
          <a:xfrm>
            <a:off x="7942256" y="2824187"/>
            <a:ext cx="0" cy="3355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0BD9471-E068-4B9F-8B6F-0C562C48146E}"/>
              </a:ext>
            </a:extLst>
          </p:cNvPr>
          <p:cNvSpPr txBox="1"/>
          <p:nvPr/>
        </p:nvSpPr>
        <p:spPr>
          <a:xfrm>
            <a:off x="7909678" y="2670615"/>
            <a:ext cx="4081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人数に余裕があれば分散して対応</a:t>
            </a: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C3AF75DA-9347-4962-A538-BF1800CE7549}"/>
              </a:ext>
            </a:extLst>
          </p:cNvPr>
          <p:cNvSpPr/>
          <p:nvPr/>
        </p:nvSpPr>
        <p:spPr>
          <a:xfrm>
            <a:off x="4598504" y="916762"/>
            <a:ext cx="3657600" cy="485888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FDF6BB5-075F-41DA-87F2-B955632BE988}"/>
              </a:ext>
            </a:extLst>
          </p:cNvPr>
          <p:cNvSpPr txBox="1"/>
          <p:nvPr/>
        </p:nvSpPr>
        <p:spPr>
          <a:xfrm>
            <a:off x="5459895" y="984777"/>
            <a:ext cx="182880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/>
              <a:t>災害発生</a:t>
            </a:r>
            <a:endParaRPr lang="en-US" altLang="ja-JP" dirty="0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CAA25EAF-7609-4502-8F94-2B8BF3EE7252}"/>
              </a:ext>
            </a:extLst>
          </p:cNvPr>
          <p:cNvSpPr/>
          <p:nvPr/>
        </p:nvSpPr>
        <p:spPr>
          <a:xfrm>
            <a:off x="1858290" y="1469445"/>
            <a:ext cx="532810" cy="351958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tx1"/>
                </a:solidFill>
              </a:rPr>
              <a:t>避難所ではじめにやること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080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196825" y="1257910"/>
            <a:ext cx="11913705" cy="5281002"/>
          </a:xfrm>
          <a:prstGeom prst="rect">
            <a:avLst/>
          </a:prstGeom>
          <a:solidFill>
            <a:schemeClr val="bg1"/>
          </a:solidFill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altLang="ja-JP" sz="3600" dirty="0"/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F91E6C1-90DA-463D-8B43-6EAB3CD5F533}"/>
              </a:ext>
            </a:extLst>
          </p:cNvPr>
          <p:cNvSpPr/>
          <p:nvPr/>
        </p:nvSpPr>
        <p:spPr>
          <a:xfrm>
            <a:off x="8557591" y="1482166"/>
            <a:ext cx="3419710" cy="473129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1AD130C9-2C05-4527-B233-D2B3176F2E0C}"/>
              </a:ext>
            </a:extLst>
          </p:cNvPr>
          <p:cNvSpPr/>
          <p:nvPr/>
        </p:nvSpPr>
        <p:spPr>
          <a:xfrm>
            <a:off x="5049077" y="1456794"/>
            <a:ext cx="3025066" cy="473129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D1A5EAD-5DAF-47EF-A583-E28E4E3040F1}"/>
              </a:ext>
            </a:extLst>
          </p:cNvPr>
          <p:cNvSpPr/>
          <p:nvPr/>
        </p:nvSpPr>
        <p:spPr>
          <a:xfrm>
            <a:off x="1882066" y="1482166"/>
            <a:ext cx="2849217" cy="473129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4B8DC-349D-4D6F-80A2-658F0B0D72B3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5" name="コンテンツ プレースホルダー 2"/>
          <p:cNvSpPr txBox="1">
            <a:spLocks/>
          </p:cNvSpPr>
          <p:nvPr/>
        </p:nvSpPr>
        <p:spPr>
          <a:xfrm>
            <a:off x="1815258" y="215081"/>
            <a:ext cx="8281854" cy="833011"/>
          </a:xfrm>
          <a:prstGeom prst="rect">
            <a:avLst/>
          </a:prstGeom>
          <a:ln>
            <a:solidFill>
              <a:schemeClr val="dk1">
                <a:shade val="50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ja-JP" altLang="en-US" sz="4400" b="1" dirty="0"/>
              <a:t>各担当の初動時の流れ</a:t>
            </a:r>
          </a:p>
        </p:txBody>
      </p:sp>
      <p:sp>
        <p:nvSpPr>
          <p:cNvPr id="4" name="矢印: 下 3">
            <a:extLst>
              <a:ext uri="{FF2B5EF4-FFF2-40B4-BE49-F238E27FC236}">
                <a16:creationId xmlns:a16="http://schemas.microsoft.com/office/drawing/2014/main" id="{3188D49C-E9E5-425A-8A23-BD9DB5D6D45A}"/>
              </a:ext>
            </a:extLst>
          </p:cNvPr>
          <p:cNvSpPr/>
          <p:nvPr/>
        </p:nvSpPr>
        <p:spPr>
          <a:xfrm>
            <a:off x="214699" y="1608330"/>
            <a:ext cx="1126433" cy="4605130"/>
          </a:xfrm>
          <a:prstGeom prst="down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171C652-C225-4E44-904B-01B58E0DBD23}"/>
              </a:ext>
            </a:extLst>
          </p:cNvPr>
          <p:cNvSpPr txBox="1"/>
          <p:nvPr/>
        </p:nvSpPr>
        <p:spPr>
          <a:xfrm>
            <a:off x="408254" y="2390920"/>
            <a:ext cx="738664" cy="2564579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pPr algn="ctr"/>
            <a:r>
              <a:rPr kumimoji="1" lang="ja-JP" altLang="en-US" sz="3600" dirty="0"/>
              <a:t>時間の流れ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E3C3F95-8EB4-4E40-9537-B26C997E7B8C}"/>
              </a:ext>
            </a:extLst>
          </p:cNvPr>
          <p:cNvSpPr txBox="1"/>
          <p:nvPr/>
        </p:nvSpPr>
        <p:spPr>
          <a:xfrm>
            <a:off x="6125991" y="1274231"/>
            <a:ext cx="9144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/>
              <a:t>設営</a:t>
            </a:r>
            <a:endParaRPr kumimoji="1" lang="ja-JP" altLang="en-US" sz="28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E65A7628-90C3-483B-B572-682CE8980CC4}"/>
              </a:ext>
            </a:extLst>
          </p:cNvPr>
          <p:cNvSpPr txBox="1"/>
          <p:nvPr/>
        </p:nvSpPr>
        <p:spPr>
          <a:xfrm>
            <a:off x="8806347" y="1336659"/>
            <a:ext cx="3025066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/>
              <a:t>情報収集・伝達</a:t>
            </a:r>
            <a:endParaRPr kumimoji="1" lang="ja-JP" altLang="en-US" sz="28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D471F9-3429-4E5C-BCCF-1B5794F9A2C8}"/>
              </a:ext>
            </a:extLst>
          </p:cNvPr>
          <p:cNvSpPr txBox="1"/>
          <p:nvPr/>
        </p:nvSpPr>
        <p:spPr>
          <a:xfrm>
            <a:off x="2875872" y="1308077"/>
            <a:ext cx="914400" cy="5232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/>
              <a:t>受付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091DB6B-FDDC-4E61-906F-7569FC0CACE9}"/>
              </a:ext>
            </a:extLst>
          </p:cNvPr>
          <p:cNvSpPr txBox="1"/>
          <p:nvPr/>
        </p:nvSpPr>
        <p:spPr>
          <a:xfrm>
            <a:off x="2100598" y="2511557"/>
            <a:ext cx="256709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受付場所の設置</a:t>
            </a:r>
            <a:endParaRPr lang="en-US" altLang="ja-JP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53B9CF6-B674-4FE5-944B-B60C01F75112}"/>
              </a:ext>
            </a:extLst>
          </p:cNvPr>
          <p:cNvSpPr txBox="1"/>
          <p:nvPr/>
        </p:nvSpPr>
        <p:spPr>
          <a:xfrm>
            <a:off x="5167440" y="1840781"/>
            <a:ext cx="2783864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/>
              <a:t>備蓄倉庫からコロナ対策関連グッズを避難所へ運ぶ</a:t>
            </a:r>
            <a:endParaRPr lang="en-US" altLang="ja-JP" sz="16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D39F1D6-6979-4FD9-9ED5-26D62902389A}"/>
              </a:ext>
            </a:extLst>
          </p:cNvPr>
          <p:cNvSpPr txBox="1"/>
          <p:nvPr/>
        </p:nvSpPr>
        <p:spPr>
          <a:xfrm>
            <a:off x="5243648" y="5377079"/>
            <a:ext cx="2679085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物資の配布</a:t>
            </a:r>
            <a:endParaRPr lang="en-US" altLang="ja-JP" dirty="0"/>
          </a:p>
          <a:p>
            <a:endParaRPr lang="en-US" altLang="ja-JP" dirty="0"/>
          </a:p>
        </p:txBody>
      </p:sp>
      <p:cxnSp>
        <p:nvCxnSpPr>
          <p:cNvPr id="29" name="直線コネクタ 28">
            <a:extLst>
              <a:ext uri="{FF2B5EF4-FFF2-40B4-BE49-F238E27FC236}">
                <a16:creationId xmlns:a16="http://schemas.microsoft.com/office/drawing/2014/main" id="{268D53DF-61C6-43DC-A465-27487D550246}"/>
              </a:ext>
            </a:extLst>
          </p:cNvPr>
          <p:cNvCxnSpPr>
            <a:cxnSpLocks/>
          </p:cNvCxnSpPr>
          <p:nvPr/>
        </p:nvCxnSpPr>
        <p:spPr>
          <a:xfrm>
            <a:off x="1085123" y="3440703"/>
            <a:ext cx="10996134" cy="5110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D55D1C1-EF63-44BA-A55B-C8224B7DE822}"/>
              </a:ext>
            </a:extLst>
          </p:cNvPr>
          <p:cNvSpPr txBox="1"/>
          <p:nvPr/>
        </p:nvSpPr>
        <p:spPr>
          <a:xfrm>
            <a:off x="2100598" y="1989976"/>
            <a:ext cx="2567092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受付用備品の用意</a:t>
            </a:r>
            <a:endParaRPr lang="en-US" altLang="ja-JP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130B15B-7DA1-4B8A-9CD2-AC45ED32DD0D}"/>
              </a:ext>
            </a:extLst>
          </p:cNvPr>
          <p:cNvSpPr txBox="1"/>
          <p:nvPr/>
        </p:nvSpPr>
        <p:spPr>
          <a:xfrm>
            <a:off x="8788454" y="1983022"/>
            <a:ext cx="3042959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他担当の手伝いをする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" name="テキスト ボックス 13">
            <a:extLst>
              <a:ext uri="{FF2B5EF4-FFF2-40B4-BE49-F238E27FC236}">
                <a16:creationId xmlns:a16="http://schemas.microsoft.com/office/drawing/2014/main" id="{4ABDB7A7-FC0A-4671-BC93-B263BED96184}"/>
              </a:ext>
            </a:extLst>
          </p:cNvPr>
          <p:cNvSpPr txBox="1"/>
          <p:nvPr/>
        </p:nvSpPr>
        <p:spPr>
          <a:xfrm>
            <a:off x="2072267" y="3346338"/>
            <a:ext cx="2567092" cy="2663834"/>
          </a:xfrm>
          <a:prstGeom prst="rect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kumimoji="1" lang="en-US" altLang="ja-JP" sz="1800" dirty="0"/>
          </a:p>
          <a:p>
            <a:r>
              <a:rPr kumimoji="1" lang="ja-JP" altLang="en-US" sz="1800" dirty="0"/>
              <a:t>避難者の受付</a:t>
            </a:r>
            <a:endParaRPr kumimoji="1" lang="en-US" altLang="ja-JP" sz="1800" dirty="0"/>
          </a:p>
          <a:p>
            <a:r>
              <a:rPr kumimoji="1" lang="ja-JP" altLang="en-US" sz="1800" dirty="0"/>
              <a:t>・避難者へ検温，消毒依頼</a:t>
            </a:r>
            <a:endParaRPr kumimoji="1" lang="en-US" altLang="ja-JP" sz="1800" dirty="0"/>
          </a:p>
          <a:p>
            <a:r>
              <a:rPr kumimoji="1" lang="ja-JP" altLang="en-US" sz="1800" dirty="0"/>
              <a:t>・避難者カードの</a:t>
            </a:r>
            <a:r>
              <a:rPr lang="ja-JP" altLang="en-US" sz="1800" dirty="0"/>
              <a:t>配布</a:t>
            </a:r>
            <a:endParaRPr lang="en-US" altLang="ja-JP" sz="1800" dirty="0"/>
          </a:p>
          <a:p>
            <a:r>
              <a:rPr kumimoji="1" lang="ja-JP" altLang="en-US" sz="1800" dirty="0"/>
              <a:t>・避難者名簿の作成</a:t>
            </a:r>
            <a:endParaRPr kumimoji="1" lang="en-US" altLang="ja-JP" sz="1800" dirty="0"/>
          </a:p>
          <a:p>
            <a:r>
              <a:rPr lang="ja-JP" altLang="en-US" sz="1800" dirty="0"/>
              <a:t>・避難者カードの回収</a:t>
            </a:r>
            <a:endParaRPr lang="en-US" altLang="ja-JP" sz="1800" dirty="0"/>
          </a:p>
          <a:p>
            <a:endParaRPr lang="en-US" altLang="ja-JP" sz="1800" dirty="0"/>
          </a:p>
          <a:p>
            <a:endParaRPr lang="en-US" altLang="ja-JP" sz="1800" dirty="0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E08CC0C8-9ED5-44F4-B66B-1E2ABDB9FBA1}"/>
              </a:ext>
            </a:extLst>
          </p:cNvPr>
          <p:cNvSpPr txBox="1"/>
          <p:nvPr/>
        </p:nvSpPr>
        <p:spPr>
          <a:xfrm>
            <a:off x="5215080" y="3442278"/>
            <a:ext cx="2736222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パーティション，簡易ベッドをレイアウト通りに配置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32" name="テキスト ボックス 13">
            <a:extLst>
              <a:ext uri="{FF2B5EF4-FFF2-40B4-BE49-F238E27FC236}">
                <a16:creationId xmlns:a16="http://schemas.microsoft.com/office/drawing/2014/main" id="{81B31ECA-F269-4F0B-A4E3-3504E61407F1}"/>
              </a:ext>
            </a:extLst>
          </p:cNvPr>
          <p:cNvSpPr txBox="1"/>
          <p:nvPr/>
        </p:nvSpPr>
        <p:spPr>
          <a:xfrm>
            <a:off x="1131140" y="1540722"/>
            <a:ext cx="727008" cy="404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/>
              <a:t>発災</a:t>
            </a:r>
            <a:endParaRPr lang="en-US" altLang="ja-JP" sz="1800" dirty="0"/>
          </a:p>
          <a:p>
            <a:r>
              <a:rPr kumimoji="1" lang="ja-JP" altLang="en-US" sz="1800" dirty="0"/>
              <a:t>から</a:t>
            </a:r>
            <a:endParaRPr kumimoji="1" lang="en-US" altLang="ja-JP" sz="1800" dirty="0"/>
          </a:p>
        </p:txBody>
      </p:sp>
      <p:sp>
        <p:nvSpPr>
          <p:cNvPr id="36" name="テキスト ボックス 13">
            <a:extLst>
              <a:ext uri="{FF2B5EF4-FFF2-40B4-BE49-F238E27FC236}">
                <a16:creationId xmlns:a16="http://schemas.microsoft.com/office/drawing/2014/main" id="{2DE8D1BE-6059-45D8-B345-4DA1CACEDC41}"/>
              </a:ext>
            </a:extLst>
          </p:cNvPr>
          <p:cNvSpPr txBox="1"/>
          <p:nvPr/>
        </p:nvSpPr>
        <p:spPr>
          <a:xfrm>
            <a:off x="1131140" y="2703518"/>
            <a:ext cx="727008" cy="404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/>
              <a:t>２</a:t>
            </a:r>
            <a:r>
              <a:rPr kumimoji="1" lang="ja-JP" altLang="en-US" sz="1800" dirty="0"/>
              <a:t>ｈ</a:t>
            </a:r>
            <a:endParaRPr kumimoji="1" lang="en-US" altLang="ja-JP" sz="1800" dirty="0"/>
          </a:p>
        </p:txBody>
      </p:sp>
      <p:sp>
        <p:nvSpPr>
          <p:cNvPr id="37" name="テキスト ボックス 13">
            <a:extLst>
              <a:ext uri="{FF2B5EF4-FFF2-40B4-BE49-F238E27FC236}">
                <a16:creationId xmlns:a16="http://schemas.microsoft.com/office/drawing/2014/main" id="{3FD7C300-F8C2-4315-A1CD-2E4CA29FB07E}"/>
              </a:ext>
            </a:extLst>
          </p:cNvPr>
          <p:cNvSpPr txBox="1"/>
          <p:nvPr/>
        </p:nvSpPr>
        <p:spPr>
          <a:xfrm>
            <a:off x="1141988" y="5844372"/>
            <a:ext cx="727008" cy="4041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800" dirty="0"/>
              <a:t>３</a:t>
            </a:r>
            <a:r>
              <a:rPr kumimoji="1" lang="ja-JP" altLang="en-US" sz="1800" dirty="0"/>
              <a:t>ｈ</a:t>
            </a:r>
            <a:endParaRPr kumimoji="1" lang="en-US" altLang="ja-JP" sz="1800" dirty="0"/>
          </a:p>
        </p:txBody>
      </p: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96923449-1279-431B-9660-4C10F4FFA2DF}"/>
              </a:ext>
            </a:extLst>
          </p:cNvPr>
          <p:cNvCxnSpPr>
            <a:cxnSpLocks/>
          </p:cNvCxnSpPr>
          <p:nvPr/>
        </p:nvCxnSpPr>
        <p:spPr>
          <a:xfrm>
            <a:off x="1114396" y="6256790"/>
            <a:ext cx="1099613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89B0B1F1-792B-40E6-96A7-24E80420FE07}"/>
              </a:ext>
            </a:extLst>
          </p:cNvPr>
          <p:cNvSpPr txBox="1"/>
          <p:nvPr/>
        </p:nvSpPr>
        <p:spPr>
          <a:xfrm>
            <a:off x="8797400" y="4086970"/>
            <a:ext cx="3042959" cy="20313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・避難者カードを受付担当から回収し人数集計</a:t>
            </a:r>
            <a:endParaRPr lang="en-US" altLang="ja-JP" dirty="0"/>
          </a:p>
          <a:p>
            <a:r>
              <a:rPr lang="ja-JP" altLang="en-US" dirty="0"/>
              <a:t>・集計結果を本部へ報告</a:t>
            </a:r>
            <a:endParaRPr lang="en-US" altLang="ja-JP" dirty="0"/>
          </a:p>
          <a:p>
            <a:r>
              <a:rPr lang="ja-JP" altLang="en-US" dirty="0"/>
              <a:t>・掲示板を作成し，避難者へ情報発信</a:t>
            </a:r>
            <a:endParaRPr lang="en-US" altLang="ja-JP" dirty="0"/>
          </a:p>
          <a:p>
            <a:endParaRPr lang="en-US" altLang="ja-JP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E363A631-2BDA-4212-B8DE-7008CEF786F6}"/>
              </a:ext>
            </a:extLst>
          </p:cNvPr>
          <p:cNvSpPr txBox="1"/>
          <p:nvPr/>
        </p:nvSpPr>
        <p:spPr>
          <a:xfrm>
            <a:off x="5167439" y="2523048"/>
            <a:ext cx="2783863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/>
              <a:t>水，毛布等生活に必要な物資を避難所へ運ぶ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528961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2914</TotalTime>
  <Words>220</Words>
  <Application>Microsoft Office PowerPoint</Application>
  <PresentationFormat>ワイド画面</PresentationFormat>
  <Paragraphs>49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>柏市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避難所開設について</dc:title>
  <dc:creator>防災安全課２７</dc:creator>
  <cp:lastModifiedBy>防災安全課８</cp:lastModifiedBy>
  <cp:revision>295</cp:revision>
  <cp:lastPrinted>2022-02-18T04:24:18Z</cp:lastPrinted>
  <dcterms:created xsi:type="dcterms:W3CDTF">2021-06-18T08:03:24Z</dcterms:created>
  <dcterms:modified xsi:type="dcterms:W3CDTF">2022-02-24T02:17:19Z</dcterms:modified>
</cp:coreProperties>
</file>