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2" r:id="rId3"/>
    <p:sldId id="265" r:id="rId4"/>
    <p:sldId id="257" r:id="rId5"/>
    <p:sldId id="258" r:id="rId6"/>
    <p:sldId id="316" r:id="rId7"/>
    <p:sldId id="259" r:id="rId8"/>
    <p:sldId id="317" r:id="rId9"/>
    <p:sldId id="260" r:id="rId10"/>
    <p:sldId id="285" r:id="rId11"/>
    <p:sldId id="312" r:id="rId12"/>
    <p:sldId id="263" r:id="rId13"/>
    <p:sldId id="318" r:id="rId14"/>
    <p:sldId id="314" r:id="rId15"/>
    <p:sldId id="282" r:id="rId16"/>
    <p:sldId id="305" r:id="rId17"/>
    <p:sldId id="315" r:id="rId18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D00EF-FA4F-4C8F-9A28-83F4B18AFD5D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46CF6-BE2B-45A4-A8F0-FEEC11753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702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61908-5819-422E-8B76-D4836CA96145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241620"/>
            <a:ext cx="7894446" cy="26520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64431-DA69-4980-9BEF-C9F1D208B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7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12A2-D612-4739-B362-2AF8CD5E72A9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291840" y="6356350"/>
            <a:ext cx="5107577" cy="365125"/>
          </a:xfrm>
        </p:spPr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F7AF6-E424-4368-9AAE-8C705B9AFAFE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5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7566F-2EB7-44D9-9ABB-D80E6DD5AFA2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97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471F-A0FC-4B0B-BD1C-8FB99F87D518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1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16C33-1DD0-4F2F-887B-51CDAF948DE1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1F50-9574-4188-B1F7-48019B0B6670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75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BFCA-7077-4381-AB09-C5CC6659909B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9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D0C5-6E4B-4BEF-B384-36D5587CCD4F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99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55C9D-A244-4681-9025-F22F6A057F6A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6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5D4EA-8FA5-4DEE-A9CB-F45BF8C779D7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8309-33D1-4ADC-8751-579AB51A2C43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※</a:t>
            </a:r>
            <a:r>
              <a:rPr kumimoji="1" lang="ja-JP" altLang="en-US"/>
              <a:t>現在作成中のため，内容に変更がでる場合があります。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51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DFD00-DF9E-4F08-88FC-474938FC6F04}" type="datetime1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48149" y="6311900"/>
            <a:ext cx="5812971" cy="409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96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36914" y="2298019"/>
            <a:ext cx="9453154" cy="3242971"/>
          </a:xfrm>
        </p:spPr>
        <p:txBody>
          <a:bodyPr anchor="ctr">
            <a:normAutofit/>
          </a:bodyPr>
          <a:lstStyle/>
          <a:p>
            <a:r>
              <a:rPr kumimoji="1" lang="ja-JP" altLang="en-US" b="1" dirty="0"/>
              <a:t>避難所開設についての</a:t>
            </a:r>
            <a:br>
              <a:rPr kumimoji="1" lang="en-US" altLang="ja-JP" b="1" dirty="0"/>
            </a:br>
            <a:r>
              <a:rPr kumimoji="1" lang="ja-JP" altLang="en-US" b="1" dirty="0"/>
              <a:t>アクションカード</a:t>
            </a:r>
            <a:br>
              <a:rPr kumimoji="1" lang="en-US" altLang="ja-JP" b="1" dirty="0"/>
            </a:br>
            <a:r>
              <a:rPr lang="ja-JP" altLang="en-US" b="1" dirty="0"/>
              <a:t>（平常時確認用</a:t>
            </a:r>
            <a:r>
              <a:rPr kumimoji="1" lang="ja-JP" altLang="en-US" b="1" dirty="0"/>
              <a:t>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2FECF5-6280-49E3-9ABB-36A7D66CC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45565" y="6149008"/>
            <a:ext cx="4953851" cy="572467"/>
          </a:xfrm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6748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79660" y="365126"/>
            <a:ext cx="5688409" cy="100971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b="1" dirty="0"/>
              <a:t>④</a:t>
            </a:r>
            <a:r>
              <a:rPr kumimoji="1" lang="en-US" altLang="ja-JP" b="1" dirty="0"/>
              <a:t>-2</a:t>
            </a:r>
            <a:r>
              <a:rPr lang="ja-JP" altLang="en-US" b="1" dirty="0"/>
              <a:t>キーボックスの開錠</a:t>
            </a:r>
            <a:endParaRPr kumimoji="1" lang="ja-JP" altLang="en-US" b="1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838200" y="1306287"/>
            <a:ext cx="10515600" cy="3655277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b="1" dirty="0"/>
              <a:t>キーボックスの暗証番号を知る者が</a:t>
            </a:r>
            <a:r>
              <a:rPr lang="ja-JP" altLang="en-US" sz="3200" dirty="0"/>
              <a:t>参集したら，その場にいる全員でキーボックスのある場所に向かいます。　　　　　　　　　　　　　　</a:t>
            </a:r>
            <a:endParaRPr lang="en-US" altLang="ja-JP" sz="32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5388784" y="5439374"/>
            <a:ext cx="1176964" cy="627017"/>
          </a:xfrm>
          <a:prstGeom prst="downArrow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CD874DE-8AC8-42FA-830B-31D84A8A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5771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08739" y="636872"/>
            <a:ext cx="8855678" cy="1009710"/>
          </a:xfrm>
        </p:spPr>
        <p:txBody>
          <a:bodyPr>
            <a:normAutofit/>
          </a:bodyPr>
          <a:lstStyle/>
          <a:p>
            <a:pPr algn="ctr"/>
            <a:r>
              <a:rPr lang="ja-JP" altLang="en-US" b="1" dirty="0"/>
              <a:t>⑤はじめにやることカードの実行</a:t>
            </a:r>
            <a:endParaRPr kumimoji="1" lang="ja-JP" altLang="en-US" b="1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785948" y="2194558"/>
            <a:ext cx="10515600" cy="2011679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キーボックスを開錠します。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次の手順については，</a:t>
            </a:r>
            <a:r>
              <a:rPr lang="ja-JP" altLang="en-US" sz="3200" b="1" dirty="0"/>
              <a:t>「</a:t>
            </a:r>
            <a:r>
              <a:rPr lang="ja-JP" altLang="en-US" sz="3200" b="1" u="sng" dirty="0"/>
              <a:t>はじめにやることカード</a:t>
            </a:r>
            <a:r>
              <a:rPr lang="ja-JP" altLang="en-US" sz="3200" b="1" dirty="0"/>
              <a:t>」</a:t>
            </a:r>
            <a:r>
              <a:rPr lang="ja-JP" altLang="en-US" sz="3200" dirty="0"/>
              <a:t>に従ってください。</a:t>
            </a:r>
            <a:endParaRPr lang="en-US" altLang="ja-JP" sz="32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>
            <a:off x="5349595" y="4969107"/>
            <a:ext cx="1176964" cy="627017"/>
          </a:xfrm>
          <a:prstGeom prst="downArrow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1CF6FDF-72A2-4724-A511-005A515D0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3010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40080" y="1867989"/>
            <a:ext cx="10700657" cy="2560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避難所の安全確認，初動グッズの運搬をします。</a:t>
            </a:r>
            <a:endParaRPr lang="en-US" altLang="ja-JP" sz="3600" dirty="0"/>
          </a:p>
        </p:txBody>
      </p:sp>
      <p:sp>
        <p:nvSpPr>
          <p:cNvPr id="7" name="下矢印 6"/>
          <p:cNvSpPr/>
          <p:nvPr/>
        </p:nvSpPr>
        <p:spPr>
          <a:xfrm>
            <a:off x="5494455" y="4880239"/>
            <a:ext cx="1176964" cy="627017"/>
          </a:xfrm>
          <a:prstGeom prst="downArrow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8862"/>
          </a:xfrm>
        </p:spPr>
        <p:txBody>
          <a:bodyPr/>
          <a:lstStyle/>
          <a:p>
            <a:pPr algn="ctr"/>
            <a:r>
              <a:rPr lang="ja-JP" altLang="en-US" b="1" dirty="0"/>
              <a:t>⑥初動グッズの運搬</a:t>
            </a:r>
            <a:endParaRPr kumimoji="1" lang="ja-JP" altLang="en-US" b="1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C9F8C7-9125-4E27-AE27-3ECA4539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7551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40080" y="1867989"/>
            <a:ext cx="10700657" cy="25603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初動グッズ内にある「役割分担カード」に従って役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割を決める。</a:t>
            </a:r>
            <a:endParaRPr lang="en-US" altLang="ja-JP" sz="3600" dirty="0"/>
          </a:p>
        </p:txBody>
      </p:sp>
      <p:sp>
        <p:nvSpPr>
          <p:cNvPr id="7" name="下矢印 6"/>
          <p:cNvSpPr/>
          <p:nvPr/>
        </p:nvSpPr>
        <p:spPr>
          <a:xfrm>
            <a:off x="5494455" y="4880239"/>
            <a:ext cx="1176964" cy="627017"/>
          </a:xfrm>
          <a:prstGeom prst="downArrow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8862"/>
          </a:xfrm>
        </p:spPr>
        <p:txBody>
          <a:bodyPr/>
          <a:lstStyle/>
          <a:p>
            <a:pPr algn="ctr"/>
            <a:r>
              <a:rPr kumimoji="1" lang="ja-JP" altLang="en-US" b="1" dirty="0"/>
              <a:t>⑦</a:t>
            </a:r>
            <a:r>
              <a:rPr lang="ja-JP" altLang="en-US" b="1" dirty="0"/>
              <a:t>役割分担の決定</a:t>
            </a:r>
            <a:endParaRPr kumimoji="1" lang="ja-JP" altLang="en-US" b="1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2B33A73-5B20-450F-9F78-B417BB41B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589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640081" y="1867989"/>
            <a:ext cx="10851334" cy="21717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役割が決まったら，設営担当を中心に避難所を設営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する。</a:t>
            </a:r>
            <a:endParaRPr lang="en-US" altLang="ja-JP" sz="3600" dirty="0"/>
          </a:p>
        </p:txBody>
      </p:sp>
      <p:sp>
        <p:nvSpPr>
          <p:cNvPr id="7" name="下矢印 6"/>
          <p:cNvSpPr/>
          <p:nvPr/>
        </p:nvSpPr>
        <p:spPr>
          <a:xfrm>
            <a:off x="5480807" y="4675519"/>
            <a:ext cx="1176964" cy="627017"/>
          </a:xfrm>
          <a:prstGeom prst="downArrow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8862"/>
          </a:xfrm>
        </p:spPr>
        <p:txBody>
          <a:bodyPr/>
          <a:lstStyle/>
          <a:p>
            <a:pPr algn="ctr"/>
            <a:r>
              <a:rPr lang="ja-JP" altLang="en-US" b="1" dirty="0"/>
              <a:t>⑧避難所の設営</a:t>
            </a:r>
            <a:endParaRPr kumimoji="1" lang="ja-JP" altLang="en-US" b="1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87BA9BF-5958-4C22-A234-A71BB53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2438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903515" y="771895"/>
            <a:ext cx="10515600" cy="52251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dirty="0"/>
              <a:t>なお，備蓄倉庫に入っている物は，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・初動グッズ（ １箱）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・コロナ対策関連グッズ（ １箱）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・ウェットティッシュ（２箱）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・毛布（ １０枚／箱</a:t>
            </a:r>
            <a:r>
              <a:rPr lang="en-US" altLang="ja-JP" sz="2000" dirty="0"/>
              <a:t>×</a:t>
            </a:r>
            <a:r>
              <a:rPr lang="ja-JP" altLang="en-US" sz="2000" dirty="0"/>
              <a:t>２０箱）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・簡易ベッド（ １台／箱</a:t>
            </a:r>
            <a:r>
              <a:rPr lang="en-US" altLang="ja-JP" sz="2000" dirty="0"/>
              <a:t>×</a:t>
            </a:r>
            <a:r>
              <a:rPr lang="ja-JP" altLang="en-US" sz="2000" dirty="0"/>
              <a:t>２０箱）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・飲料水（</a:t>
            </a:r>
            <a:r>
              <a:rPr lang="en-US" altLang="ja-JP" sz="2000" dirty="0"/>
              <a:t>500ml×</a:t>
            </a:r>
            <a:r>
              <a:rPr lang="ja-JP" altLang="en-US" sz="2000" dirty="0"/>
              <a:t>２４本</a:t>
            </a:r>
            <a:r>
              <a:rPr lang="en-US" altLang="ja-JP" sz="2000" dirty="0"/>
              <a:t>×</a:t>
            </a:r>
            <a:r>
              <a:rPr lang="ja-JP" altLang="en-US" sz="2000" dirty="0"/>
              <a:t>１１箱）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・食料（おかゆ５０食</a:t>
            </a:r>
            <a:r>
              <a:rPr lang="en-US" altLang="ja-JP" sz="2000" dirty="0"/>
              <a:t>×</a:t>
            </a:r>
            <a:r>
              <a:rPr lang="ja-JP" altLang="en-US" sz="2000" dirty="0"/>
              <a:t>４箱）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・パーテーション（ ４張／箱</a:t>
            </a:r>
            <a:r>
              <a:rPr lang="en-US" altLang="ja-JP" sz="2000" dirty="0"/>
              <a:t>×</a:t>
            </a:r>
            <a:r>
              <a:rPr lang="ja-JP" altLang="en-US" sz="2000" dirty="0"/>
              <a:t>５箱）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・パーテーション屋根（ １箱）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・便袋（ ２００枚）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・投光器（１台）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・発電機（ １台）</a:t>
            </a:r>
            <a:endParaRPr lang="en-US" altLang="ja-JP" sz="2000" dirty="0"/>
          </a:p>
        </p:txBody>
      </p:sp>
      <p:sp>
        <p:nvSpPr>
          <p:cNvPr id="7" name="下矢印 6"/>
          <p:cNvSpPr/>
          <p:nvPr/>
        </p:nvSpPr>
        <p:spPr>
          <a:xfrm>
            <a:off x="5525740" y="6085775"/>
            <a:ext cx="1176964" cy="627017"/>
          </a:xfrm>
          <a:prstGeom prst="downArrow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4794060" y="147807"/>
            <a:ext cx="2235926" cy="529087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b="1" dirty="0"/>
              <a:t>参考</a:t>
            </a:r>
            <a:endParaRPr kumimoji="1" lang="ja-JP" altLang="en-US" b="1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66A086D-7BEB-45D0-BDAC-77E2C7BE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602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下矢印 6"/>
          <p:cNvSpPr/>
          <p:nvPr/>
        </p:nvSpPr>
        <p:spPr>
          <a:xfrm>
            <a:off x="5467159" y="5317445"/>
            <a:ext cx="1176964" cy="627017"/>
          </a:xfrm>
          <a:prstGeom prst="downArrow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38200" y="325937"/>
            <a:ext cx="10515600" cy="878862"/>
          </a:xfrm>
        </p:spPr>
        <p:txBody>
          <a:bodyPr/>
          <a:lstStyle/>
          <a:p>
            <a:pPr algn="ctr"/>
            <a:r>
              <a:rPr lang="ja-JP" altLang="en-US" b="1" dirty="0"/>
              <a:t>⑨市災害対策本部へ連絡</a:t>
            </a:r>
            <a:endParaRPr kumimoji="1" lang="ja-JP" altLang="en-US" b="1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838200" y="1532793"/>
            <a:ext cx="10515600" cy="33004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避難所を開設したら，情報収集・伝達担当が柏市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/>
              <a:t>の所管部局に</a:t>
            </a:r>
            <a:r>
              <a:rPr lang="ja-JP" altLang="en-US" sz="3600" dirty="0"/>
              <a:t>連絡して，</a:t>
            </a:r>
            <a:r>
              <a:rPr lang="ja-JP" altLang="en-US" sz="3600" b="1" dirty="0"/>
              <a:t>避難所を開設したこと</a:t>
            </a:r>
            <a:r>
              <a:rPr lang="ja-JP" altLang="en-US" sz="3600" dirty="0"/>
              <a:t>，</a:t>
            </a:r>
            <a:r>
              <a:rPr lang="ja-JP" altLang="en-US" sz="3600" b="1" dirty="0"/>
              <a:t>現時点で</a:t>
            </a:r>
            <a:r>
              <a:rPr lang="ja-JP" altLang="en-US" sz="3600" b="1"/>
              <a:t>の避難者</a:t>
            </a:r>
            <a:r>
              <a:rPr lang="ja-JP" altLang="en-US" sz="3600" b="1" dirty="0"/>
              <a:t>の人数，怪我人の人数等</a:t>
            </a:r>
            <a:r>
              <a:rPr lang="ja-JP" altLang="en-US" sz="3600" dirty="0"/>
              <a:t>を報告します。</a:t>
            </a:r>
            <a:endParaRPr lang="en-US" altLang="ja-JP" sz="36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AFDF7BC-BE8F-4BEA-8843-FED82501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1269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838201" y="2011678"/>
            <a:ext cx="10515599" cy="23251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dirty="0"/>
              <a:t>その後，</a:t>
            </a:r>
            <a:r>
              <a:rPr lang="ja-JP" altLang="en-US" sz="3600" b="1" dirty="0"/>
              <a:t>避難が３日以上にわたる見込み</a:t>
            </a:r>
            <a:r>
              <a:rPr lang="ja-JP" altLang="en-US" sz="3600" dirty="0"/>
              <a:t>の場合，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b="1" dirty="0"/>
              <a:t>避難者による避難所運営組織</a:t>
            </a:r>
            <a:r>
              <a:rPr lang="ja-JP" altLang="en-US" sz="3600" dirty="0"/>
              <a:t>を立ち上げます。</a:t>
            </a:r>
            <a:endParaRPr lang="en-US" altLang="ja-JP" sz="3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838200" y="325937"/>
            <a:ext cx="10515600" cy="1097914"/>
          </a:xfrm>
        </p:spPr>
        <p:txBody>
          <a:bodyPr/>
          <a:lstStyle/>
          <a:p>
            <a:pPr algn="ctr"/>
            <a:r>
              <a:rPr kumimoji="1" lang="ja-JP" altLang="en-US" b="1" dirty="0"/>
              <a:t>⑩</a:t>
            </a:r>
            <a:r>
              <a:rPr lang="ja-JP" altLang="en-US" b="1" dirty="0"/>
              <a:t>避難所運営組織の立ち上げ</a:t>
            </a:r>
            <a:endParaRPr kumimoji="1" lang="ja-JP" altLang="en-US" b="1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757646" y="1271316"/>
            <a:ext cx="10789919" cy="4919436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600" b="1" dirty="0"/>
              <a:t>避難が３日以上にわたる見込み</a:t>
            </a:r>
            <a:r>
              <a:rPr lang="ja-JP" altLang="en-US" sz="3600" dirty="0"/>
              <a:t>の場合，</a:t>
            </a:r>
            <a:r>
              <a:rPr lang="ja-JP" altLang="en-US" sz="3600" b="1" dirty="0"/>
              <a:t>避難者に</a:t>
            </a:r>
            <a:r>
              <a:rPr lang="ja-JP" altLang="en-US" sz="3600" b="1" dirty="0" err="1"/>
              <a:t>よ</a:t>
            </a:r>
            <a:endParaRPr lang="en-US" altLang="ja-JP" sz="3600" b="1" dirty="0"/>
          </a:p>
          <a:p>
            <a:pPr marL="0" indent="0">
              <a:buNone/>
            </a:pPr>
            <a:r>
              <a:rPr lang="ja-JP" altLang="en-US" sz="3600" b="1" dirty="0" err="1"/>
              <a:t>る避</a:t>
            </a:r>
            <a:r>
              <a:rPr lang="ja-JP" altLang="en-US" sz="3600" b="1" dirty="0"/>
              <a:t>難所運営組織</a:t>
            </a:r>
            <a:r>
              <a:rPr lang="ja-JP" altLang="en-US" sz="3600" dirty="0"/>
              <a:t>を立ち上げてください。避難者の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多種多様なニーズに応えるため，避難所運営組織に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は</a:t>
            </a:r>
            <a:r>
              <a:rPr lang="ja-JP" altLang="en-US" sz="3600" b="1" dirty="0"/>
              <a:t>幅広い年齢層</a:t>
            </a:r>
            <a:r>
              <a:rPr lang="ja-JP" altLang="en-US" sz="3600" dirty="0"/>
              <a:t>の方を取り入れ，必ず</a:t>
            </a:r>
            <a:r>
              <a:rPr lang="ja-JP" altLang="en-US" sz="3600" b="1" dirty="0"/>
              <a:t>女性メンバー</a:t>
            </a:r>
            <a:endParaRPr lang="en-US" altLang="ja-JP" sz="3600" b="1" dirty="0"/>
          </a:p>
          <a:p>
            <a:pPr marL="0" indent="0">
              <a:buNone/>
            </a:pPr>
            <a:r>
              <a:rPr lang="ja-JP" altLang="en-US" sz="3600" b="1" dirty="0"/>
              <a:t>を複数</a:t>
            </a:r>
            <a:r>
              <a:rPr lang="ja-JP" altLang="en-US" sz="3600" dirty="0"/>
              <a:t>（</a:t>
            </a:r>
            <a:r>
              <a:rPr lang="ja-JP" altLang="en-US" sz="3600" b="1" dirty="0"/>
              <a:t>可能ならば半数</a:t>
            </a:r>
            <a:r>
              <a:rPr lang="ja-JP" altLang="en-US" sz="3600" dirty="0"/>
              <a:t>）入れてください。なお，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b="1" dirty="0"/>
              <a:t>女性メンバーは責任ある立場にしてください</a:t>
            </a:r>
            <a:r>
              <a:rPr lang="ja-JP" altLang="en-US" sz="3600" dirty="0"/>
              <a:t>。</a:t>
            </a:r>
            <a:endParaRPr lang="en-US" altLang="ja-JP" sz="36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4F5FDE8-32FE-47F1-ADE4-64855D6C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232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750423"/>
            <a:ext cx="10515600" cy="418011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kumimoji="1" lang="ja-JP" altLang="en-US" sz="3200" dirty="0"/>
              <a:t>　この</a:t>
            </a:r>
            <a:r>
              <a:rPr lang="ja-JP" altLang="en-US" sz="3200" dirty="0"/>
              <a:t>カード</a:t>
            </a:r>
            <a:r>
              <a:rPr kumimoji="1" lang="ja-JP" altLang="en-US" sz="3200" dirty="0"/>
              <a:t>は，市職員や</a:t>
            </a:r>
            <a:r>
              <a:rPr lang="ja-JP" altLang="en-US" sz="3200" dirty="0"/>
              <a:t>特定の避難者（町会役員等，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避難所の開設手順を理解している者）が避難所に来れな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い状況を想定し，すべての避難者が</a:t>
            </a:r>
            <a:r>
              <a:rPr kumimoji="1" lang="ja-JP" altLang="en-US" sz="3200" dirty="0"/>
              <a:t>避難所を開設・運営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できることを目的としたものです。ただし，要配慮者や</a:t>
            </a:r>
            <a:endParaRPr kumimoji="1" lang="en-US" altLang="ja-JP" sz="3200" dirty="0"/>
          </a:p>
          <a:p>
            <a:pPr marL="0" indent="0">
              <a:buNone/>
            </a:pPr>
            <a:r>
              <a:rPr kumimoji="1" lang="ja-JP" altLang="en-US" sz="3200" dirty="0"/>
              <a:t>怪我人等，避難所の開設が物理的に困難な方については，</a:t>
            </a:r>
            <a:endParaRPr kumimoji="1" lang="en-US" altLang="ja-JP" sz="3200"/>
          </a:p>
          <a:p>
            <a:pPr marL="0" indent="0">
              <a:buNone/>
            </a:pPr>
            <a:r>
              <a:rPr kumimoji="1" lang="ja-JP" altLang="en-US" sz="3200"/>
              <a:t>避難所</a:t>
            </a:r>
            <a:r>
              <a:rPr kumimoji="1" lang="ja-JP" altLang="en-US" sz="3200" dirty="0"/>
              <a:t>を開設する人員から除きます。</a:t>
            </a:r>
            <a:endParaRPr kumimoji="1" lang="en-US" altLang="ja-JP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116183" y="788515"/>
            <a:ext cx="747195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400" b="1" dirty="0">
                <a:latin typeface="+mj-ea"/>
                <a:ea typeface="+mj-ea"/>
              </a:rPr>
              <a:t>アクションカードの趣旨</a:t>
            </a:r>
            <a:endParaRPr lang="ja-JP" altLang="en-US" sz="4400" dirty="0">
              <a:latin typeface="+mj-ea"/>
              <a:ea typeface="+mj-ea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CC9D745-C2C6-4F26-B575-7568D49C2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638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83238"/>
            <a:ext cx="10515600" cy="713048"/>
          </a:xfrm>
        </p:spPr>
        <p:txBody>
          <a:bodyPr/>
          <a:lstStyle/>
          <a:p>
            <a:pPr algn="ctr"/>
            <a:r>
              <a:rPr kumimoji="1" lang="ja-JP" altLang="en-US" b="1" dirty="0"/>
              <a:t>避難所開設までの流れ（概要）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091822"/>
            <a:ext cx="10515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①</a:t>
            </a:r>
            <a:r>
              <a:rPr kumimoji="1" lang="ja-JP" altLang="en-US" sz="2400" dirty="0"/>
              <a:t>災害が起きたら，まずは身の安全を確保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②避難場所に避難するか判断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③（避難所に避難した場合）キーボックスの暗証番号を知る者が来るまで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避難所の安全な場所で待機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④キーボックスを開錠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⑤「はじめにやることカード」に従って避難所の被害状況を確認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⑥避難所に被害がなければ，倉庫より初動グッズを避難所に運搬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⑦初動グッズ内にある「役割分担カード」に従って役割を決め，実行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⑧避難所を開設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⑨避難所を立ち上げたことを柏市災害対策本部に報告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⑩（避難生活が３日以上続く場合は）避難者による避難所運営組織を立ち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上げる</a:t>
            </a:r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1FE62-07EF-43ED-BFA3-7EFAF01DA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40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075" y="514787"/>
            <a:ext cx="10515600" cy="1065820"/>
          </a:xfrm>
        </p:spPr>
        <p:txBody>
          <a:bodyPr/>
          <a:lstStyle/>
          <a:p>
            <a:pPr algn="ctr"/>
            <a:r>
              <a:rPr kumimoji="1" lang="ja-JP" altLang="en-US" b="1" dirty="0"/>
              <a:t>①身の安全の確保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9635" y="3917203"/>
            <a:ext cx="10515600" cy="21700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/>
              <a:t>具体的には，怪我がないか，自宅や自宅周辺で火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事が起きていないか等，自分および同居人の状況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を確認して，身の安全を図ってください。</a:t>
            </a:r>
            <a:endParaRPr lang="en-US" altLang="ja-JP" sz="3600" dirty="0"/>
          </a:p>
        </p:txBody>
      </p:sp>
      <p:sp>
        <p:nvSpPr>
          <p:cNvPr id="4" name="下矢印 3"/>
          <p:cNvSpPr/>
          <p:nvPr/>
        </p:nvSpPr>
        <p:spPr>
          <a:xfrm>
            <a:off x="5225144" y="2847708"/>
            <a:ext cx="744582" cy="822960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339635" y="1463041"/>
            <a:ext cx="10515600" cy="1216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dirty="0"/>
              <a:t>大雨や地震等の災害が起きたら，まずは自分と同居人の安全を確保しましょう。</a:t>
            </a:r>
            <a:endParaRPr lang="en-US" altLang="ja-JP" sz="36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DF551397-662F-4691-A47A-3648F600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7953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/>
              <a:t>②</a:t>
            </a:r>
            <a:r>
              <a:rPr kumimoji="1" lang="en-US" altLang="ja-JP" b="1" dirty="0"/>
              <a:t>-1</a:t>
            </a:r>
            <a:r>
              <a:rPr kumimoji="1" lang="ja-JP" altLang="en-US" b="1" dirty="0"/>
              <a:t>避難所へ避難をするか判断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2514" y="1485990"/>
            <a:ext cx="11064240" cy="470580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自分および同居人の安全が確認されたら，避難所へ避難をするか判断してください。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避難所を開設する目安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sz="3000" b="1" dirty="0"/>
              <a:t>□柏市内で震度５強以上を観測したとき</a:t>
            </a:r>
            <a:endParaRPr kumimoji="1" lang="en-US" altLang="ja-JP" sz="3000" b="1" dirty="0"/>
          </a:p>
          <a:p>
            <a:pPr marL="0" indent="0">
              <a:buNone/>
            </a:pPr>
            <a:r>
              <a:rPr lang="ja-JP" altLang="en-US" sz="3000" b="1" dirty="0"/>
              <a:t>□高齢者等避難（警戒レベル３）以上が発令されたとき</a:t>
            </a:r>
            <a:endParaRPr lang="en-US" altLang="ja-JP" sz="3000" b="1" dirty="0"/>
          </a:p>
          <a:p>
            <a:pPr marL="0" indent="0">
              <a:buNone/>
            </a:pPr>
            <a:r>
              <a:rPr lang="en-US" altLang="ja-JP" sz="3000" b="1" dirty="0"/>
              <a:t>※</a:t>
            </a:r>
            <a:r>
              <a:rPr kumimoji="1" lang="ja-JP" altLang="en-US" sz="3000" b="1" dirty="0"/>
              <a:t>かしわメール配信サービスや市ホームページにて情報を確認</a:t>
            </a:r>
            <a:endParaRPr kumimoji="1" lang="en-US" altLang="ja-JP" sz="3000" b="1" dirty="0"/>
          </a:p>
          <a:p>
            <a:pPr marL="0" indent="0">
              <a:buNone/>
            </a:pPr>
            <a:endParaRPr kumimoji="1" lang="en-US" altLang="ja-JP" sz="3000" b="1" dirty="0"/>
          </a:p>
          <a:p>
            <a:pPr marL="0" indent="0">
              <a:buNone/>
            </a:pPr>
            <a:r>
              <a:rPr kumimoji="1" lang="ja-JP" altLang="en-US" sz="3000" b="1" dirty="0"/>
              <a:t>どちらかに該当し，自宅や滞在先で身の安全の確保が困難と感じたとき</a:t>
            </a:r>
            <a:r>
              <a:rPr lang="ja-JP" altLang="en-US" dirty="0"/>
              <a:t>に避難所へ避難しましょう。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CF5DCA-F0D7-49A5-9115-7F0BC50C8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5477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/>
              <a:t>②</a:t>
            </a:r>
            <a:r>
              <a:rPr kumimoji="1" lang="en-US" altLang="ja-JP" b="1" dirty="0"/>
              <a:t>-2</a:t>
            </a:r>
            <a:r>
              <a:rPr kumimoji="1" lang="ja-JP" altLang="en-US" b="1" dirty="0"/>
              <a:t>避難所へ避難をするか判断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2514" y="2127441"/>
            <a:ext cx="11064240" cy="315424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・避難先は必ずしも避難所だけではありません。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知人・親戚宅など，避難所以外の避難先も日頃から検討してください。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また，自宅が安全だと判断した場合は，自宅の２階や窓ガラスから離れた場所に移動するなどしてください。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E2F0F-F5F3-42FE-9937-BEEA0052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540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/>
              <a:t>③</a:t>
            </a:r>
            <a:r>
              <a:rPr kumimoji="1" lang="en-US" altLang="ja-JP" b="1" dirty="0"/>
              <a:t>-1</a:t>
            </a:r>
            <a:r>
              <a:rPr kumimoji="1" lang="ja-JP" altLang="en-US" b="1" dirty="0"/>
              <a:t>避難所で待機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2702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ja-JP" altLang="en-US" sz="3600" dirty="0"/>
              <a:t>避難所へ避難したら，避難者自身で避難所の開設を行う必要があります。</a:t>
            </a:r>
            <a:endParaRPr lang="en-US" altLang="ja-JP" sz="36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838200" y="3396860"/>
            <a:ext cx="10515600" cy="1871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3600" b="1" u="sng" dirty="0"/>
              <a:t>※</a:t>
            </a:r>
            <a:r>
              <a:rPr lang="ja-JP" altLang="en-US" sz="3600" b="1" u="sng" dirty="0"/>
              <a:t>市職員や教職員が現場にいる場合でも，避難所</a:t>
            </a:r>
            <a:endParaRPr lang="en-US" altLang="ja-JP" sz="3600" b="1" u="sng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600" b="1" u="sng" dirty="0"/>
              <a:t>の開設は避難者自身で行う必要があります。</a:t>
            </a:r>
            <a:endParaRPr lang="en-US" altLang="ja-JP" sz="3600" b="1" u="sng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9765B4-CC6A-4FA5-AD10-FAE811C88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8120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/>
              <a:t>③</a:t>
            </a:r>
            <a:r>
              <a:rPr kumimoji="1" lang="en-US" altLang="ja-JP" b="1" dirty="0"/>
              <a:t>-2</a:t>
            </a:r>
            <a:r>
              <a:rPr lang="ja-JP" altLang="en-US" b="1" dirty="0"/>
              <a:t>避難所で待機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24266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ja-JP" altLang="en-US" sz="3600" dirty="0"/>
              <a:t>避難所は自主運営が基本です。施設管理者に積極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的に協力してください。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また，長期の避難所生活になる場合は，できる</a:t>
            </a:r>
            <a:r>
              <a:rPr lang="ja-JP" altLang="en-US" sz="3600" dirty="0" err="1"/>
              <a:t>だ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け早く自主運営ができるように協力しましょう。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→自分の命を守るのはご自身です。自助・共助・</a:t>
            </a: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公助のうち，</a:t>
            </a:r>
            <a:r>
              <a:rPr lang="ja-JP" altLang="en-US" sz="3600" b="1" dirty="0"/>
              <a:t>自助・共助</a:t>
            </a:r>
            <a:r>
              <a:rPr lang="ja-JP" altLang="en-US" sz="3600" dirty="0"/>
              <a:t>を優先してください。</a:t>
            </a:r>
            <a:endParaRPr lang="en-US" altLang="ja-JP" sz="36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D50E6E-6B81-4A5E-9C24-B35EDD537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8504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66727"/>
          </a:xfrm>
        </p:spPr>
        <p:txBody>
          <a:bodyPr/>
          <a:lstStyle/>
          <a:p>
            <a:pPr algn="ctr"/>
            <a:r>
              <a:rPr kumimoji="1" lang="ja-JP" altLang="en-US" b="1" dirty="0"/>
              <a:t>④</a:t>
            </a:r>
            <a:r>
              <a:rPr kumimoji="1" lang="en-US" altLang="ja-JP" b="1" dirty="0"/>
              <a:t>-1</a:t>
            </a:r>
            <a:r>
              <a:rPr kumimoji="1" lang="ja-JP" altLang="en-US" b="1" dirty="0"/>
              <a:t>キーボックスの開錠</a:t>
            </a: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838200" y="1631852"/>
            <a:ext cx="10515600" cy="261357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dirty="0"/>
              <a:t>避難所</a:t>
            </a:r>
            <a:r>
              <a:rPr lang="ja-JP" altLang="en-US" sz="3500" dirty="0"/>
              <a:t>　　　　　　　</a:t>
            </a:r>
            <a:r>
              <a:rPr lang="ja-JP" altLang="en-US" sz="3200" dirty="0"/>
              <a:t>入口にて，</a:t>
            </a:r>
            <a:r>
              <a:rPr lang="ja-JP" altLang="en-US" sz="3600" b="1" dirty="0">
                <a:latin typeface="+mj-lt"/>
              </a:rPr>
              <a:t>キーボックスの暗</a:t>
            </a:r>
            <a:endParaRPr lang="en-US" altLang="ja-JP" sz="3600" b="1" dirty="0">
              <a:latin typeface="+mj-lt"/>
            </a:endParaRPr>
          </a:p>
          <a:p>
            <a:pPr marL="0" indent="0">
              <a:buNone/>
            </a:pPr>
            <a:r>
              <a:rPr lang="ja-JP" altLang="en-US" sz="3600" b="1" dirty="0">
                <a:latin typeface="+mj-lt"/>
              </a:rPr>
              <a:t>証番号を知る者</a:t>
            </a:r>
            <a:r>
              <a:rPr lang="ja-JP" altLang="en-US" sz="3600" dirty="0">
                <a:latin typeface="+mj-lt"/>
              </a:rPr>
              <a:t>が</a:t>
            </a:r>
            <a:r>
              <a:rPr lang="ja-JP" altLang="en-US" sz="3600" b="1" dirty="0">
                <a:latin typeface="+mj-lt"/>
              </a:rPr>
              <a:t>参集するまで待機</a:t>
            </a:r>
            <a:r>
              <a:rPr lang="ja-JP" altLang="en-US" sz="3200" dirty="0"/>
              <a:t>してください。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5610855" y="4760105"/>
            <a:ext cx="1176964" cy="627017"/>
          </a:xfrm>
          <a:prstGeom prst="downArrow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272939" y="1935058"/>
            <a:ext cx="2926078" cy="666205"/>
          </a:xfrm>
          <a:prstGeom prst="rect">
            <a:avLst/>
          </a:prstGeom>
          <a:solidFill>
            <a:srgbClr val="FFFF00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dirty="0"/>
              <a:t>体育館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BAE9D1-0696-45D9-81AE-9988AD814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695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2358</TotalTime>
  <Words>1017</Words>
  <Application>Microsoft Office PowerPoint</Application>
  <PresentationFormat>ワイド画面</PresentationFormat>
  <Paragraphs>110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避難所開設についての アクションカード （平常時確認用）</vt:lpstr>
      <vt:lpstr>PowerPoint プレゼンテーション</vt:lpstr>
      <vt:lpstr>避難所開設までの流れ（概要）</vt:lpstr>
      <vt:lpstr>①身の安全の確保</vt:lpstr>
      <vt:lpstr>②-1避難所へ避難をするか判断</vt:lpstr>
      <vt:lpstr>②-2避難所へ避難をするか判断</vt:lpstr>
      <vt:lpstr>③-1避難所で待機</vt:lpstr>
      <vt:lpstr>③-2避難所で待機</vt:lpstr>
      <vt:lpstr>④-1キーボックスの開錠</vt:lpstr>
      <vt:lpstr>④-2キーボックスの開錠</vt:lpstr>
      <vt:lpstr>⑤はじめにやることカードの実行</vt:lpstr>
      <vt:lpstr>⑥初動グッズの運搬</vt:lpstr>
      <vt:lpstr>⑦役割分担の決定</vt:lpstr>
      <vt:lpstr>⑧避難所の設営</vt:lpstr>
      <vt:lpstr>参考</vt:lpstr>
      <vt:lpstr>⑨市災害対策本部へ連絡</vt:lpstr>
      <vt:lpstr>⑩避難所運営組織の立ち上げ</vt:lpstr>
    </vt:vector>
  </TitlesOfParts>
  <Company>柏市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避難所開設について</dc:title>
  <dc:creator>防災安全課２７</dc:creator>
  <cp:lastModifiedBy>防災安全課８</cp:lastModifiedBy>
  <cp:revision>282</cp:revision>
  <cp:lastPrinted>2021-12-09T00:11:33Z</cp:lastPrinted>
  <dcterms:created xsi:type="dcterms:W3CDTF">2021-06-18T08:03:24Z</dcterms:created>
  <dcterms:modified xsi:type="dcterms:W3CDTF">2022-06-16T04:32:52Z</dcterms:modified>
</cp:coreProperties>
</file>