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5504" r:id="rId1"/>
    <p:sldMasterId id="2147485516" r:id="rId2"/>
    <p:sldMasterId id="2147485528" r:id="rId3"/>
    <p:sldMasterId id="2147485540" r:id="rId4"/>
  </p:sldMasterIdLst>
  <p:notesMasterIdLst>
    <p:notesMasterId r:id="rId36"/>
  </p:notesMasterIdLst>
  <p:handoutMasterIdLst>
    <p:handoutMasterId r:id="rId37"/>
  </p:handoutMasterIdLst>
  <p:sldIdLst>
    <p:sldId id="256" r:id="rId5"/>
    <p:sldId id="262" r:id="rId6"/>
    <p:sldId id="461" r:id="rId7"/>
    <p:sldId id="433" r:id="rId8"/>
    <p:sldId id="435" r:id="rId9"/>
    <p:sldId id="436" r:id="rId10"/>
    <p:sldId id="437" r:id="rId11"/>
    <p:sldId id="438" r:id="rId12"/>
    <p:sldId id="440" r:id="rId13"/>
    <p:sldId id="462" r:id="rId14"/>
    <p:sldId id="445" r:id="rId15"/>
    <p:sldId id="446" r:id="rId16"/>
    <p:sldId id="447" r:id="rId17"/>
    <p:sldId id="448" r:id="rId18"/>
    <p:sldId id="449" r:id="rId19"/>
    <p:sldId id="450" r:id="rId20"/>
    <p:sldId id="451" r:id="rId21"/>
    <p:sldId id="452" r:id="rId22"/>
    <p:sldId id="453" r:id="rId23"/>
    <p:sldId id="454" r:id="rId24"/>
    <p:sldId id="455" r:id="rId25"/>
    <p:sldId id="456" r:id="rId26"/>
    <p:sldId id="457" r:id="rId27"/>
    <p:sldId id="458" r:id="rId28"/>
    <p:sldId id="459" r:id="rId29"/>
    <p:sldId id="460" r:id="rId30"/>
    <p:sldId id="463" r:id="rId31"/>
    <p:sldId id="441" r:id="rId32"/>
    <p:sldId id="442" r:id="rId33"/>
    <p:sldId id="443" r:id="rId34"/>
    <p:sldId id="444" r:id="rId35"/>
  </p:sldIdLst>
  <p:sldSz cx="9144000" cy="6858000" type="screen4x3"/>
  <p:notesSz cx="6807200" cy="9939338"/>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7C80"/>
    <a:srgbClr val="0000FF"/>
    <a:srgbClr val="FF6600"/>
    <a:srgbClr val="FF99FF"/>
    <a:srgbClr val="FFCCFF"/>
    <a:srgbClr val="99FF99"/>
    <a:srgbClr val="FBE8CD"/>
    <a:srgbClr val="69F63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9121" autoAdjust="0"/>
  </p:normalViewPr>
  <p:slideViewPr>
    <p:cSldViewPr>
      <p:cViewPr>
        <p:scale>
          <a:sx n="66" d="100"/>
          <a:sy n="66" d="100"/>
        </p:scale>
        <p:origin x="-1506" y="-282"/>
      </p:cViewPr>
      <p:guideLst>
        <p:guide orient="horz" pos="2160"/>
        <p:guide pos="2862"/>
      </p:guideLst>
    </p:cSldViewPr>
  </p:slideViewPr>
  <p:outlineViewPr>
    <p:cViewPr>
      <p:scale>
        <a:sx n="33" d="100"/>
        <a:sy n="33" d="100"/>
      </p:scale>
      <p:origin x="0" y="1134"/>
    </p:cViewPr>
  </p:outlineViewPr>
  <p:notesTextViewPr>
    <p:cViewPr>
      <p:scale>
        <a:sx n="100" d="100"/>
        <a:sy n="100" d="100"/>
      </p:scale>
      <p:origin x="0" y="0"/>
    </p:cViewPr>
  </p:notesTextViewPr>
  <p:notesViewPr>
    <p:cSldViewPr>
      <p:cViewPr varScale="1">
        <p:scale>
          <a:sx n="44" d="100"/>
          <a:sy n="44" d="100"/>
        </p:scale>
        <p:origin x="-2868" y="-114"/>
      </p:cViewPr>
      <p:guideLst>
        <p:guide orient="horz" pos="3130"/>
        <p:guide pos="2144"/>
      </p:guideLst>
    </p:cSldViewPr>
  </p:notesViewPr>
  <p:gridSpacing cx="71524813" cy="71524813"/>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番号プレースホルダ 7"/>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E72F059D-DE77-4BA3-8DF4-2C77ADE08508}" type="slidenum">
              <a:rPr kumimoji="1" lang="ja-JP" altLang="en-US" smtClean="0"/>
              <a:pPr/>
              <a:t>&lt;#&gt;</a:t>
            </a:fld>
            <a:endParaRPr kumimoji="1" lang="ja-JP" altLang="en-US" dirty="0"/>
          </a:p>
        </p:txBody>
      </p:sp>
      <p:sp>
        <p:nvSpPr>
          <p:cNvPr id="9" name="フッター プレースホルダ 8"/>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10" name="ヘッダー プレースホルダ 9"/>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11" name="日付プレースホルダ 10"/>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7F3D03B9-52E2-4F17-A995-85DB0AA5F4D5}" type="datetimeFigureOut">
              <a:rPr kumimoji="1" lang="ja-JP" altLang="en-US" smtClean="0"/>
              <a:pPr/>
              <a:t>2017/10/31</a:t>
            </a:fld>
            <a:endParaRPr kumimoji="1" lang="ja-JP" alt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5125" name="ノート プレースホルダー 4"/>
          <p:cNvSpPr>
            <a:spLocks noGrp="1" noRot="1" noChangeAspect="1" noChangeArrowheads="1"/>
          </p:cNvSpPr>
          <p:nvPr/>
        </p:nvSpPr>
        <p:spPr bwMode="auto">
          <a:xfrm>
            <a:off x="677863" y="4719638"/>
            <a:ext cx="5446712" cy="4473575"/>
          </a:xfrm>
          <a:prstGeom prst="rect">
            <a:avLst/>
          </a:prstGeom>
          <a:noFill/>
          <a:ln w="9525">
            <a:noFill/>
            <a:miter lim="800000"/>
            <a:headEnd/>
            <a:tailEnd/>
          </a:ln>
        </p:spPr>
        <p:txBody>
          <a:bodyPr lIns="94650" tIns="47325" rIns="94650" bIns="47325" anchor="ctr"/>
          <a:lstStyle/>
          <a:p>
            <a:pPr eaLnBrk="0" hangingPunct="0">
              <a:spcBef>
                <a:spcPct val="30000"/>
              </a:spcBef>
              <a:defRPr/>
            </a:pPr>
            <a:r>
              <a:rPr lang="ja-JP" altLang="en-US" sz="1200" dirty="0">
                <a:ea typeface="ＭＳ Ｐゴシック" pitchFamily="50" charset="-128"/>
              </a:rPr>
              <a:t>マスター テキストの書式設定</a:t>
            </a:r>
          </a:p>
          <a:p>
            <a:pPr eaLnBrk="0" hangingPunct="0">
              <a:spcBef>
                <a:spcPct val="30000"/>
              </a:spcBef>
              <a:defRPr/>
            </a:pPr>
            <a:r>
              <a:rPr lang="ja-JP" altLang="en-US" sz="1200" dirty="0">
                <a:ea typeface="ＭＳ Ｐゴシック" pitchFamily="50" charset="-128"/>
              </a:rPr>
              <a:t>第 </a:t>
            </a:r>
            <a:r>
              <a:rPr lang="en-US" sz="1200" dirty="0">
                <a:ea typeface="ＭＳ Ｐゴシック" pitchFamily="50" charset="-128"/>
              </a:rPr>
              <a:t>2 </a:t>
            </a:r>
            <a:r>
              <a:rPr lang="ja-JP" altLang="en-US" sz="1200" dirty="0">
                <a:ea typeface="ＭＳ Ｐゴシック" pitchFamily="50" charset="-128"/>
              </a:rPr>
              <a:t>レベル</a:t>
            </a:r>
          </a:p>
          <a:p>
            <a:pPr eaLnBrk="0" hangingPunct="0">
              <a:spcBef>
                <a:spcPct val="30000"/>
              </a:spcBef>
              <a:defRPr/>
            </a:pPr>
            <a:r>
              <a:rPr lang="ja-JP" altLang="en-US" sz="1200" dirty="0">
                <a:ea typeface="ＭＳ Ｐゴシック" pitchFamily="50" charset="-128"/>
              </a:rPr>
              <a:t>第 </a:t>
            </a:r>
            <a:r>
              <a:rPr lang="en-US" sz="1200" dirty="0">
                <a:ea typeface="ＭＳ Ｐゴシック" pitchFamily="50" charset="-128"/>
              </a:rPr>
              <a:t>3 </a:t>
            </a:r>
            <a:r>
              <a:rPr lang="ja-JP" altLang="en-US" sz="1200" dirty="0">
                <a:ea typeface="ＭＳ Ｐゴシック" pitchFamily="50" charset="-128"/>
              </a:rPr>
              <a:t>レベル</a:t>
            </a:r>
          </a:p>
          <a:p>
            <a:pPr eaLnBrk="0" hangingPunct="0">
              <a:spcBef>
                <a:spcPct val="30000"/>
              </a:spcBef>
              <a:defRPr/>
            </a:pPr>
            <a:r>
              <a:rPr lang="ja-JP" altLang="en-US" sz="1200" dirty="0">
                <a:ea typeface="ＭＳ Ｐゴシック" pitchFamily="50" charset="-128"/>
              </a:rPr>
              <a:t>第 </a:t>
            </a:r>
            <a:r>
              <a:rPr lang="en-US" sz="1200" dirty="0">
                <a:ea typeface="ＭＳ Ｐゴシック" pitchFamily="50" charset="-128"/>
              </a:rPr>
              <a:t>4 </a:t>
            </a:r>
            <a:r>
              <a:rPr lang="ja-JP" altLang="en-US" sz="1200" dirty="0">
                <a:ea typeface="ＭＳ Ｐゴシック" pitchFamily="50" charset="-128"/>
              </a:rPr>
              <a:t>レベル</a:t>
            </a:r>
          </a:p>
          <a:p>
            <a:pPr eaLnBrk="0" hangingPunct="0">
              <a:spcBef>
                <a:spcPct val="30000"/>
              </a:spcBef>
              <a:defRPr/>
            </a:pPr>
            <a:r>
              <a:rPr lang="ja-JP" altLang="en-US" sz="1200" dirty="0">
                <a:ea typeface="ＭＳ Ｐゴシック" pitchFamily="50" charset="-128"/>
              </a:rPr>
              <a:t>第 5 レベル</a:t>
            </a:r>
          </a:p>
        </p:txBody>
      </p:sp>
      <p:sp>
        <p:nvSpPr>
          <p:cNvPr id="5127" name="スライド番号プレースホルダー 6"/>
          <p:cNvSpPr>
            <a:spLocks noGrp="1" noChangeArrowheads="1"/>
          </p:cNvSpPr>
          <p:nvPr>
            <p:ph type="sldNum" sz="quarter" idx="5"/>
          </p:nvPr>
        </p:nvSpPr>
        <p:spPr bwMode="auto">
          <a:xfrm>
            <a:off x="3854450" y="9439275"/>
            <a:ext cx="2951163" cy="498475"/>
          </a:xfrm>
          <a:prstGeom prst="rect">
            <a:avLst/>
          </a:prstGeom>
          <a:noFill/>
          <a:ln w="9525">
            <a:noFill/>
            <a:miter lim="800000"/>
            <a:headEnd/>
            <a:tailEnd/>
          </a:ln>
        </p:spPr>
        <p:txBody>
          <a:bodyPr vert="horz" wrap="square" lIns="94650" tIns="47325" rIns="94650" bIns="47325" numCol="1" anchor="b" anchorCtr="0" compatLnSpc="1">
            <a:prstTxWarp prst="textNoShape">
              <a:avLst/>
            </a:prstTxWarp>
          </a:bodyPr>
          <a:lstStyle>
            <a:lvl1pPr algn="r">
              <a:defRPr/>
            </a:lvl1pPr>
          </a:lstStyle>
          <a:p>
            <a:fld id="{EAF2A6FE-0B6C-4738-9BF2-27586E4018F0}" type="slidenum">
              <a:rPr lang="ja-JP" altLang="en-US"/>
              <a:pPr/>
              <a:t>&lt;#&gt;</a:t>
            </a:fld>
            <a:endParaRPr lang="ja-JP" altLang="en-US" sz="1200" dirty="0"/>
          </a:p>
        </p:txBody>
      </p:sp>
    </p:spTree>
  </p:cSld>
  <p:clrMap bg1="lt1" tx1="dk1" bg2="lt2" tx2="dk2" accent1="accent1" accent2="accent2" accent3="accent3" accent4="accent4" accent5="accent5" accent6="accent6" hlink="hlink" folHlink="folHlink"/>
  <p:hf ftr="0" dt="0"/>
  <p:notesStyle>
    <a:lvl1pPr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1pPr>
    <a:lvl2pPr marL="457200"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2pPr>
    <a:lvl3pPr marL="914400"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3pPr>
    <a:lvl4pPr marL="1371600"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4pPr>
    <a:lvl5pPr marL="1828800" algn="l" defTabSz="0" rtl="0" eaLnBrk="0" fontAlgn="base" hangingPunct="0">
      <a:spcBef>
        <a:spcPct val="30000"/>
      </a:spcBef>
      <a:spcAft>
        <a:spcPct val="0"/>
      </a:spcAft>
      <a:defRPr sz="1200" kern="1200">
        <a:solidFill>
          <a:schemeClr val="tx1"/>
        </a:solidFill>
        <a:latin typeface="Arial" pitchFamily="34" charset="0"/>
        <a:ea typeface="SimSun" pitchFamily="2" charset="-122"/>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a:prstGeom prst="rect">
            <a:avLst/>
          </a:prstGeom>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AF2A6FE-0B6C-4738-9BF2-27586E4018F0}" type="slidenum">
              <a:rPr lang="ja-JP" altLang="en-US"/>
              <a:pPr/>
              <a:t>0</a:t>
            </a:fld>
            <a:endParaRPr lang="ja-JP" altLang="en-US" sz="1200" dirty="0"/>
          </a:p>
        </p:txBody>
      </p:sp>
    </p:spTree>
    <p:extLst>
      <p:ext uri="{BB962C8B-B14F-4D97-AF65-F5344CB8AC3E}">
        <p14:creationId xmlns:p14="http://schemas.microsoft.com/office/powerpoint/2010/main" xmlns="" val="3132646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920750" y="746125"/>
            <a:ext cx="4965700" cy="3725863"/>
          </a:xfrm>
          <a:prstGeom prst="rect">
            <a:avLst/>
          </a:prstGeom>
        </p:spPr>
      </p:sp>
      <p:sp>
        <p:nvSpPr>
          <p:cNvPr id="53251" name="Rectangle 3"/>
          <p:cNvSpPr>
            <a:spLocks noGrp="1" noRot="1" noChangeAspect="1" noChangeArrowheads="1"/>
          </p:cNvSpPr>
          <p:nvPr>
            <p:ph type="body" idx="1"/>
          </p:nvPr>
        </p:nvSpPr>
        <p:spPr bwMode="auto">
          <a:xfrm>
            <a:off x="-614363" y="8924925"/>
            <a:ext cx="6989763" cy="9704388"/>
          </a:xfrm>
          <a:prstGeom prst="rect">
            <a:avLst/>
          </a:prstGeom>
          <a:noFill/>
          <a:ln w="1">
            <a:solidFill>
              <a:schemeClr val="tx1"/>
            </a:solidFill>
            <a:miter lim="800000"/>
            <a:headEnd/>
            <a:tailEnd/>
          </a:ln>
        </p:spPr>
        <p:txBody>
          <a:bodyPr/>
          <a:lstStyle/>
          <a:p>
            <a:r>
              <a:rPr lang="ja-JP" altLang="en-US" dirty="0" smtClean="0">
                <a:latin typeface="ＭＳ ゴシック" pitchFamily="49" charset="-128"/>
                <a:ea typeface="ＭＳ ゴシック" pitchFamily="49" charset="-128"/>
              </a:rPr>
              <a:t>持続の市民との協働の目標は，指標による事業評価，広報内容の充実，環境教育の場づくりとしました。</a:t>
            </a:r>
          </a:p>
          <a:p>
            <a:endParaRPr lang="ja-JP" altLang="en-US" dirty="0" smtClean="0">
              <a:latin typeface="ＭＳ ゴシック" pitchFamily="49" charset="-128"/>
              <a:ea typeface="ＭＳ ゴシック" pitchFamily="49" charset="-128"/>
            </a:endParaRPr>
          </a:p>
          <a:p>
            <a:r>
              <a:rPr lang="ja-JP" altLang="en-US" dirty="0" smtClean="0">
                <a:latin typeface="ＭＳ ゴシック" pitchFamily="49" charset="-128"/>
                <a:ea typeface="ＭＳ ゴシック" pitchFamily="49" charset="-128"/>
              </a:rPr>
              <a:t>説明は以上です，ご審議の程お願いいたします。</a:t>
            </a:r>
          </a:p>
        </p:txBody>
      </p:sp>
    </p:spTree>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a:prstGeom prst="rect">
            <a:avLst/>
          </a:prstGeom>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AF2A6FE-0B6C-4738-9BF2-27586E4018F0}" type="slidenum">
              <a:rPr lang="ja-JP" altLang="en-US"/>
              <a:pPr/>
              <a:t>26</a:t>
            </a:fld>
            <a:endParaRPr lang="ja-JP" altLang="en-US" sz="1200" dirty="0"/>
          </a:p>
        </p:txBody>
      </p:sp>
    </p:spTree>
    <p:extLst>
      <p:ext uri="{BB962C8B-B14F-4D97-AF65-F5344CB8AC3E}">
        <p14:creationId xmlns:p14="http://schemas.microsoft.com/office/powerpoint/2010/main" xmlns="" val="99217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a:prstGeom prst="rect">
            <a:avLst/>
          </a:prstGeom>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AF2A6FE-0B6C-4738-9BF2-27586E4018F0}" type="slidenum">
              <a:rPr lang="ja-JP" altLang="en-US"/>
              <a:pPr/>
              <a:t>1</a:t>
            </a:fld>
            <a:endParaRPr lang="ja-JP" altLang="en-US" sz="1200" dirty="0"/>
          </a:p>
        </p:txBody>
      </p:sp>
    </p:spTree>
    <p:extLst>
      <p:ext uri="{BB962C8B-B14F-4D97-AF65-F5344CB8AC3E}">
        <p14:creationId xmlns:p14="http://schemas.microsoft.com/office/powerpoint/2010/main" xmlns="" val="9921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a:prstGeom prst="rect">
            <a:avLst/>
          </a:prstGeom>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AF2A6FE-0B6C-4738-9BF2-27586E4018F0}" type="slidenum">
              <a:rPr lang="ja-JP" altLang="en-US"/>
              <a:pPr/>
              <a:t>2</a:t>
            </a:fld>
            <a:endParaRPr lang="ja-JP" altLang="en-US" sz="1200" dirty="0"/>
          </a:p>
        </p:txBody>
      </p:sp>
    </p:spTree>
    <p:extLst>
      <p:ext uri="{BB962C8B-B14F-4D97-AF65-F5344CB8AC3E}">
        <p14:creationId xmlns:p14="http://schemas.microsoft.com/office/powerpoint/2010/main" xmlns="" val="99217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a:prstGeom prst="rect">
            <a:avLst/>
          </a:prstGeom>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AF2A6FE-0B6C-4738-9BF2-27586E4018F0}" type="slidenum">
              <a:rPr lang="ja-JP" altLang="en-US"/>
              <a:pPr/>
              <a:t>9</a:t>
            </a:fld>
            <a:endParaRPr lang="ja-JP" altLang="en-US" sz="1200" dirty="0"/>
          </a:p>
        </p:txBody>
      </p:sp>
    </p:spTree>
    <p:extLst>
      <p:ext uri="{BB962C8B-B14F-4D97-AF65-F5344CB8AC3E}">
        <p14:creationId xmlns:p14="http://schemas.microsoft.com/office/powerpoint/2010/main" xmlns="" val="9921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920750" y="746125"/>
            <a:ext cx="4965700" cy="3725863"/>
          </a:xfrm>
          <a:prstGeom prst="rect">
            <a:avLst/>
          </a:prstGeom>
        </p:spPr>
      </p:sp>
      <p:sp>
        <p:nvSpPr>
          <p:cNvPr id="48131" name="Rectangle 3"/>
          <p:cNvSpPr>
            <a:spLocks noGrp="1" noRot="1" noChangeAspect="1" noChangeArrowheads="1"/>
          </p:cNvSpPr>
          <p:nvPr>
            <p:ph type="body" idx="1"/>
          </p:nvPr>
        </p:nvSpPr>
        <p:spPr bwMode="auto">
          <a:xfrm>
            <a:off x="-614363" y="8924925"/>
            <a:ext cx="6989763" cy="9704388"/>
          </a:xfrm>
          <a:prstGeom prst="rect">
            <a:avLst/>
          </a:prstGeom>
          <a:noFill/>
          <a:ln w="1">
            <a:solidFill>
              <a:schemeClr val="tx1"/>
            </a:solidFill>
            <a:miter lim="800000"/>
            <a:headEnd/>
            <a:tailEnd/>
          </a:ln>
        </p:spPr>
        <p:txBody>
          <a:bodyPr/>
          <a:lstStyle/>
          <a:p>
            <a:r>
              <a:rPr lang="ja-JP" altLang="en-US" smtClean="0">
                <a:latin typeface="ＭＳ ゴシック" pitchFamily="49" charset="-128"/>
                <a:ea typeface="ＭＳ ゴシック" pitchFamily="49" charset="-128"/>
              </a:rPr>
              <a:t>各キーワード毎の目標を設定いたしました。</a:t>
            </a:r>
          </a:p>
          <a:p>
            <a:r>
              <a:rPr lang="ja-JP" altLang="en-US" smtClean="0">
                <a:latin typeface="ＭＳ ゴシック" pitchFamily="49" charset="-128"/>
                <a:ea typeface="ＭＳ ゴシック" pitchFamily="49" charset="-128"/>
              </a:rPr>
              <a:t>安心の目標は，アクションプランの策定，未普及地区の解消，北部区画整理事業の整備としました。</a:t>
            </a:r>
          </a:p>
        </p:txBody>
      </p:sp>
    </p:spTree>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920750" y="746125"/>
            <a:ext cx="4965700" cy="3725863"/>
          </a:xfrm>
          <a:prstGeom prst="rect">
            <a:avLst/>
          </a:prstGeom>
        </p:spPr>
      </p:sp>
      <p:sp>
        <p:nvSpPr>
          <p:cNvPr id="49155" name="Rectangle 3"/>
          <p:cNvSpPr>
            <a:spLocks noGrp="1" noRot="1" noChangeAspect="1" noChangeArrowheads="1"/>
          </p:cNvSpPr>
          <p:nvPr>
            <p:ph type="body" idx="1"/>
          </p:nvPr>
        </p:nvSpPr>
        <p:spPr bwMode="auto">
          <a:xfrm>
            <a:off x="-614363" y="8924925"/>
            <a:ext cx="6989763" cy="9704388"/>
          </a:xfrm>
          <a:prstGeom prst="rect">
            <a:avLst/>
          </a:prstGeom>
          <a:noFill/>
          <a:ln w="1">
            <a:solidFill>
              <a:schemeClr val="tx1"/>
            </a:solidFill>
            <a:miter lim="800000"/>
            <a:headEnd/>
            <a:tailEnd/>
          </a:ln>
        </p:spPr>
        <p:txBody>
          <a:bodyPr/>
          <a:lstStyle/>
          <a:p>
            <a:r>
              <a:rPr lang="ja-JP" altLang="en-US" smtClean="0">
                <a:latin typeface="ＭＳ ゴシック" pitchFamily="49" charset="-128"/>
                <a:ea typeface="ＭＳ ゴシック" pitchFamily="49" charset="-128"/>
              </a:rPr>
              <a:t>安心の地震対策の目標は，下水道施設の耐震化，下水道BCPの策定，継続的実施としました。</a:t>
            </a:r>
          </a:p>
        </p:txBody>
      </p:sp>
    </p:spTree>
  </p:cSld>
  <p:clrMapOvr>
    <a:overrideClrMapping bg1="lt1" tx1="dk1" bg2="lt2" tx2="dk2" accent1="accent1" accent2="accent2" accent3="accent3" accent4="accent4" accent5="accent5" accent6="accent6" hlink="hlink" folHlink="folHlink"/>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920750" y="746125"/>
            <a:ext cx="4965700" cy="3725863"/>
          </a:xfrm>
          <a:prstGeom prst="rect">
            <a:avLst/>
          </a:prstGeom>
        </p:spPr>
      </p:sp>
      <p:sp>
        <p:nvSpPr>
          <p:cNvPr id="50179" name="Rectangle 3"/>
          <p:cNvSpPr>
            <a:spLocks noGrp="1" noRot="1" noChangeAspect="1" noChangeArrowheads="1"/>
          </p:cNvSpPr>
          <p:nvPr>
            <p:ph type="body" idx="1"/>
          </p:nvPr>
        </p:nvSpPr>
        <p:spPr bwMode="auto">
          <a:xfrm>
            <a:off x="-614363" y="8924925"/>
            <a:ext cx="6989763" cy="9704388"/>
          </a:xfrm>
          <a:prstGeom prst="rect">
            <a:avLst/>
          </a:prstGeom>
          <a:noFill/>
          <a:ln w="1">
            <a:solidFill>
              <a:schemeClr val="tx1"/>
            </a:solidFill>
            <a:miter lim="800000"/>
            <a:headEnd/>
            <a:tailEnd/>
          </a:ln>
        </p:spPr>
        <p:txBody>
          <a:bodyPr/>
          <a:lstStyle/>
          <a:p>
            <a:r>
              <a:rPr lang="ja-JP" altLang="en-US" smtClean="0">
                <a:latin typeface="ＭＳ ゴシック" pitchFamily="49" charset="-128"/>
                <a:ea typeface="ＭＳ ゴシック" pitchFamily="49" charset="-128"/>
              </a:rPr>
              <a:t>持続の目標は，ストックマネージメント手法の導入，適切な維持管理，リニューアル，GIS台帳システムの運用としました。</a:t>
            </a:r>
          </a:p>
          <a:p>
            <a:r>
              <a:rPr lang="ja-JP" altLang="en-US" smtClean="0">
                <a:latin typeface="ＭＳ ゴシック" pitchFamily="49" charset="-128"/>
                <a:ea typeface="ＭＳ ゴシック" pitchFamily="49" charset="-128"/>
              </a:rPr>
              <a:t>この４つの目標を図であらわしますと。</a:t>
            </a:r>
          </a:p>
        </p:txBody>
      </p:sp>
    </p:spTree>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920750" y="746125"/>
            <a:ext cx="4965700" cy="3725863"/>
          </a:xfrm>
          <a:prstGeom prst="rect">
            <a:avLst/>
          </a:prstGeom>
        </p:spPr>
      </p:sp>
      <p:sp>
        <p:nvSpPr>
          <p:cNvPr id="51203" name="Rectangle 3"/>
          <p:cNvSpPr>
            <a:spLocks noGrp="1" noRot="1" noChangeAspect="1" noChangeArrowheads="1"/>
          </p:cNvSpPr>
          <p:nvPr>
            <p:ph type="body" idx="1"/>
          </p:nvPr>
        </p:nvSpPr>
        <p:spPr bwMode="auto">
          <a:xfrm>
            <a:off x="-614363" y="8924925"/>
            <a:ext cx="6989763" cy="9704388"/>
          </a:xfrm>
          <a:prstGeom prst="rect">
            <a:avLst/>
          </a:prstGeom>
          <a:noFill/>
          <a:ln w="1">
            <a:solidFill>
              <a:schemeClr val="tx1"/>
            </a:solidFill>
            <a:miter lim="800000"/>
            <a:headEnd/>
            <a:tailEnd/>
          </a:ln>
        </p:spPr>
        <p:txBody>
          <a:bodyPr/>
          <a:lstStyle/>
          <a:p>
            <a:r>
              <a:rPr lang="ja-JP" altLang="en-US" smtClean="0">
                <a:latin typeface="ＭＳ ゴシック" pitchFamily="49" charset="-128"/>
                <a:ea typeface="ＭＳ ゴシック" pitchFamily="49" charset="-128"/>
              </a:rPr>
              <a:t>持続の経営の健全化の目標は，経営の健全化，経営計画の策定，経費の削減，使用料収入の適正化，職員の技術力等の向上としました。</a:t>
            </a:r>
          </a:p>
        </p:txBody>
      </p:sp>
    </p:spTree>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20750" y="746125"/>
            <a:ext cx="4965700" cy="3725863"/>
          </a:xfrm>
          <a:prstGeom prst="rect">
            <a:avLst/>
          </a:prstGeom>
        </p:spPr>
      </p:sp>
      <p:sp>
        <p:nvSpPr>
          <p:cNvPr id="52227" name="Rectangle 3"/>
          <p:cNvSpPr>
            <a:spLocks noGrp="1" noRot="1" noChangeAspect="1" noChangeArrowheads="1"/>
          </p:cNvSpPr>
          <p:nvPr>
            <p:ph type="body" idx="1"/>
          </p:nvPr>
        </p:nvSpPr>
        <p:spPr bwMode="auto">
          <a:xfrm>
            <a:off x="-614363" y="8924925"/>
            <a:ext cx="6989763" cy="9704388"/>
          </a:xfrm>
          <a:prstGeom prst="rect">
            <a:avLst/>
          </a:prstGeom>
          <a:noFill/>
          <a:ln w="1">
            <a:solidFill>
              <a:schemeClr val="tx1"/>
            </a:solidFill>
            <a:miter lim="800000"/>
            <a:headEnd/>
            <a:tailEnd/>
          </a:ln>
        </p:spPr>
        <p:txBody>
          <a:bodyPr/>
          <a:lstStyle/>
          <a:p>
            <a:r>
              <a:rPr lang="ja-JP" altLang="en-US" smtClean="0">
                <a:latin typeface="ＭＳ ゴシック" pitchFamily="49" charset="-128"/>
                <a:ea typeface="ＭＳ ゴシック" pitchFamily="49" charset="-128"/>
              </a:rPr>
              <a:t>持続の経営の健全化の目標は，経営の健全化，経営計画の策定，</a:t>
            </a:r>
            <a:r>
              <a:rPr lang="ja-JP" altLang="en-US" sz="1400" smtClean="0">
                <a:latin typeface="ＭＳ ゴシック" pitchFamily="49" charset="-128"/>
                <a:ea typeface="ＭＳ ゴシック" pitchFamily="49" charset="-128"/>
              </a:rPr>
              <a:t>経費の削減，使用料収入の適正化，職員の技術力等の向上としました。</a:t>
            </a: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fld id="{6B488360-26F6-40FE-B01F-814A7C7F26A2}" type="slidenum">
              <a:rPr lang="ja-JP" altLang="en-US" smtClean="0"/>
              <a:pPr/>
              <a:t>&lt;#&gt;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a:xfrm>
            <a:off x="4013200" y="6492875"/>
            <a:ext cx="1162050" cy="365125"/>
          </a:xfrm>
        </p:spPr>
        <p:txBody>
          <a:bodyPr/>
          <a:lstStyle>
            <a:lvl1pPr>
              <a:defRPr/>
            </a:lvl1pPr>
          </a:lstStyle>
          <a:p>
            <a:fld id="{F8DCAFA1-4B31-4E08-80C6-FFEA0C4BDFDB}" type="slidenum">
              <a:rPr lang="ja-JP" altLang="en-US" smtClean="0"/>
              <a:pPr/>
              <a:t>&lt;#&gt;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338138"/>
            <a:ext cx="2057400" cy="5788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338138"/>
            <a:ext cx="6019800" cy="5788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a:xfrm>
            <a:off x="4013200" y="6492875"/>
            <a:ext cx="1162050" cy="365125"/>
          </a:xfrm>
        </p:spPr>
        <p:txBody>
          <a:bodyPr/>
          <a:lstStyle>
            <a:lvl1pPr>
              <a:defRPr/>
            </a:lvl1pPr>
          </a:lstStyle>
          <a:p>
            <a:fld id="{FBEC3209-4CC1-4F63-9B2C-8B2DA5BDF91C}" type="slidenum">
              <a:rPr lang="ja-JP" altLang="en-US" smtClean="0"/>
              <a:pPr/>
              <a:t>&lt;#&gt;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C15A28EA-B40A-46C9-9308-7B03ADA31AA2}" type="slidenum">
              <a:rPr lang="ja-JP" altLang="en-US"/>
              <a:pPr>
                <a:defRPr/>
              </a:pPr>
              <a:t>&lt;#&gt;</a:t>
            </a:fld>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DEA5414C-17EA-4635-A98E-9C9261701F8D}" type="slidenum">
              <a:rPr lang="ja-JP" altLang="en-US"/>
              <a:pPr>
                <a:defRPr/>
              </a:pPr>
              <a:t>&lt;#&gt;</a:t>
            </a:fld>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ED06985B-239A-4812-99F3-623357017F6C}" type="slidenum">
              <a:rPr lang="ja-JP" altLang="en-US"/>
              <a:pPr>
                <a:defRPr/>
              </a:pPr>
              <a:t>&lt;#&gt;</a:t>
            </a:fld>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C1A1E28C-538C-40C6-86E6-7568D2311D5B}" type="slidenum">
              <a:rPr lang="ja-JP" altLang="en-US"/>
              <a:pPr>
                <a:defRPr/>
              </a:pPr>
              <a:t>&lt;#&gt;</a:t>
            </a:fld>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F6C23B9B-A0FE-4F0C-8B77-5097F464D79E}" type="slidenum">
              <a:rPr lang="ja-JP" altLang="en-US"/>
              <a:pPr>
                <a:defRPr/>
              </a:pPr>
              <a:t>&lt;#&gt;</a:t>
            </a:fld>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89C8CD8D-B578-4094-95B3-0893E7A14212}" type="slidenum">
              <a:rPr lang="ja-JP" altLang="en-US"/>
              <a:pPr>
                <a:defRPr/>
              </a:pPr>
              <a:t>&lt;#&gt;</a:t>
            </a:fld>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C05AEB6C-AB39-4C8A-BA66-E364FB23065D}" type="slidenum">
              <a:rPr lang="ja-JP" altLang="en-US"/>
              <a:pPr>
                <a:defRPr/>
              </a:pPr>
              <a:t>&lt;#&gt;</a:t>
            </a:fld>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B635E052-A187-457B-B4D2-BEDF35764168}"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fld id="{E04E481E-50A6-438E-8C74-5639AD188DB2}" type="slidenum">
              <a:rPr lang="ja-JP" altLang="en-US" smtClean="0"/>
              <a:pPr/>
              <a:t>&lt;#&gt;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B72379F8-4CED-424A-9A79-F0D010C42C86}" type="slidenum">
              <a:rPr lang="ja-JP" altLang="en-US"/>
              <a:pPr>
                <a:defRPr/>
              </a:pPr>
              <a:t>&lt;#&gt;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7AB667D7-2DBF-4218-847D-12B402434CFA}" type="slidenum">
              <a:rPr lang="ja-JP" altLang="en-US"/>
              <a:pPr>
                <a:defRPr/>
              </a:pPr>
              <a:t>&lt;#&gt;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26736F80-0F8E-4216-8E26-89462F33943B}" type="slidenum">
              <a:rPr lang="ja-JP" altLang="en-US"/>
              <a:pPr>
                <a:defRPr/>
              </a:pPr>
              <a:t>&lt;#&gt;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3C12931F-EB10-420E-BFF5-D46009797C2C}" type="slidenum">
              <a:rPr lang="ja-JP" altLang="en-US"/>
              <a:pPr>
                <a:defRPr/>
              </a:pPr>
              <a:t>&lt;#&gt;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AEA319F3-9180-43EA-9987-CF20B0B69DB3}" type="slidenum">
              <a:rPr lang="ja-JP" altLang="en-US"/>
              <a:pPr>
                <a:defRPr/>
              </a:pPr>
              <a:t>&lt;#&gt;</a:t>
            </a:fld>
            <a:endParaRPr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6623EF57-A7B6-4209-AD09-E1FCB92F0C68}" type="slidenum">
              <a:rPr lang="ja-JP" altLang="en-US"/>
              <a:pPr>
                <a:defRPr/>
              </a:pPr>
              <a:t>&lt;#&gt;</a:t>
            </a:fld>
            <a:endParaRPr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977DED49-C048-43EA-BDAA-9C97675B654E}" type="slidenum">
              <a:rPr lang="ja-JP" altLang="en-US"/>
              <a:pPr>
                <a:defRPr/>
              </a:pPr>
              <a:t>&lt;#&gt;</a:t>
            </a:fld>
            <a:endParaRPr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8"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9" name="スライド番号プレースホルダー 5"/>
          <p:cNvSpPr>
            <a:spLocks noGrp="1" noChangeArrowheads="1"/>
          </p:cNvSpPr>
          <p:nvPr>
            <p:ph type="sldNum" sz="quarter" idx="12"/>
          </p:nvPr>
        </p:nvSpPr>
        <p:spPr>
          <a:ln/>
        </p:spPr>
        <p:txBody>
          <a:bodyPr/>
          <a:lstStyle>
            <a:lvl1pPr>
              <a:defRPr/>
            </a:lvl1pPr>
          </a:lstStyle>
          <a:p>
            <a:pPr>
              <a:defRPr/>
            </a:pPr>
            <a:fld id="{6B1E513E-821B-4DAA-80B6-82BDFCB54B09}" type="slidenum">
              <a:rPr lang="ja-JP" altLang="en-US"/>
              <a:pPr>
                <a:defRPr/>
              </a:pPr>
              <a:t>&lt;#&gt;</a:t>
            </a:fld>
            <a:endParaRPr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4"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5" name="スライド番号プレースホルダー 5"/>
          <p:cNvSpPr>
            <a:spLocks noGrp="1" noChangeArrowheads="1"/>
          </p:cNvSpPr>
          <p:nvPr>
            <p:ph type="sldNum" sz="quarter" idx="12"/>
          </p:nvPr>
        </p:nvSpPr>
        <p:spPr>
          <a:ln/>
        </p:spPr>
        <p:txBody>
          <a:bodyPr/>
          <a:lstStyle>
            <a:lvl1pPr>
              <a:defRPr/>
            </a:lvl1pPr>
          </a:lstStyle>
          <a:p>
            <a:pPr>
              <a:defRPr/>
            </a:pPr>
            <a:fld id="{7B9A8A43-AFA8-42F3-AA0D-B2D7FCFDD8D5}" type="slidenum">
              <a:rPr lang="ja-JP" altLang="en-US"/>
              <a:pPr>
                <a:defRPr/>
              </a:pPr>
              <a:t>&lt;#&gt;</a:t>
            </a:fld>
            <a:endParaRPr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3"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4" name="スライド番号プレースホルダー 5"/>
          <p:cNvSpPr>
            <a:spLocks noGrp="1" noChangeArrowheads="1"/>
          </p:cNvSpPr>
          <p:nvPr>
            <p:ph type="sldNum" sz="quarter" idx="12"/>
          </p:nvPr>
        </p:nvSpPr>
        <p:spPr>
          <a:ln/>
        </p:spPr>
        <p:txBody>
          <a:bodyPr/>
          <a:lstStyle>
            <a:lvl1pPr>
              <a:defRPr/>
            </a:lvl1pPr>
          </a:lstStyle>
          <a:p>
            <a:pPr>
              <a:defRPr/>
            </a:pPr>
            <a:fld id="{86A7B5E7-651E-49D2-803C-B84AF9AF629F}"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fld id="{0DC614CC-8409-4AF7-A803-B21CA8B10FD6}" type="slidenum">
              <a:rPr lang="ja-JP" altLang="en-US" smtClean="0"/>
              <a:pPr/>
              <a:t>&lt;#&gt;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685A6924-DC08-4A6A-95F2-BC90E1895728}" type="slidenum">
              <a:rPr lang="ja-JP" altLang="en-US"/>
              <a:pPr>
                <a:defRPr/>
              </a:pPr>
              <a:t>&lt;#&gt;</a:t>
            </a:fld>
            <a:endParaRPr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6"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7" name="スライド番号プレースホルダー 5"/>
          <p:cNvSpPr>
            <a:spLocks noGrp="1" noChangeArrowheads="1"/>
          </p:cNvSpPr>
          <p:nvPr>
            <p:ph type="sldNum" sz="quarter" idx="12"/>
          </p:nvPr>
        </p:nvSpPr>
        <p:spPr>
          <a:ln/>
        </p:spPr>
        <p:txBody>
          <a:bodyPr/>
          <a:lstStyle>
            <a:lvl1pPr>
              <a:defRPr/>
            </a:lvl1pPr>
          </a:lstStyle>
          <a:p>
            <a:pPr>
              <a:defRPr/>
            </a:pPr>
            <a:fld id="{3D9BFC92-4A5C-47BB-BB32-5FD435E24CAB}" type="slidenum">
              <a:rPr lang="ja-JP" altLang="en-US"/>
              <a:pPr>
                <a:defRPr/>
              </a:pPr>
              <a:t>&lt;#&gt;</a:t>
            </a:fld>
            <a:endParaRPr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C3A7F402-8958-437A-BAB3-D7740D94385E}" type="slidenum">
              <a:rPr lang="ja-JP" altLang="en-US"/>
              <a:pPr>
                <a:defRPr/>
              </a:pPr>
              <a:t>&lt;#&gt;</a:t>
            </a:fld>
            <a:endParaRPr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noChangeArrowheads="1"/>
          </p:cNvSpPr>
          <p:nvPr>
            <p:ph type="dt" sz="half" idx="10"/>
          </p:nvPr>
        </p:nvSpPr>
        <p:spPr>
          <a:ln/>
        </p:spPr>
        <p:txBody>
          <a:bodyPr/>
          <a:lstStyle>
            <a:lvl1pPr>
              <a:defRPr/>
            </a:lvl1pPr>
          </a:lstStyle>
          <a:p>
            <a:pPr>
              <a:defRPr/>
            </a:pPr>
            <a:endParaRPr lang="ja-JP" altLang="en-US"/>
          </a:p>
        </p:txBody>
      </p:sp>
      <p:sp>
        <p:nvSpPr>
          <p:cNvPr id="5" name="フッター プレースホルダー 4"/>
          <p:cNvSpPr>
            <a:spLocks noGrp="1" noChangeArrowheads="1"/>
          </p:cNvSpPr>
          <p:nvPr>
            <p:ph type="ftr" sz="quarter" idx="11"/>
          </p:nvPr>
        </p:nvSpPr>
        <p:spPr>
          <a:ln/>
        </p:spPr>
        <p:txBody>
          <a:bodyPr/>
          <a:lstStyle>
            <a:lvl1pPr>
              <a:defRPr/>
            </a:lvl1pPr>
          </a:lstStyle>
          <a:p>
            <a:pPr>
              <a:defRPr/>
            </a:pPr>
            <a:endParaRPr lang="ja-JP" altLang="en-US"/>
          </a:p>
        </p:txBody>
      </p:sp>
      <p:sp>
        <p:nvSpPr>
          <p:cNvPr id="6" name="スライド番号プレースホルダー 5"/>
          <p:cNvSpPr>
            <a:spLocks noGrp="1" noChangeArrowheads="1"/>
          </p:cNvSpPr>
          <p:nvPr>
            <p:ph type="sldNum" sz="quarter" idx="12"/>
          </p:nvPr>
        </p:nvSpPr>
        <p:spPr>
          <a:ln/>
        </p:spPr>
        <p:txBody>
          <a:bodyPr/>
          <a:lstStyle>
            <a:lvl1pPr>
              <a:defRPr/>
            </a:lvl1pPr>
          </a:lstStyle>
          <a:p>
            <a:pPr>
              <a:defRPr/>
            </a:pPr>
            <a:fld id="{07E9247B-F1C3-4395-BD4D-481B1CD78AD4}" type="slidenum">
              <a:rPr lang="ja-JP" altLang="en-US"/>
              <a:pPr>
                <a:defRPr/>
              </a:pPr>
              <a:t>&lt;#&gt;</a:t>
            </a:fld>
            <a:endParaRPr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90F773C-4D3D-4110-9A1E-9421BCDBBA72}"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1EAD210-EE5A-4CCB-8D57-9B2AEBD225CA}"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C93E71E-7BCB-4C61-A669-90F3EBF706AC}"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71538" y="2674938"/>
            <a:ext cx="3627437" cy="3451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1375" y="2674938"/>
            <a:ext cx="3629025" cy="3451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F5C8524B-CF21-4551-8503-B44FCAAC474F}"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pPr>
              <a:defRPr/>
            </a:pPr>
            <a:endParaRPr lang="ja-JP" altLang="en-US"/>
          </a:p>
        </p:txBody>
      </p:sp>
      <p:sp>
        <p:nvSpPr>
          <p:cNvPr id="8" name="フッター プレースホルダ 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vl1pPr>
          </a:lstStyle>
          <a:p>
            <a:pPr>
              <a:defRPr/>
            </a:pPr>
            <a:fld id="{252F02D0-1645-43ED-A70D-695530A29AEA}"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pPr>
              <a:defRPr/>
            </a:pPr>
            <a:endParaRPr lang="ja-JP" altLang="en-US"/>
          </a:p>
        </p:txBody>
      </p:sp>
      <p:sp>
        <p:nvSpPr>
          <p:cNvPr id="4"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vl1pPr>
          </a:lstStyle>
          <a:p>
            <a:pPr>
              <a:defRPr/>
            </a:pPr>
            <a:fld id="{6B58D9E4-4B30-4FCE-AF86-F11DD3552E1D}"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71538" y="2674938"/>
            <a:ext cx="3627437" cy="3451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1375" y="2674938"/>
            <a:ext cx="3629025" cy="3451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6"/>
          <p:cNvSpPr>
            <a:spLocks noGrp="1"/>
          </p:cNvSpPr>
          <p:nvPr>
            <p:ph type="sldNum" sz="quarter" idx="12"/>
          </p:nvPr>
        </p:nvSpPr>
        <p:spPr/>
        <p:txBody>
          <a:bodyPr/>
          <a:lstStyle>
            <a:lvl1pPr>
              <a:defRPr/>
            </a:lvl1pPr>
          </a:lstStyle>
          <a:p>
            <a:fld id="{E47777C0-9D5A-4B67-9140-9FA2FED47F02}" type="slidenum">
              <a:rPr lang="ja-JP" altLang="en-US" smtClean="0"/>
              <a:pPr/>
              <a:t>&lt;#&gt;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pPr>
              <a:defRPr/>
            </a:pPr>
            <a:endParaRPr lang="ja-JP" altLang="en-US"/>
          </a:p>
        </p:txBody>
      </p:sp>
      <p:sp>
        <p:nvSpPr>
          <p:cNvPr id="3" name="フッター プレースホルダ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vl1pPr>
          </a:lstStyle>
          <a:p>
            <a:pPr>
              <a:defRPr/>
            </a:pPr>
            <a:fld id="{ED2C1086-655D-432B-8330-98793883C904}"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1353E5D4-E264-439B-8DD0-7CCD360EF1F4}"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sym typeface="Candara" pitchFamily="34" charset="0"/>
              </a:rPr>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endParaRPr lang="ja-JP" altLang="en-US"/>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vl1pPr>
          </a:lstStyle>
          <a:p>
            <a:pPr>
              <a:defRPr/>
            </a:pPr>
            <a:fld id="{19EFDD20-B088-4FDE-8455-3C14F6B4B074}"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B2D3E68-4AE2-4C0C-A972-6C7220F6FEF6}"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338138"/>
            <a:ext cx="2057400" cy="57880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338138"/>
            <a:ext cx="6019800" cy="57880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63E12E7-2807-425A-914F-53612934332E}" type="slidenum">
              <a:rPr lang="ja-JP" altLang="en-US"/>
              <a:pPr>
                <a:defRPr/>
              </a:pPr>
              <a:t>&lt;#&gt;</a:t>
            </a:fld>
            <a:endParaRPr lang="ja-JP" altLang="en-US" sz="1800">
              <a:latin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7"/>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8"/>
          <p:cNvSpPr>
            <a:spLocks noGrp="1"/>
          </p:cNvSpPr>
          <p:nvPr>
            <p:ph type="sldNum" sz="quarter" idx="12"/>
          </p:nvPr>
        </p:nvSpPr>
        <p:spPr/>
        <p:txBody>
          <a:bodyPr/>
          <a:lstStyle>
            <a:lvl1pPr>
              <a:defRPr/>
            </a:lvl1pPr>
          </a:lstStyle>
          <a:p>
            <a:fld id="{764E680E-ABAF-46ED-BD03-87F0BEB17810}" type="slidenum">
              <a:rPr lang="ja-JP" altLang="en-US" smtClean="0"/>
              <a:pPr/>
              <a:t>&lt;#&gt;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3"/>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4"/>
          <p:cNvSpPr>
            <a:spLocks noGrp="1"/>
          </p:cNvSpPr>
          <p:nvPr>
            <p:ph type="sldNum" sz="quarter" idx="12"/>
          </p:nvPr>
        </p:nvSpPr>
        <p:spPr/>
        <p:txBody>
          <a:bodyPr/>
          <a:lstStyle>
            <a:lvl1pPr>
              <a:defRPr/>
            </a:lvl1pPr>
          </a:lstStyle>
          <a:p>
            <a:fld id="{D2D0FAFD-1AD3-4A25-8D66-707B1CFB91AD}" type="slidenum">
              <a:rPr lang="ja-JP" altLang="en-US" smtClean="0"/>
              <a:pPr/>
              <a:t>&lt;#&gt;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8" name="日付プレースホルダ 7"/>
          <p:cNvSpPr>
            <a:spLocks noGrp="1"/>
          </p:cNvSpPr>
          <p:nvPr>
            <p:ph type="dt" sz="half" idx="10"/>
          </p:nvPr>
        </p:nvSpPr>
        <p:spPr>
          <a:xfrm>
            <a:off x="4013200" y="6223000"/>
            <a:ext cx="3786187" cy="365125"/>
          </a:xfrm>
        </p:spPr>
        <p:txBody>
          <a:bodyPr/>
          <a:lstStyle/>
          <a:p>
            <a:pPr>
              <a:defRPr/>
            </a:pPr>
            <a:endParaRPr lang="ja-JP" altLang="en-US" dirty="0"/>
          </a:p>
        </p:txBody>
      </p:sp>
      <p:sp>
        <p:nvSpPr>
          <p:cNvPr id="9" name="スライド番号プレースホルダ 8"/>
          <p:cNvSpPr>
            <a:spLocks noGrp="1"/>
          </p:cNvSpPr>
          <p:nvPr>
            <p:ph type="sldNum" sz="quarter" idx="11"/>
          </p:nvPr>
        </p:nvSpPr>
        <p:spPr>
          <a:xfrm>
            <a:off x="7785100" y="6223000"/>
            <a:ext cx="1162050" cy="365125"/>
          </a:xfrm>
        </p:spPr>
        <p:txBody>
          <a:bodyPr/>
          <a:lstStyle>
            <a:lvl1pPr>
              <a:defRPr sz="2000"/>
            </a:lvl1pPr>
          </a:lstStyle>
          <a:p>
            <a:fld id="{F02442E9-F790-4B17-8326-B1CCCC3E0B27}" type="slidenum">
              <a:rPr lang="ja-JP" altLang="en-US" smtClean="0"/>
              <a:pPr/>
              <a:t>&lt;#&gt;</a:t>
            </a:fld>
            <a:endParaRPr lang="ja-JP" altLang="en-US" dirty="0"/>
          </a:p>
        </p:txBody>
      </p:sp>
      <p:sp>
        <p:nvSpPr>
          <p:cNvPr id="10" name="フッター プレースホルダ 9"/>
          <p:cNvSpPr>
            <a:spLocks noGrp="1"/>
          </p:cNvSpPr>
          <p:nvPr>
            <p:ph type="ftr" sz="quarter" idx="12"/>
          </p:nvPr>
        </p:nvSpPr>
        <p:spPr/>
        <p:txBody>
          <a:bodyPr/>
          <a:lstStyle/>
          <a:p>
            <a:pPr>
              <a:defRPr/>
            </a:pPr>
            <a:endParaRPr lang="ja-JP" altLang="en-US" dirty="0"/>
          </a:p>
        </p:txBody>
      </p:sp>
      <p:sp>
        <p:nvSpPr>
          <p:cNvPr id="11" name="タイトル 10"/>
          <p:cNvSpPr>
            <a:spLocks noGrp="1"/>
          </p:cNvSpPr>
          <p:nvPr>
            <p:ph type="title"/>
          </p:nvPr>
        </p:nvSpPr>
        <p:spPr/>
        <p:txBody>
          <a:bodyPr/>
          <a:lstStyle/>
          <a:p>
            <a:r>
              <a:rPr kumimoji="1" lang="ja-JP" altLang="en-US" smtClean="0"/>
              <a:t>マスタ タイトルの書式設定</a:t>
            </a:r>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6"/>
          <p:cNvSpPr>
            <a:spLocks noGrp="1"/>
          </p:cNvSpPr>
          <p:nvPr>
            <p:ph type="sldNum" sz="quarter" idx="12"/>
          </p:nvPr>
        </p:nvSpPr>
        <p:spPr>
          <a:xfrm>
            <a:off x="4013200" y="6292850"/>
            <a:ext cx="1162050" cy="365125"/>
          </a:xfrm>
        </p:spPr>
        <p:txBody>
          <a:bodyPr/>
          <a:lstStyle>
            <a:lvl1pPr>
              <a:defRPr/>
            </a:lvl1pPr>
          </a:lstStyle>
          <a:p>
            <a:r>
              <a:rPr lang="ja-JP" altLang="en-US" dirty="0" smtClean="0"/>
              <a:t>＜＃＞</a:t>
            </a:r>
            <a:r>
              <a:rPr lang="en-US" altLang="ja-JP" dirty="0" smtClean="0"/>
              <a:t>/30</a:t>
            </a:r>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sym typeface="Candara" pitchFamily="34" charset="0"/>
              </a:rPr>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5"/>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6"/>
          <p:cNvSpPr>
            <a:spLocks noGrp="1"/>
          </p:cNvSpPr>
          <p:nvPr>
            <p:ph type="sldNum" sz="quarter" idx="12"/>
          </p:nvPr>
        </p:nvSpPr>
        <p:spPr>
          <a:xfrm>
            <a:off x="4013200" y="6492875"/>
            <a:ext cx="1162050" cy="365125"/>
          </a:xfrm>
        </p:spPr>
        <p:txBody>
          <a:bodyPr/>
          <a:lstStyle>
            <a:lvl1pPr>
              <a:defRPr/>
            </a:lvl1pPr>
          </a:lstStyle>
          <a:p>
            <a:fld id="{5CCFF684-F492-4D5A-9745-D930862BED7D}" type="slidenum">
              <a:rPr lang="ja-JP" altLang="en-US" smtClean="0"/>
              <a:pPr/>
              <a:t>&lt;#&gt;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Rounded Rectangle 13"/>
          <p:cNvSpPr>
            <a:spLocks noChangeArrowheads="1"/>
          </p:cNvSpPr>
          <p:nvPr/>
        </p:nvSpPr>
        <p:spPr bwMode="auto">
          <a:xfrm>
            <a:off x="228600" y="228600"/>
            <a:ext cx="8696325" cy="2468563"/>
          </a:xfrm>
          <a:prstGeom prst="roundRect">
            <a:avLst>
              <a:gd name="adj" fmla="val 3361"/>
            </a:avLst>
          </a:prstGeom>
          <a:gradFill rotWithShape="1">
            <a:gsLst>
              <a:gs pos="0">
                <a:srgbClr val="0293E0"/>
              </a:gs>
              <a:gs pos="89999">
                <a:srgbClr val="81D2FE"/>
              </a:gs>
              <a:gs pos="100000">
                <a:srgbClr val="81D2FE"/>
              </a:gs>
            </a:gsLst>
            <a:lin ang="5400000" scaled="1"/>
          </a:gradFill>
          <a:ln w="9525">
            <a:noFill/>
            <a:round/>
            <a:headEnd/>
            <a:tailEnd/>
          </a:ln>
        </p:spPr>
        <p:txBody>
          <a:bodyPr anchor="ctr"/>
          <a:lstStyle/>
          <a:p>
            <a:pPr algn="ctr">
              <a:buFont typeface="Arial" pitchFamily="34" charset="0"/>
              <a:buNone/>
              <a:defRPr/>
            </a:pPr>
            <a:endParaRPr lang="ja-JP" altLang="en-US">
              <a:solidFill>
                <a:srgbClr val="FFFFFF"/>
              </a:solidFill>
              <a:latin typeface="Candara" pitchFamily="34" charset="0"/>
              <a:ea typeface="ＭＳ Ｐゴシック" pitchFamily="50" charset="-128"/>
              <a:sym typeface="Candara" pitchFamily="34" charset="0"/>
            </a:endParaRPr>
          </a:p>
        </p:txBody>
      </p:sp>
      <p:grpSp>
        <p:nvGrpSpPr>
          <p:cNvPr id="4" name="Group 3"/>
          <p:cNvGrpSpPr>
            <a:grpSpLocks/>
          </p:cNvGrpSpPr>
          <p:nvPr/>
        </p:nvGrpSpPr>
        <p:grpSpPr bwMode="auto">
          <a:xfrm>
            <a:off x="211138" y="1679575"/>
            <a:ext cx="8723312" cy="1330325"/>
            <a:chOff x="0" y="0"/>
            <a:chExt cx="13027839" cy="1892300"/>
          </a:xfrm>
        </p:grpSpPr>
        <p:sp>
          <p:nvSpPr>
            <p:cNvPr id="2" name="Freeform 14"/>
            <p:cNvSpPr>
              <a:spLocks/>
            </p:cNvSpPr>
            <p:nvPr/>
          </p:nvSpPr>
          <p:spPr bwMode="auto">
            <a:xfrm>
              <a:off x="8715257" y="205489"/>
              <a:ext cx="4295986" cy="1016152"/>
            </a:xfrm>
            <a:custGeom>
              <a:avLst/>
              <a:gdLst>
                <a:gd name="T0" fmla="*/ 0 w 2706"/>
                <a:gd name="T1" fmla="*/ 0 h 640"/>
                <a:gd name="T2" fmla="*/ 2706 w 2706"/>
                <a:gd name="T3" fmla="*/ 640 h 640"/>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6" y="388"/>
                </a:cxn>
                <a:cxn ang="0">
                  <a:pos x="2706" y="0"/>
                </a:cxn>
                <a:cxn ang="0">
                  <a:pos x="2700" y="0"/>
                </a:cxn>
              </a:cxnLst>
              <a:rect l="T0" t="T1" r="T2" b="T3"/>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8999"/>
              </a:srgbClr>
            </a:solidFill>
            <a:ln w="9525">
              <a:noFill/>
              <a:round/>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p:nvSpPr>
            <p:cNvPr id="3" name="Freeform 18"/>
            <p:cNvSpPr>
              <a:spLocks/>
            </p:cNvSpPr>
            <p:nvPr/>
          </p:nvSpPr>
          <p:spPr bwMode="auto">
            <a:xfrm>
              <a:off x="3596584" y="24840"/>
              <a:ext cx="8279020" cy="1208091"/>
            </a:xfrm>
            <a:custGeom>
              <a:avLst/>
              <a:gdLst>
                <a:gd name="T0" fmla="*/ 0 w 5216"/>
                <a:gd name="T1" fmla="*/ 0 h 762"/>
                <a:gd name="T2" fmla="*/ 5216 w 5216"/>
                <a:gd name="T3" fmla="*/ 762 h 762"/>
              </a:gdLst>
              <a:ahLst/>
              <a:cxnLst>
                <a:cxn ang="0">
                  <a:pos x="5216" y="714"/>
                </a:cxn>
                <a:cxn ang="0">
                  <a:pos x="4984" y="686"/>
                </a:cxn>
                <a:cxn ang="0">
                  <a:pos x="4478" y="610"/>
                </a:cxn>
                <a:cxn ang="0">
                  <a:pos x="3914" y="508"/>
                </a:cxn>
                <a:cxn ang="0">
                  <a:pos x="3286" y="374"/>
                </a:cxn>
                <a:cxn ang="0">
                  <a:pos x="2812" y="266"/>
                </a:cxn>
                <a:cxn ang="0">
                  <a:pos x="2556" y="210"/>
                </a:cxn>
                <a:cxn ang="0">
                  <a:pos x="2308" y="162"/>
                </a:cxn>
                <a:cxn ang="0">
                  <a:pos x="2074" y="120"/>
                </a:cxn>
                <a:cxn ang="0">
                  <a:pos x="1850" y="86"/>
                </a:cxn>
                <a:cxn ang="0">
                  <a:pos x="1532" y="46"/>
                </a:cxn>
                <a:cxn ang="0">
                  <a:pos x="1148" y="14"/>
                </a:cxn>
                <a:cxn ang="0">
                  <a:pos x="802" y="0"/>
                </a:cxn>
                <a:cxn ang="0">
                  <a:pos x="496" y="4"/>
                </a:cxn>
                <a:cxn ang="0">
                  <a:pos x="230" y="20"/>
                </a:cxn>
                <a:cxn ang="0">
                  <a:pos x="0" y="48"/>
                </a:cxn>
                <a:cxn ang="0">
                  <a:pos x="314" y="86"/>
                </a:cxn>
                <a:cxn ang="0">
                  <a:pos x="652" y="140"/>
                </a:cxn>
                <a:cxn ang="0">
                  <a:pos x="1014" y="210"/>
                </a:cxn>
                <a:cxn ang="0">
                  <a:pos x="1402" y="296"/>
                </a:cxn>
                <a:cxn ang="0">
                  <a:pos x="2092" y="450"/>
                </a:cxn>
                <a:cxn ang="0">
                  <a:pos x="2562" y="544"/>
                </a:cxn>
                <a:cxn ang="0">
                  <a:pos x="2852" y="598"/>
                </a:cxn>
                <a:cxn ang="0">
                  <a:pos x="3128" y="642"/>
                </a:cxn>
                <a:cxn ang="0">
                  <a:pos x="3388" y="678"/>
                </a:cxn>
                <a:cxn ang="0">
                  <a:pos x="3632" y="708"/>
                </a:cxn>
                <a:cxn ang="0">
                  <a:pos x="3864" y="732"/>
                </a:cxn>
                <a:cxn ang="0">
                  <a:pos x="4080" y="748"/>
                </a:cxn>
                <a:cxn ang="0">
                  <a:pos x="4286" y="758"/>
                </a:cxn>
                <a:cxn ang="0">
                  <a:pos x="4478" y="762"/>
                </a:cxn>
                <a:cxn ang="0">
                  <a:pos x="4660" y="760"/>
                </a:cxn>
                <a:cxn ang="0">
                  <a:pos x="4830" y="754"/>
                </a:cxn>
                <a:cxn ang="0">
                  <a:pos x="4992" y="740"/>
                </a:cxn>
                <a:cxn ang="0">
                  <a:pos x="5144" y="724"/>
                </a:cxn>
              </a:cxnLst>
              <a:rect l="T0" t="T1" r="T2" b="T3"/>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39999"/>
              </a:srgbClr>
            </a:solidFill>
            <a:ln w="9525">
              <a:noFill/>
              <a:round/>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p:nvSpPr>
            <p:cNvPr id="1030" name="Freeform 22"/>
            <p:cNvSpPr>
              <a:spLocks/>
            </p:cNvSpPr>
            <p:nvPr/>
          </p:nvSpPr>
          <p:spPr bwMode="auto">
            <a:xfrm>
              <a:off x="3909537" y="40646"/>
              <a:ext cx="8165219" cy="1101960"/>
            </a:xfrm>
            <a:custGeom>
              <a:avLst/>
              <a:gdLst>
                <a:gd name="T0" fmla="*/ 0 w 5144"/>
                <a:gd name="T1" fmla="*/ 0 h 694"/>
                <a:gd name="T2" fmla="*/ 5144 w 5144"/>
                <a:gd name="T3" fmla="*/ 694 h 694"/>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T0" t="T1" r="T2" b="T3"/>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mpd="sng">
              <a:solidFill>
                <a:srgbClr val="FFFFFF"/>
              </a:solidFill>
              <a:bevel/>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p:nvSpPr>
            <p:cNvPr id="1031" name="Freeform 26"/>
            <p:cNvSpPr>
              <a:spLocks/>
            </p:cNvSpPr>
            <p:nvPr/>
          </p:nvSpPr>
          <p:spPr bwMode="auto">
            <a:xfrm>
              <a:off x="8060902" y="22581"/>
              <a:ext cx="4940859" cy="925827"/>
            </a:xfrm>
            <a:custGeom>
              <a:avLst/>
              <a:gdLst>
                <a:gd name="T0" fmla="*/ 0 w 3112"/>
                <a:gd name="T1" fmla="*/ 0 h 584"/>
                <a:gd name="T2" fmla="*/ 3112 w 3112"/>
                <a:gd name="T3" fmla="*/ 584 h 584"/>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T0" t="T1" r="T2" b="T3"/>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mpd="sng">
              <a:solidFill>
                <a:srgbClr val="FFFFFF"/>
              </a:solidFill>
              <a:bevel/>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useBgFill="1">
          <p:nvSpPr>
            <p:cNvPr id="1032" name="Freeform 10"/>
            <p:cNvSpPr>
              <a:spLocks/>
            </p:cNvSpPr>
            <p:nvPr/>
          </p:nvSpPr>
          <p:spPr bwMode="auto">
            <a:xfrm>
              <a:off x="0" y="0"/>
              <a:ext cx="13027839" cy="1892300"/>
            </a:xfrm>
            <a:custGeom>
              <a:avLst/>
              <a:gdLst>
                <a:gd name="T0" fmla="*/ 0 w 8196"/>
                <a:gd name="T1" fmla="*/ 0 h 1192"/>
                <a:gd name="T2" fmla="*/ 8196 w 8196"/>
                <a:gd name="T3" fmla="*/ 1192 h 1192"/>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160" y="192"/>
                </a:cxn>
                <a:cxn ang="0">
                  <a:pos x="2718" y="112"/>
                </a:cxn>
                <a:cxn ang="0">
                  <a:pos x="2314" y="56"/>
                </a:cxn>
                <a:cxn ang="0">
                  <a:pos x="1948" y="20"/>
                </a:cxn>
                <a:cxn ang="0">
                  <a:pos x="1616" y="2"/>
                </a:cxn>
                <a:cxn ang="0">
                  <a:pos x="1318" y="0"/>
                </a:cxn>
                <a:cxn ang="0">
                  <a:pos x="1054" y="10"/>
                </a:cxn>
                <a:cxn ang="0">
                  <a:pos x="822" y="30"/>
                </a:cxn>
                <a:cxn ang="0">
                  <a:pos x="620" y="58"/>
                </a:cxn>
                <a:cxn ang="0">
                  <a:pos x="450" y="92"/>
                </a:cxn>
                <a:cxn ang="0">
                  <a:pos x="308" y="126"/>
                </a:cxn>
                <a:cxn ang="0">
                  <a:pos x="194" y="160"/>
                </a:cxn>
                <a:cxn ang="0">
                  <a:pos x="108" y="192"/>
                </a:cxn>
                <a:cxn ang="0">
                  <a:pos x="12" y="234"/>
                </a:cxn>
                <a:cxn ang="0">
                  <a:pos x="0" y="1192"/>
                </a:cxn>
                <a:cxn ang="0">
                  <a:pos x="8196" y="1186"/>
                </a:cxn>
                <a:cxn ang="0">
                  <a:pos x="8192" y="512"/>
                </a:cxn>
              </a:cxnLst>
              <a:rect l="T0" t="T1" r="T2" b="T3"/>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grpSp>
      <p:sp>
        <p:nvSpPr>
          <p:cNvPr id="1028" name="Title Placeholder 1"/>
          <p:cNvSpPr>
            <a:spLocks noGrp="1" noChangeArrowheads="1"/>
          </p:cNvSpPr>
          <p:nvPr>
            <p:ph type="title" idx="4294967295"/>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sym typeface="Candara" pitchFamily="34" charset="0"/>
              </a:rPr>
              <a:t>マスター タイトルの書式設定</a:t>
            </a:r>
          </a:p>
        </p:txBody>
      </p:sp>
      <p:sp>
        <p:nvSpPr>
          <p:cNvPr id="1029" name="Text Placeholder 2"/>
          <p:cNvSpPr>
            <a:spLocks noGrp="1" noChangeArrowheads="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sym typeface="Candara" pitchFamily="34" charset="0"/>
              </a:rPr>
              <a:t>マスター テキストの書式設定</a:t>
            </a:r>
          </a:p>
          <a:p>
            <a:pPr lvl="1"/>
            <a:r>
              <a:rPr lang="zh-CN" smtClean="0">
                <a:sym typeface="Candara" pitchFamily="34" charset="0"/>
              </a:rPr>
              <a:t>第 </a:t>
            </a:r>
            <a:r>
              <a:rPr lang="ja-JP" altLang="zh-CN" smtClean="0">
                <a:sym typeface="Candara" pitchFamily="34" charset="0"/>
              </a:rPr>
              <a:t>2 </a:t>
            </a:r>
            <a:r>
              <a:rPr lang="zh-CN" smtClean="0">
                <a:sym typeface="Candara" pitchFamily="34" charset="0"/>
              </a:rPr>
              <a:t>レベル</a:t>
            </a:r>
          </a:p>
          <a:p>
            <a:pPr lvl="2"/>
            <a:r>
              <a:rPr lang="zh-CN" smtClean="0">
                <a:sym typeface="Candara" pitchFamily="34" charset="0"/>
              </a:rPr>
              <a:t>第 </a:t>
            </a:r>
            <a:r>
              <a:rPr lang="ja-JP" altLang="zh-CN" smtClean="0">
                <a:sym typeface="Candara" pitchFamily="34" charset="0"/>
              </a:rPr>
              <a:t>3 </a:t>
            </a:r>
            <a:r>
              <a:rPr lang="zh-CN" smtClean="0">
                <a:sym typeface="Candara" pitchFamily="34" charset="0"/>
              </a:rPr>
              <a:t>レベル</a:t>
            </a:r>
          </a:p>
          <a:p>
            <a:pPr lvl="3"/>
            <a:r>
              <a:rPr lang="zh-CN" smtClean="0">
                <a:sym typeface="Candara" pitchFamily="34" charset="0"/>
              </a:rPr>
              <a:t>第 </a:t>
            </a:r>
            <a:r>
              <a:rPr lang="ja-JP" altLang="zh-CN" smtClean="0">
                <a:sym typeface="Candara" pitchFamily="34" charset="0"/>
              </a:rPr>
              <a:t>4 </a:t>
            </a:r>
            <a:r>
              <a:rPr lang="zh-CN" smtClean="0">
                <a:sym typeface="Candara" pitchFamily="34" charset="0"/>
              </a:rPr>
              <a:t>レベル</a:t>
            </a:r>
          </a:p>
          <a:p>
            <a:pPr lvl="4"/>
            <a:r>
              <a:rPr lang="zh-CN" smtClean="0">
                <a:sym typeface="Candara" pitchFamily="34" charset="0"/>
              </a:rPr>
              <a:t>第 </a:t>
            </a:r>
            <a:r>
              <a:rPr lang="ja-JP" altLang="zh-CN" smtClean="0">
                <a:sym typeface="Candara" pitchFamily="34" charset="0"/>
              </a:rPr>
              <a:t>5 </a:t>
            </a:r>
            <a:r>
              <a:rPr lang="zh-CN" smtClean="0">
                <a:sym typeface="Candara" pitchFamily="34" charset="0"/>
              </a:rPr>
              <a:t>レベル</a:t>
            </a:r>
          </a:p>
        </p:txBody>
      </p:sp>
      <p:sp>
        <p:nvSpPr>
          <p:cNvPr id="1035" name="日付プレースホルダ 2"/>
          <p:cNvSpPr>
            <a:spLocks noGrp="1" noChangeArrowheads="1"/>
          </p:cNvSpPr>
          <p:nvPr>
            <p:ph type="dt" sz="half" idx="2"/>
          </p:nvPr>
        </p:nvSpPr>
        <p:spPr bwMode="auto">
          <a:xfrm>
            <a:off x="5164138" y="6249988"/>
            <a:ext cx="3786187"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buFont typeface="Arial" pitchFamily="34" charset="0"/>
              <a:buNone/>
              <a:defRPr sz="1000">
                <a:solidFill>
                  <a:schemeClr val="tx2"/>
                </a:solidFill>
                <a:latin typeface="Arial" pitchFamily="34" charset="0"/>
                <a:ea typeface="ＭＳ Ｐゴシック" pitchFamily="50" charset="-128"/>
              </a:defRPr>
            </a:lvl1pPr>
          </a:lstStyle>
          <a:p>
            <a:pPr>
              <a:defRPr/>
            </a:pPr>
            <a:endParaRPr lang="ja-JP" altLang="en-US" dirty="0"/>
          </a:p>
        </p:txBody>
      </p:sp>
      <p:sp>
        <p:nvSpPr>
          <p:cNvPr id="1036" name="フッター プレースホルダ 3"/>
          <p:cNvSpPr>
            <a:spLocks noGrp="1" noChangeArrowheads="1"/>
          </p:cNvSpPr>
          <p:nvPr>
            <p:ph type="ftr" sz="quarter" idx="3"/>
          </p:nvPr>
        </p:nvSpPr>
        <p:spPr bwMode="auto">
          <a:xfrm>
            <a:off x="193675" y="6249988"/>
            <a:ext cx="3786188"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buFont typeface="Arial" pitchFamily="34" charset="0"/>
              <a:buNone/>
              <a:defRPr sz="1000">
                <a:solidFill>
                  <a:schemeClr val="tx2"/>
                </a:solidFill>
                <a:latin typeface="Arial" pitchFamily="34" charset="0"/>
                <a:ea typeface="ＭＳ Ｐゴシック" pitchFamily="50" charset="-128"/>
              </a:defRPr>
            </a:lvl1pPr>
          </a:lstStyle>
          <a:p>
            <a:pPr>
              <a:defRPr/>
            </a:pPr>
            <a:endParaRPr lang="ja-JP" altLang="en-US" dirty="0"/>
          </a:p>
        </p:txBody>
      </p:sp>
      <p:sp>
        <p:nvSpPr>
          <p:cNvPr id="1037" name="スライド番号プレースホルダ 4"/>
          <p:cNvSpPr>
            <a:spLocks noGrp="1" noChangeArrowheads="1"/>
          </p:cNvSpPr>
          <p:nvPr>
            <p:ph type="sldNum" sz="quarter" idx="4"/>
          </p:nvPr>
        </p:nvSpPr>
        <p:spPr bwMode="auto">
          <a:xfrm>
            <a:off x="3990975" y="6664325"/>
            <a:ext cx="1162050" cy="365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buFont typeface="Arial" pitchFamily="34" charset="0"/>
              <a:buNone/>
              <a:defRPr sz="1000">
                <a:solidFill>
                  <a:srgbClr val="7F7F7F"/>
                </a:solidFill>
                <a:latin typeface="メイリオ" pitchFamily="50" charset="-128"/>
                <a:ea typeface="メイリオ" pitchFamily="50" charset="-128"/>
                <a:cs typeface="メイリオ" pitchFamily="50" charset="-128"/>
                <a:sym typeface="メイリオ" pitchFamily="50" charset="-128"/>
              </a:defRPr>
            </a:lvl1pPr>
          </a:lstStyle>
          <a:p>
            <a:fld id="{F02442E9-F790-4B17-8326-B1CCCC3E0B27}" type="slidenum">
              <a:rPr lang="ja-JP" altLang="en-US" smtClean="0"/>
              <a:pPr/>
              <a:t>&lt;#&gt;</a:t>
            </a:fld>
            <a:endParaRPr lang="ja-JP" altLang="en-US" dirty="0"/>
          </a:p>
        </p:txBody>
      </p:sp>
    </p:spTree>
  </p:cSld>
  <p:clrMap bg1="lt1" tx1="dk1" bg2="lt2" tx2="dk2" accent1="accent1" accent2="accent2" accent3="accent3" accent4="accent4" accent5="accent5" accent6="accent6" hlink="hlink" folHlink="folHlink"/>
  <p:sldLayoutIdLst>
    <p:sldLayoutId id="2147485505" r:id="rId1"/>
    <p:sldLayoutId id="2147485506" r:id="rId2"/>
    <p:sldLayoutId id="2147485507" r:id="rId3"/>
    <p:sldLayoutId id="2147485508" r:id="rId4"/>
    <p:sldLayoutId id="2147485509" r:id="rId5"/>
    <p:sldLayoutId id="2147485510" r:id="rId6"/>
    <p:sldLayoutId id="2147485511" r:id="rId7"/>
    <p:sldLayoutId id="2147485512" r:id="rId8"/>
    <p:sldLayoutId id="2147485513" r:id="rId9"/>
    <p:sldLayoutId id="2147485514" r:id="rId10"/>
    <p:sldLayoutId id="2147485515" r:id="rId11"/>
  </p:sldLayoutIdLst>
  <p:hf hdr="0" ftr="0" dt="0"/>
  <p:txStyles>
    <p:titleStyle>
      <a:lvl1pPr marL="914400" indent="-914400" algn="ctr" rtl="0" eaLnBrk="1" fontAlgn="base" hangingPunct="1">
        <a:spcBef>
          <a:spcPct val="0"/>
        </a:spcBef>
        <a:spcAft>
          <a:spcPct val="0"/>
        </a:spcAft>
        <a:defRPr kumimoji="1" sz="4400">
          <a:solidFill>
            <a:srgbClr val="FFFFFF"/>
          </a:solidFill>
          <a:latin typeface="+mj-lt"/>
          <a:ea typeface="+mj-ea"/>
          <a:cs typeface="+mj-cs"/>
          <a:sym typeface="Candara" pitchFamily="34" charset="0"/>
        </a:defRPr>
      </a:lvl1pPr>
      <a:lvl2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2pPr>
      <a:lvl3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3pPr>
      <a:lvl4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4pPr>
      <a:lvl5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5pPr>
      <a:lvl6pPr marL="13716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6pPr>
      <a:lvl7pPr marL="18288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7pPr>
      <a:lvl8pPr marL="22860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8pPr>
      <a:lvl9pPr marL="27432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9pPr>
    </p:titleStyle>
    <p:bodyStyle>
      <a:lvl1pPr marL="274638" indent="-274638" algn="l" rtl="0" eaLnBrk="1" fontAlgn="base" hangingPunct="1">
        <a:spcBef>
          <a:spcPct val="20000"/>
        </a:spcBef>
        <a:spcAft>
          <a:spcPct val="0"/>
        </a:spcAft>
        <a:buClr>
          <a:schemeClr val="accent1"/>
        </a:buClr>
        <a:buSzPct val="100000"/>
        <a:buFont typeface="Symbol" pitchFamily="18" charset="2"/>
        <a:buChar char=""/>
        <a:defRPr kumimoji="1" sz="2400">
          <a:solidFill>
            <a:schemeClr val="tx2"/>
          </a:solidFill>
          <a:latin typeface="+mn-lt"/>
          <a:ea typeface="+mn-ea"/>
          <a:cs typeface="+mn-cs"/>
          <a:sym typeface="Candara" pitchFamily="34" charset="0"/>
        </a:defRPr>
      </a:lvl1pPr>
      <a:lvl2pPr marL="576263" indent="-273050" algn="l" rtl="0" eaLnBrk="1" fontAlgn="base" hangingPunct="1">
        <a:spcBef>
          <a:spcPct val="20000"/>
        </a:spcBef>
        <a:spcAft>
          <a:spcPct val="0"/>
        </a:spcAft>
        <a:buClr>
          <a:schemeClr val="accent1"/>
        </a:buClr>
        <a:buSzPct val="100000"/>
        <a:buFont typeface="Symbol" pitchFamily="18" charset="2"/>
        <a:buChar char=""/>
        <a:defRPr kumimoji="1" sz="2200">
          <a:solidFill>
            <a:schemeClr val="tx2"/>
          </a:solidFill>
          <a:latin typeface="+mn-lt"/>
          <a:ea typeface="+mn-ea"/>
          <a:sym typeface="Candara" pitchFamily="34" charset="0"/>
        </a:defRPr>
      </a:lvl2pPr>
      <a:lvl3pPr marL="855663" indent="-227013" algn="l" rtl="0" eaLnBrk="1" fontAlgn="base" hangingPunct="1">
        <a:spcBef>
          <a:spcPct val="20000"/>
        </a:spcBef>
        <a:spcAft>
          <a:spcPct val="0"/>
        </a:spcAft>
        <a:buClr>
          <a:schemeClr val="accent1"/>
        </a:buClr>
        <a:buSzPct val="100000"/>
        <a:buFont typeface="Symbol" pitchFamily="18" charset="2"/>
        <a:buChar char=""/>
        <a:defRPr kumimoji="1" sz="2000">
          <a:solidFill>
            <a:schemeClr val="tx2"/>
          </a:solidFill>
          <a:latin typeface="+mn-lt"/>
          <a:ea typeface="+mn-ea"/>
          <a:sym typeface="Candara" pitchFamily="34" charset="0"/>
        </a:defRPr>
      </a:lvl3pPr>
      <a:lvl4pPr marL="1143000" indent="-228600" algn="l" rtl="0" eaLnBrk="1" fontAlgn="base" hangingPunct="1">
        <a:spcBef>
          <a:spcPct val="20000"/>
        </a:spcBef>
        <a:spcAft>
          <a:spcPct val="0"/>
        </a:spcAft>
        <a:buClr>
          <a:schemeClr val="accent1"/>
        </a:buClr>
        <a:buSzPct val="100000"/>
        <a:buFont typeface="Symbol" pitchFamily="18" charset="2"/>
        <a:buChar char=""/>
        <a:defRPr kumimoji="1">
          <a:solidFill>
            <a:schemeClr val="tx2"/>
          </a:solidFill>
          <a:latin typeface="+mn-lt"/>
          <a:ea typeface="+mn-ea"/>
          <a:sym typeface="Candara" pitchFamily="34" charset="0"/>
        </a:defRPr>
      </a:lvl4pPr>
      <a:lvl5pPr marL="14636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5pPr>
      <a:lvl6pPr marL="19208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6pPr>
      <a:lvl7pPr marL="23780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7pPr>
      <a:lvl8pPr marL="28352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8pPr>
      <a:lvl9pPr marL="32924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マスター タイトルの書式設定</a:t>
            </a:r>
          </a:p>
        </p:txBody>
      </p:sp>
      <p:sp>
        <p:nvSpPr>
          <p:cNvPr id="2051" name="テキスト プレースホルダー 2"/>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マスター テキストの書式設定</a:t>
            </a:r>
          </a:p>
          <a:p>
            <a:pPr lvl="1"/>
            <a:r>
              <a:rPr lang="zh-CN" smtClean="0"/>
              <a:t>第 </a:t>
            </a:r>
            <a:r>
              <a:rPr lang="ja-JP" altLang="zh-CN" smtClean="0"/>
              <a:t>2 </a:t>
            </a:r>
            <a:r>
              <a:rPr lang="zh-CN" smtClean="0"/>
              <a:t>レベル</a:t>
            </a:r>
          </a:p>
          <a:p>
            <a:pPr lvl="2"/>
            <a:r>
              <a:rPr lang="zh-CN" smtClean="0"/>
              <a:t>第 </a:t>
            </a:r>
            <a:r>
              <a:rPr lang="ja-JP" altLang="zh-CN" smtClean="0"/>
              <a:t>3 </a:t>
            </a:r>
            <a:r>
              <a:rPr lang="zh-CN" smtClean="0"/>
              <a:t>レベル</a:t>
            </a:r>
          </a:p>
          <a:p>
            <a:pPr lvl="3"/>
            <a:r>
              <a:rPr lang="zh-CN" smtClean="0"/>
              <a:t>第 </a:t>
            </a:r>
            <a:r>
              <a:rPr lang="ja-JP" altLang="zh-CN" smtClean="0"/>
              <a:t>4 </a:t>
            </a:r>
            <a:r>
              <a:rPr lang="zh-CN" smtClean="0"/>
              <a:t>レベル</a:t>
            </a:r>
          </a:p>
          <a:p>
            <a:pPr lvl="4"/>
            <a:r>
              <a:rPr lang="zh-CN" smtClean="0"/>
              <a:t>第 </a:t>
            </a:r>
            <a:r>
              <a:rPr lang="ja-JP" altLang="zh-CN" smtClean="0"/>
              <a:t>5 </a:t>
            </a:r>
            <a:r>
              <a:rPr lang="zh-CN" smtClean="0"/>
              <a:t>レベル</a:t>
            </a:r>
          </a:p>
        </p:txBody>
      </p:sp>
      <p:sp>
        <p:nvSpPr>
          <p:cNvPr id="2052" name="日付プレースホルダー 3"/>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ea typeface="ＭＳ Ｐゴシック" pitchFamily="50" charset="-128"/>
              </a:defRPr>
            </a:lvl1pPr>
          </a:lstStyle>
          <a:p>
            <a:pPr>
              <a:defRPr/>
            </a:pPr>
            <a:endParaRPr lang="ja-JP" altLang="en-US"/>
          </a:p>
        </p:txBody>
      </p:sp>
      <p:sp>
        <p:nvSpPr>
          <p:cNvPr id="2053" name="フッター プレースホルダー 4"/>
          <p:cNvSpPr>
            <a:spLocks noGrp="1" noChangeArrowheads="1"/>
          </p:cNvSpPr>
          <p:nvPr>
            <p:ph type="ftr" sz="quarter" idx="3"/>
          </p:nvPr>
        </p:nvSpPr>
        <p:spPr bwMode="auto">
          <a:xfrm>
            <a:off x="3124200" y="6356350"/>
            <a:ext cx="2895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ea typeface="ＭＳ Ｐゴシック" pitchFamily="50" charset="-128"/>
              </a:defRPr>
            </a:lvl1pPr>
          </a:lstStyle>
          <a:p>
            <a:pPr>
              <a:defRPr/>
            </a:pPr>
            <a:endParaRPr lang="ja-JP" altLang="en-US"/>
          </a:p>
        </p:txBody>
      </p:sp>
      <p:sp>
        <p:nvSpPr>
          <p:cNvPr id="2054" name="スライド番号プレースホルダー 5"/>
          <p:cNvSpPr>
            <a:spLocks noGrp="1" noChangeArrowheads="1"/>
          </p:cNvSpPr>
          <p:nvPr>
            <p:ph type="sldNum" sz="quarter" idx="4"/>
          </p:nvPr>
        </p:nvSpPr>
        <p:spPr bwMode="auto">
          <a:xfrm>
            <a:off x="6553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buFont typeface="Arial" pitchFamily="34" charset="0"/>
              <a:buNone/>
              <a:defRPr sz="1200">
                <a:solidFill>
                  <a:srgbClr val="898989"/>
                </a:solidFill>
                <a:latin typeface="Arial" pitchFamily="34" charset="0"/>
                <a:ea typeface="ＭＳ Ｐゴシック" pitchFamily="50" charset="-128"/>
              </a:defRPr>
            </a:lvl1pPr>
          </a:lstStyle>
          <a:p>
            <a:pPr>
              <a:defRPr/>
            </a:pPr>
            <a:fld id="{F6662D82-2D4E-4A5E-8968-5B7C9CD1BADE}"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5517" r:id="rId1"/>
    <p:sldLayoutId id="2147485518" r:id="rId2"/>
    <p:sldLayoutId id="2147485519" r:id="rId3"/>
    <p:sldLayoutId id="2147485520" r:id="rId4"/>
    <p:sldLayoutId id="2147485521" r:id="rId5"/>
    <p:sldLayoutId id="2147485522" r:id="rId6"/>
    <p:sldLayoutId id="2147485523" r:id="rId7"/>
    <p:sldLayoutId id="2147485524" r:id="rId8"/>
    <p:sldLayoutId id="2147485525" r:id="rId9"/>
    <p:sldLayoutId id="2147485526" r:id="rId10"/>
    <p:sldLayoutId id="2147485527" r:id="rId11"/>
  </p:sldLayoutIdLst>
  <p:hf hdr="0" ftr="0" dt="0"/>
  <p:txStyles>
    <p:titleStyle>
      <a:lvl1pPr algn="ctr" rtl="0" eaLnBrk="1" fontAlgn="base" hangingPunct="1">
        <a:spcBef>
          <a:spcPct val="0"/>
        </a:spcBef>
        <a:spcAft>
          <a:spcPct val="0"/>
        </a:spcAft>
        <a:defRPr kumimoji="1" sz="44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SimSun" pitchFamily="2" charset="-122"/>
        </a:defRPr>
      </a:lvl2pPr>
      <a:lvl3pPr algn="ctr" rtl="0" eaLnBrk="1" fontAlgn="base" hangingPunct="1">
        <a:spcBef>
          <a:spcPct val="0"/>
        </a:spcBef>
        <a:spcAft>
          <a:spcPct val="0"/>
        </a:spcAft>
        <a:defRPr kumimoji="1" sz="4400">
          <a:solidFill>
            <a:schemeClr val="tx1"/>
          </a:solidFill>
          <a:latin typeface="Calibri" pitchFamily="34" charset="0"/>
          <a:ea typeface="SimSun" pitchFamily="2" charset="-122"/>
        </a:defRPr>
      </a:lvl3pPr>
      <a:lvl4pPr algn="ctr" rtl="0" eaLnBrk="1" fontAlgn="base" hangingPunct="1">
        <a:spcBef>
          <a:spcPct val="0"/>
        </a:spcBef>
        <a:spcAft>
          <a:spcPct val="0"/>
        </a:spcAft>
        <a:defRPr kumimoji="1" sz="4400">
          <a:solidFill>
            <a:schemeClr val="tx1"/>
          </a:solidFill>
          <a:latin typeface="Calibri" pitchFamily="34" charset="0"/>
          <a:ea typeface="SimSun" pitchFamily="2" charset="-122"/>
        </a:defRPr>
      </a:lvl4pPr>
      <a:lvl5pPr algn="ctr" rtl="0" eaLnBrk="1" fontAlgn="base" hangingPunct="1">
        <a:spcBef>
          <a:spcPct val="0"/>
        </a:spcBef>
        <a:spcAft>
          <a:spcPct val="0"/>
        </a:spcAft>
        <a:defRPr kumimoji="1" sz="4400">
          <a:solidFill>
            <a:schemeClr val="tx1"/>
          </a:solidFill>
          <a:latin typeface="Calibri" pitchFamily="34" charset="0"/>
          <a:ea typeface="SimSun" pitchFamily="2" charset="-122"/>
        </a:defRPr>
      </a:lvl5pPr>
      <a:lvl6pPr marL="457200" algn="ctr" rtl="0" eaLnBrk="1" fontAlgn="base" hangingPunct="1">
        <a:spcBef>
          <a:spcPct val="0"/>
        </a:spcBef>
        <a:spcAft>
          <a:spcPct val="0"/>
        </a:spcAft>
        <a:defRPr kumimoji="1" sz="4400">
          <a:solidFill>
            <a:schemeClr val="tx1"/>
          </a:solidFill>
          <a:latin typeface="Calibri" pitchFamily="34" charset="0"/>
          <a:ea typeface="SimSun" pitchFamily="2" charset="-122"/>
        </a:defRPr>
      </a:lvl6pPr>
      <a:lvl7pPr marL="914400" algn="ctr" rtl="0" eaLnBrk="1" fontAlgn="base" hangingPunct="1">
        <a:spcBef>
          <a:spcPct val="0"/>
        </a:spcBef>
        <a:spcAft>
          <a:spcPct val="0"/>
        </a:spcAft>
        <a:defRPr kumimoji="1" sz="4400">
          <a:solidFill>
            <a:schemeClr val="tx1"/>
          </a:solidFill>
          <a:latin typeface="Calibri" pitchFamily="34" charset="0"/>
          <a:ea typeface="SimSun" pitchFamily="2" charset="-122"/>
        </a:defRPr>
      </a:lvl7pPr>
      <a:lvl8pPr marL="1371600" algn="ctr" rtl="0" eaLnBrk="1" fontAlgn="base" hangingPunct="1">
        <a:spcBef>
          <a:spcPct val="0"/>
        </a:spcBef>
        <a:spcAft>
          <a:spcPct val="0"/>
        </a:spcAft>
        <a:defRPr kumimoji="1" sz="4400">
          <a:solidFill>
            <a:schemeClr val="tx1"/>
          </a:solidFill>
          <a:latin typeface="Calibri" pitchFamily="34" charset="0"/>
          <a:ea typeface="SimSun" pitchFamily="2" charset="-122"/>
        </a:defRPr>
      </a:lvl8pPr>
      <a:lvl9pPr marL="1828800" algn="ctr" rtl="0" eaLnBrk="1" fontAlgn="base" hangingPunct="1">
        <a:spcBef>
          <a:spcPct val="0"/>
        </a:spcBef>
        <a:spcAft>
          <a:spcPct val="0"/>
        </a:spcAft>
        <a:defRPr kumimoji="1" sz="4400">
          <a:solidFill>
            <a:schemeClr val="tx1"/>
          </a:solidFill>
          <a:latin typeface="Calibri" pitchFamily="34" charset="0"/>
          <a:ea typeface="SimSun" pitchFamily="2" charset="-122"/>
        </a:defRPr>
      </a:lvl9pPr>
    </p:titleStyle>
    <p:bodyStyle>
      <a:lvl1pPr marL="342900" indent="-342900" algn="l" rtl="0" eaLnBrk="1" fontAlgn="base" hangingPunct="1">
        <a:spcBef>
          <a:spcPct val="20000"/>
        </a:spcBef>
        <a:spcAft>
          <a:spcPct val="0"/>
        </a:spcAft>
        <a:buFont typeface="Arial" charset="0"/>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Font typeface="Arial" charset="0"/>
        <a:buChar char="•"/>
        <a:defRPr kumimoji="1" sz="2400">
          <a:solidFill>
            <a:schemeClr val="tx1"/>
          </a:solidFill>
          <a:latin typeface="+mn-lt"/>
          <a:ea typeface="+mn-ea"/>
        </a:defRPr>
      </a:lvl3pPr>
      <a:lvl4pPr marL="1600200" indent="-228600" algn="l" rtl="0" eaLnBrk="1" fontAlgn="base" hangingPunct="1">
        <a:spcBef>
          <a:spcPct val="20000"/>
        </a:spcBef>
        <a:spcAft>
          <a:spcPct val="0"/>
        </a:spcAft>
        <a:buFont typeface="Arial" charset="0"/>
        <a:buChar char="–"/>
        <a:defRPr kumimoji="1" sz="2000">
          <a:solidFill>
            <a:schemeClr val="tx1"/>
          </a:solidFill>
          <a:latin typeface="+mn-lt"/>
          <a:ea typeface="+mn-ea"/>
        </a:defRPr>
      </a:lvl4pPr>
      <a:lvl5pPr marL="2057400" indent="-228600" algn="l" rtl="0" eaLnBrk="1" fontAlgn="base" hangingPunct="1">
        <a:spcBef>
          <a:spcPct val="20000"/>
        </a:spcBef>
        <a:spcAft>
          <a:spcPct val="0"/>
        </a:spcAft>
        <a:buFont typeface="Arial"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4" name="タイトル プレースホルダー 1"/>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t>マスター タイトルの書式設定</a:t>
            </a:r>
          </a:p>
        </p:txBody>
      </p:sp>
      <p:sp>
        <p:nvSpPr>
          <p:cNvPr id="3075" name="テキスト プレースホルダー 2"/>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t>マスター テキストの書式設定</a:t>
            </a:r>
          </a:p>
          <a:p>
            <a:pPr lvl="1"/>
            <a:r>
              <a:rPr lang="zh-CN" smtClean="0"/>
              <a:t>第 </a:t>
            </a:r>
            <a:r>
              <a:rPr lang="ja-JP" altLang="zh-CN" smtClean="0"/>
              <a:t>2 </a:t>
            </a:r>
            <a:r>
              <a:rPr lang="zh-CN" smtClean="0"/>
              <a:t>レベル</a:t>
            </a:r>
          </a:p>
          <a:p>
            <a:pPr lvl="2"/>
            <a:r>
              <a:rPr lang="zh-CN" smtClean="0"/>
              <a:t>第 </a:t>
            </a:r>
            <a:r>
              <a:rPr lang="ja-JP" altLang="zh-CN" smtClean="0"/>
              <a:t>3 </a:t>
            </a:r>
            <a:r>
              <a:rPr lang="zh-CN" smtClean="0"/>
              <a:t>レベル</a:t>
            </a:r>
          </a:p>
          <a:p>
            <a:pPr lvl="3"/>
            <a:r>
              <a:rPr lang="zh-CN" smtClean="0"/>
              <a:t>第 </a:t>
            </a:r>
            <a:r>
              <a:rPr lang="ja-JP" altLang="zh-CN" smtClean="0"/>
              <a:t>4 </a:t>
            </a:r>
            <a:r>
              <a:rPr lang="zh-CN" smtClean="0"/>
              <a:t>レベル</a:t>
            </a:r>
          </a:p>
          <a:p>
            <a:pPr lvl="4"/>
            <a:r>
              <a:rPr lang="zh-CN" smtClean="0"/>
              <a:t>第 </a:t>
            </a:r>
            <a:r>
              <a:rPr lang="ja-JP" altLang="zh-CN" smtClean="0"/>
              <a:t>5 </a:t>
            </a:r>
            <a:r>
              <a:rPr lang="zh-CN" smtClean="0"/>
              <a:t>レベル</a:t>
            </a:r>
          </a:p>
        </p:txBody>
      </p:sp>
      <p:sp>
        <p:nvSpPr>
          <p:cNvPr id="3076" name="日付プレースホルダー 3"/>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buFont typeface="Arial" pitchFamily="34" charset="0"/>
              <a:buNone/>
              <a:defRPr sz="1200">
                <a:solidFill>
                  <a:srgbClr val="898989"/>
                </a:solidFill>
                <a:latin typeface="Arial" pitchFamily="34" charset="0"/>
                <a:ea typeface="ＭＳ Ｐゴシック" pitchFamily="50" charset="-128"/>
              </a:defRPr>
            </a:lvl1pPr>
          </a:lstStyle>
          <a:p>
            <a:pPr>
              <a:defRPr/>
            </a:pPr>
            <a:endParaRPr lang="ja-JP" altLang="en-US"/>
          </a:p>
        </p:txBody>
      </p:sp>
      <p:sp>
        <p:nvSpPr>
          <p:cNvPr id="3077" name="フッター プレースホルダー 4"/>
          <p:cNvSpPr>
            <a:spLocks noGrp="1" noChangeArrowheads="1"/>
          </p:cNvSpPr>
          <p:nvPr>
            <p:ph type="ftr" sz="quarter" idx="3"/>
          </p:nvPr>
        </p:nvSpPr>
        <p:spPr bwMode="auto">
          <a:xfrm>
            <a:off x="3124200" y="6356350"/>
            <a:ext cx="2895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a:buFont typeface="Arial" pitchFamily="34" charset="0"/>
              <a:buNone/>
              <a:defRPr sz="1200">
                <a:solidFill>
                  <a:srgbClr val="898989"/>
                </a:solidFill>
                <a:latin typeface="Arial" pitchFamily="34" charset="0"/>
                <a:ea typeface="ＭＳ Ｐゴシック" pitchFamily="50" charset="-128"/>
              </a:defRPr>
            </a:lvl1pPr>
          </a:lstStyle>
          <a:p>
            <a:pPr>
              <a:defRPr/>
            </a:pPr>
            <a:endParaRPr lang="ja-JP" altLang="en-US"/>
          </a:p>
        </p:txBody>
      </p:sp>
      <p:sp>
        <p:nvSpPr>
          <p:cNvPr id="3078" name="スライド番号プレースホルダー 5"/>
          <p:cNvSpPr>
            <a:spLocks noGrp="1" noChangeArrowheads="1"/>
          </p:cNvSpPr>
          <p:nvPr>
            <p:ph type="sldNum" sz="quarter" idx="4"/>
          </p:nvPr>
        </p:nvSpPr>
        <p:spPr bwMode="auto">
          <a:xfrm>
            <a:off x="6553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buFont typeface="Arial" pitchFamily="34" charset="0"/>
              <a:buNone/>
              <a:defRPr sz="1200">
                <a:solidFill>
                  <a:srgbClr val="898989"/>
                </a:solidFill>
                <a:latin typeface="Arial" pitchFamily="34" charset="0"/>
                <a:ea typeface="ＭＳ Ｐゴシック" pitchFamily="50" charset="-128"/>
              </a:defRPr>
            </a:lvl1pPr>
          </a:lstStyle>
          <a:p>
            <a:pPr>
              <a:defRPr/>
            </a:pPr>
            <a:fld id="{3045D0FE-D396-4639-B315-0448D3B03EB2}"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hf hdr="0" ftr="0" dt="0"/>
  <p:txStyles>
    <p:titleStyle>
      <a:lvl1pPr algn="ctr" rtl="0" eaLnBrk="1" fontAlgn="base" hangingPunct="1">
        <a:spcBef>
          <a:spcPct val="0"/>
        </a:spcBef>
        <a:spcAft>
          <a:spcPct val="0"/>
        </a:spcAft>
        <a:defRPr kumimoji="1" sz="44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SimSun" pitchFamily="2" charset="-122"/>
        </a:defRPr>
      </a:lvl2pPr>
      <a:lvl3pPr algn="ctr" rtl="0" eaLnBrk="1" fontAlgn="base" hangingPunct="1">
        <a:spcBef>
          <a:spcPct val="0"/>
        </a:spcBef>
        <a:spcAft>
          <a:spcPct val="0"/>
        </a:spcAft>
        <a:defRPr kumimoji="1" sz="4400">
          <a:solidFill>
            <a:schemeClr val="tx1"/>
          </a:solidFill>
          <a:latin typeface="Calibri" pitchFamily="34" charset="0"/>
          <a:ea typeface="SimSun" pitchFamily="2" charset="-122"/>
        </a:defRPr>
      </a:lvl3pPr>
      <a:lvl4pPr algn="ctr" rtl="0" eaLnBrk="1" fontAlgn="base" hangingPunct="1">
        <a:spcBef>
          <a:spcPct val="0"/>
        </a:spcBef>
        <a:spcAft>
          <a:spcPct val="0"/>
        </a:spcAft>
        <a:defRPr kumimoji="1" sz="4400">
          <a:solidFill>
            <a:schemeClr val="tx1"/>
          </a:solidFill>
          <a:latin typeface="Calibri" pitchFamily="34" charset="0"/>
          <a:ea typeface="SimSun" pitchFamily="2" charset="-122"/>
        </a:defRPr>
      </a:lvl4pPr>
      <a:lvl5pPr algn="ctr" rtl="0" eaLnBrk="1" fontAlgn="base" hangingPunct="1">
        <a:spcBef>
          <a:spcPct val="0"/>
        </a:spcBef>
        <a:spcAft>
          <a:spcPct val="0"/>
        </a:spcAft>
        <a:defRPr kumimoji="1" sz="4400">
          <a:solidFill>
            <a:schemeClr val="tx1"/>
          </a:solidFill>
          <a:latin typeface="Calibri" pitchFamily="34" charset="0"/>
          <a:ea typeface="SimSun" pitchFamily="2" charset="-122"/>
        </a:defRPr>
      </a:lvl5pPr>
      <a:lvl6pPr marL="457200" algn="ctr" rtl="0" eaLnBrk="1" fontAlgn="base" hangingPunct="1">
        <a:spcBef>
          <a:spcPct val="0"/>
        </a:spcBef>
        <a:spcAft>
          <a:spcPct val="0"/>
        </a:spcAft>
        <a:defRPr kumimoji="1" sz="4400">
          <a:solidFill>
            <a:schemeClr val="tx1"/>
          </a:solidFill>
          <a:latin typeface="Calibri" pitchFamily="34" charset="0"/>
          <a:ea typeface="SimSun" pitchFamily="2" charset="-122"/>
        </a:defRPr>
      </a:lvl6pPr>
      <a:lvl7pPr marL="914400" algn="ctr" rtl="0" eaLnBrk="1" fontAlgn="base" hangingPunct="1">
        <a:spcBef>
          <a:spcPct val="0"/>
        </a:spcBef>
        <a:spcAft>
          <a:spcPct val="0"/>
        </a:spcAft>
        <a:defRPr kumimoji="1" sz="4400">
          <a:solidFill>
            <a:schemeClr val="tx1"/>
          </a:solidFill>
          <a:latin typeface="Calibri" pitchFamily="34" charset="0"/>
          <a:ea typeface="SimSun" pitchFamily="2" charset="-122"/>
        </a:defRPr>
      </a:lvl7pPr>
      <a:lvl8pPr marL="1371600" algn="ctr" rtl="0" eaLnBrk="1" fontAlgn="base" hangingPunct="1">
        <a:spcBef>
          <a:spcPct val="0"/>
        </a:spcBef>
        <a:spcAft>
          <a:spcPct val="0"/>
        </a:spcAft>
        <a:defRPr kumimoji="1" sz="4400">
          <a:solidFill>
            <a:schemeClr val="tx1"/>
          </a:solidFill>
          <a:latin typeface="Calibri" pitchFamily="34" charset="0"/>
          <a:ea typeface="SimSun" pitchFamily="2" charset="-122"/>
        </a:defRPr>
      </a:lvl8pPr>
      <a:lvl9pPr marL="1828800" algn="ctr" rtl="0" eaLnBrk="1" fontAlgn="base" hangingPunct="1">
        <a:spcBef>
          <a:spcPct val="0"/>
        </a:spcBef>
        <a:spcAft>
          <a:spcPct val="0"/>
        </a:spcAft>
        <a:defRPr kumimoji="1" sz="4400">
          <a:solidFill>
            <a:schemeClr val="tx1"/>
          </a:solidFill>
          <a:latin typeface="Calibri" pitchFamily="34" charset="0"/>
          <a:ea typeface="SimSun" pitchFamily="2" charset="-122"/>
        </a:defRPr>
      </a:lvl9pPr>
    </p:titleStyle>
    <p:bodyStyle>
      <a:lvl1pPr marL="342900" indent="-342900" algn="l" rtl="0" eaLnBrk="1" fontAlgn="base" hangingPunct="1">
        <a:spcBef>
          <a:spcPct val="20000"/>
        </a:spcBef>
        <a:spcAft>
          <a:spcPct val="0"/>
        </a:spcAft>
        <a:buFont typeface="Arial" charset="0"/>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Font typeface="Arial" charset="0"/>
        <a:buChar char="•"/>
        <a:defRPr kumimoji="1" sz="2400">
          <a:solidFill>
            <a:schemeClr val="tx1"/>
          </a:solidFill>
          <a:latin typeface="+mn-lt"/>
          <a:ea typeface="+mn-ea"/>
        </a:defRPr>
      </a:lvl3pPr>
      <a:lvl4pPr marL="1600200" indent="-228600" algn="l" rtl="0" eaLnBrk="1" fontAlgn="base" hangingPunct="1">
        <a:spcBef>
          <a:spcPct val="20000"/>
        </a:spcBef>
        <a:spcAft>
          <a:spcPct val="0"/>
        </a:spcAft>
        <a:buFont typeface="Arial" charset="0"/>
        <a:buChar char="–"/>
        <a:defRPr kumimoji="1" sz="2000">
          <a:solidFill>
            <a:schemeClr val="tx1"/>
          </a:solidFill>
          <a:latin typeface="+mn-lt"/>
          <a:ea typeface="+mn-ea"/>
        </a:defRPr>
      </a:lvl4pPr>
      <a:lvl5pPr marL="2057400" indent="-228600" algn="l" rtl="0" eaLnBrk="1" fontAlgn="base" hangingPunct="1">
        <a:spcBef>
          <a:spcPct val="20000"/>
        </a:spcBef>
        <a:spcAft>
          <a:spcPct val="0"/>
        </a:spcAft>
        <a:buFont typeface="Arial"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Font typeface="Arial" pitchFamily="34"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4098" name="Rounded Rectangle 13"/>
          <p:cNvSpPr>
            <a:spLocks noChangeArrowheads="1"/>
          </p:cNvSpPr>
          <p:nvPr/>
        </p:nvSpPr>
        <p:spPr bwMode="auto">
          <a:xfrm>
            <a:off x="228600" y="228600"/>
            <a:ext cx="8696325" cy="2468563"/>
          </a:xfrm>
          <a:prstGeom prst="roundRect">
            <a:avLst>
              <a:gd name="adj" fmla="val 3361"/>
            </a:avLst>
          </a:prstGeom>
          <a:gradFill rotWithShape="1">
            <a:gsLst>
              <a:gs pos="0">
                <a:srgbClr val="0293E0"/>
              </a:gs>
              <a:gs pos="89999">
                <a:srgbClr val="81D2FE"/>
              </a:gs>
              <a:gs pos="100000">
                <a:srgbClr val="81D2FE"/>
              </a:gs>
            </a:gsLst>
            <a:lin ang="5400000" scaled="1"/>
          </a:gradFill>
          <a:ln w="9525">
            <a:noFill/>
            <a:round/>
            <a:headEnd/>
            <a:tailEnd/>
          </a:ln>
        </p:spPr>
        <p:txBody>
          <a:bodyPr anchor="ctr"/>
          <a:lstStyle/>
          <a:p>
            <a:pPr algn="ctr">
              <a:buFont typeface="Arial" pitchFamily="34" charset="0"/>
              <a:buNone/>
              <a:defRPr/>
            </a:pPr>
            <a:endParaRPr lang="ja-JP" altLang="en-US">
              <a:solidFill>
                <a:srgbClr val="FFFFFF"/>
              </a:solidFill>
              <a:latin typeface="Candara" pitchFamily="34" charset="0"/>
              <a:ea typeface="ＭＳ Ｐゴシック" pitchFamily="50" charset="-128"/>
              <a:sym typeface="Candara" pitchFamily="34" charset="0"/>
            </a:endParaRPr>
          </a:p>
        </p:txBody>
      </p:sp>
      <p:grpSp>
        <p:nvGrpSpPr>
          <p:cNvPr id="4" name="Group 3"/>
          <p:cNvGrpSpPr>
            <a:grpSpLocks/>
          </p:cNvGrpSpPr>
          <p:nvPr/>
        </p:nvGrpSpPr>
        <p:grpSpPr bwMode="auto">
          <a:xfrm>
            <a:off x="211138" y="1679575"/>
            <a:ext cx="8723312" cy="1330325"/>
            <a:chOff x="0" y="0"/>
            <a:chExt cx="13027839" cy="1892300"/>
          </a:xfrm>
        </p:grpSpPr>
        <p:sp>
          <p:nvSpPr>
            <p:cNvPr id="2" name="Freeform 14"/>
            <p:cNvSpPr>
              <a:spLocks/>
            </p:cNvSpPr>
            <p:nvPr/>
          </p:nvSpPr>
          <p:spPr bwMode="auto">
            <a:xfrm>
              <a:off x="8715257" y="205489"/>
              <a:ext cx="4295986" cy="1016152"/>
            </a:xfrm>
            <a:custGeom>
              <a:avLst/>
              <a:gdLst>
                <a:gd name="T0" fmla="*/ 0 w 2706"/>
                <a:gd name="T1" fmla="*/ 0 h 640"/>
                <a:gd name="T2" fmla="*/ 2706 w 2706"/>
                <a:gd name="T3" fmla="*/ 640 h 640"/>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6" y="388"/>
                </a:cxn>
                <a:cxn ang="0">
                  <a:pos x="2706" y="0"/>
                </a:cxn>
                <a:cxn ang="0">
                  <a:pos x="2700" y="0"/>
                </a:cxn>
              </a:cxnLst>
              <a:rect l="T0" t="T1" r="T2" b="T3"/>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8999"/>
              </a:srgbClr>
            </a:solidFill>
            <a:ln w="9525">
              <a:noFill/>
              <a:round/>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p:nvSpPr>
            <p:cNvPr id="3" name="Freeform 18"/>
            <p:cNvSpPr>
              <a:spLocks/>
            </p:cNvSpPr>
            <p:nvPr/>
          </p:nvSpPr>
          <p:spPr bwMode="auto">
            <a:xfrm>
              <a:off x="3596584" y="24840"/>
              <a:ext cx="8279020" cy="1208091"/>
            </a:xfrm>
            <a:custGeom>
              <a:avLst/>
              <a:gdLst>
                <a:gd name="T0" fmla="*/ 0 w 5216"/>
                <a:gd name="T1" fmla="*/ 0 h 762"/>
                <a:gd name="T2" fmla="*/ 5216 w 5216"/>
                <a:gd name="T3" fmla="*/ 762 h 762"/>
              </a:gdLst>
              <a:ahLst/>
              <a:cxnLst>
                <a:cxn ang="0">
                  <a:pos x="5216" y="714"/>
                </a:cxn>
                <a:cxn ang="0">
                  <a:pos x="4984" y="686"/>
                </a:cxn>
                <a:cxn ang="0">
                  <a:pos x="4478" y="610"/>
                </a:cxn>
                <a:cxn ang="0">
                  <a:pos x="3914" y="508"/>
                </a:cxn>
                <a:cxn ang="0">
                  <a:pos x="3286" y="374"/>
                </a:cxn>
                <a:cxn ang="0">
                  <a:pos x="2812" y="266"/>
                </a:cxn>
                <a:cxn ang="0">
                  <a:pos x="2556" y="210"/>
                </a:cxn>
                <a:cxn ang="0">
                  <a:pos x="2308" y="162"/>
                </a:cxn>
                <a:cxn ang="0">
                  <a:pos x="2074" y="120"/>
                </a:cxn>
                <a:cxn ang="0">
                  <a:pos x="1850" y="86"/>
                </a:cxn>
                <a:cxn ang="0">
                  <a:pos x="1532" y="46"/>
                </a:cxn>
                <a:cxn ang="0">
                  <a:pos x="1148" y="14"/>
                </a:cxn>
                <a:cxn ang="0">
                  <a:pos x="802" y="0"/>
                </a:cxn>
                <a:cxn ang="0">
                  <a:pos x="496" y="4"/>
                </a:cxn>
                <a:cxn ang="0">
                  <a:pos x="230" y="20"/>
                </a:cxn>
                <a:cxn ang="0">
                  <a:pos x="0" y="48"/>
                </a:cxn>
                <a:cxn ang="0">
                  <a:pos x="314" y="86"/>
                </a:cxn>
                <a:cxn ang="0">
                  <a:pos x="652" y="140"/>
                </a:cxn>
                <a:cxn ang="0">
                  <a:pos x="1014" y="210"/>
                </a:cxn>
                <a:cxn ang="0">
                  <a:pos x="1402" y="296"/>
                </a:cxn>
                <a:cxn ang="0">
                  <a:pos x="2092" y="450"/>
                </a:cxn>
                <a:cxn ang="0">
                  <a:pos x="2562" y="544"/>
                </a:cxn>
                <a:cxn ang="0">
                  <a:pos x="2852" y="598"/>
                </a:cxn>
                <a:cxn ang="0">
                  <a:pos x="3128" y="642"/>
                </a:cxn>
                <a:cxn ang="0">
                  <a:pos x="3388" y="678"/>
                </a:cxn>
                <a:cxn ang="0">
                  <a:pos x="3632" y="708"/>
                </a:cxn>
                <a:cxn ang="0">
                  <a:pos x="3864" y="732"/>
                </a:cxn>
                <a:cxn ang="0">
                  <a:pos x="4080" y="748"/>
                </a:cxn>
                <a:cxn ang="0">
                  <a:pos x="4286" y="758"/>
                </a:cxn>
                <a:cxn ang="0">
                  <a:pos x="4478" y="762"/>
                </a:cxn>
                <a:cxn ang="0">
                  <a:pos x="4660" y="760"/>
                </a:cxn>
                <a:cxn ang="0">
                  <a:pos x="4830" y="754"/>
                </a:cxn>
                <a:cxn ang="0">
                  <a:pos x="4992" y="740"/>
                </a:cxn>
                <a:cxn ang="0">
                  <a:pos x="5144" y="724"/>
                </a:cxn>
              </a:cxnLst>
              <a:rect l="T0" t="T1" r="T2" b="T3"/>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39999"/>
              </a:srgbClr>
            </a:solidFill>
            <a:ln w="9525">
              <a:noFill/>
              <a:round/>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p:nvSpPr>
            <p:cNvPr id="4102" name="Freeform 22"/>
            <p:cNvSpPr>
              <a:spLocks/>
            </p:cNvSpPr>
            <p:nvPr/>
          </p:nvSpPr>
          <p:spPr bwMode="auto">
            <a:xfrm>
              <a:off x="3909537" y="40646"/>
              <a:ext cx="8165219" cy="1101960"/>
            </a:xfrm>
            <a:custGeom>
              <a:avLst/>
              <a:gdLst>
                <a:gd name="T0" fmla="*/ 0 w 5144"/>
                <a:gd name="T1" fmla="*/ 0 h 694"/>
                <a:gd name="T2" fmla="*/ 5144 w 5144"/>
                <a:gd name="T3" fmla="*/ 694 h 694"/>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T0" t="T1" r="T2" b="T3"/>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mpd="sng">
              <a:solidFill>
                <a:srgbClr val="FFFFFF"/>
              </a:solidFill>
              <a:bevel/>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p:nvSpPr>
            <p:cNvPr id="4103" name="Freeform 26"/>
            <p:cNvSpPr>
              <a:spLocks/>
            </p:cNvSpPr>
            <p:nvPr/>
          </p:nvSpPr>
          <p:spPr bwMode="auto">
            <a:xfrm>
              <a:off x="8060902" y="22581"/>
              <a:ext cx="4940859" cy="925827"/>
            </a:xfrm>
            <a:custGeom>
              <a:avLst/>
              <a:gdLst>
                <a:gd name="T0" fmla="*/ 0 w 3112"/>
                <a:gd name="T1" fmla="*/ 0 h 584"/>
                <a:gd name="T2" fmla="*/ 3112 w 3112"/>
                <a:gd name="T3" fmla="*/ 584 h 584"/>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T0" t="T1" r="T2" b="T3"/>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mpd="sng">
              <a:solidFill>
                <a:srgbClr val="FFFFFF"/>
              </a:solidFill>
              <a:bevel/>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sp useBgFill="1">
          <p:nvSpPr>
            <p:cNvPr id="4104" name="Freeform 10"/>
            <p:cNvSpPr>
              <a:spLocks/>
            </p:cNvSpPr>
            <p:nvPr/>
          </p:nvSpPr>
          <p:spPr bwMode="auto">
            <a:xfrm>
              <a:off x="0" y="0"/>
              <a:ext cx="13027839" cy="1892300"/>
            </a:xfrm>
            <a:custGeom>
              <a:avLst/>
              <a:gdLst>
                <a:gd name="T0" fmla="*/ 0 w 8196"/>
                <a:gd name="T1" fmla="*/ 0 h 1192"/>
                <a:gd name="T2" fmla="*/ 8196 w 8196"/>
                <a:gd name="T3" fmla="*/ 1192 h 1192"/>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160" y="192"/>
                </a:cxn>
                <a:cxn ang="0">
                  <a:pos x="2718" y="112"/>
                </a:cxn>
                <a:cxn ang="0">
                  <a:pos x="2314" y="56"/>
                </a:cxn>
                <a:cxn ang="0">
                  <a:pos x="1948" y="20"/>
                </a:cxn>
                <a:cxn ang="0">
                  <a:pos x="1616" y="2"/>
                </a:cxn>
                <a:cxn ang="0">
                  <a:pos x="1318" y="0"/>
                </a:cxn>
                <a:cxn ang="0">
                  <a:pos x="1054" y="10"/>
                </a:cxn>
                <a:cxn ang="0">
                  <a:pos x="822" y="30"/>
                </a:cxn>
                <a:cxn ang="0">
                  <a:pos x="620" y="58"/>
                </a:cxn>
                <a:cxn ang="0">
                  <a:pos x="450" y="92"/>
                </a:cxn>
                <a:cxn ang="0">
                  <a:pos x="308" y="126"/>
                </a:cxn>
                <a:cxn ang="0">
                  <a:pos x="194" y="160"/>
                </a:cxn>
                <a:cxn ang="0">
                  <a:pos x="108" y="192"/>
                </a:cxn>
                <a:cxn ang="0">
                  <a:pos x="12" y="234"/>
                </a:cxn>
                <a:cxn ang="0">
                  <a:pos x="0" y="1192"/>
                </a:cxn>
                <a:cxn ang="0">
                  <a:pos x="8196" y="1186"/>
                </a:cxn>
                <a:cxn ang="0">
                  <a:pos x="8192" y="512"/>
                </a:cxn>
              </a:cxnLst>
              <a:rect l="T0" t="T1" r="T2" b="T3"/>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buFont typeface="Arial" pitchFamily="34" charset="0"/>
                <a:buNone/>
                <a:defRPr/>
              </a:pPr>
              <a:endParaRPr lang="ja-JP" altLang="en-US">
                <a:latin typeface="Arial" pitchFamily="34" charset="0"/>
                <a:ea typeface="ＭＳ Ｐゴシック" pitchFamily="50" charset="-128"/>
              </a:endParaRPr>
            </a:p>
          </p:txBody>
        </p:sp>
      </p:grpSp>
      <p:sp>
        <p:nvSpPr>
          <p:cNvPr id="4100" name="Title Placeholder 1"/>
          <p:cNvSpPr>
            <a:spLocks noGrp="1" noChangeArrowheads="1"/>
          </p:cNvSpPr>
          <p:nvPr>
            <p:ph type="title" idx="4294967295"/>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smtClean="0">
                <a:sym typeface="Candara" pitchFamily="34" charset="0"/>
              </a:rPr>
              <a:t>マスター タイトルの書式設定</a:t>
            </a:r>
          </a:p>
        </p:txBody>
      </p:sp>
      <p:sp>
        <p:nvSpPr>
          <p:cNvPr id="4101" name="Text Placeholder 2"/>
          <p:cNvSpPr>
            <a:spLocks noGrp="1" noChangeArrowheads="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smtClean="0">
                <a:sym typeface="Candara" pitchFamily="34" charset="0"/>
              </a:rPr>
              <a:t>マスター テキストの書式設定</a:t>
            </a:r>
          </a:p>
          <a:p>
            <a:pPr lvl="1"/>
            <a:r>
              <a:rPr lang="zh-CN" smtClean="0">
                <a:sym typeface="Candara" pitchFamily="34" charset="0"/>
              </a:rPr>
              <a:t>第 </a:t>
            </a:r>
            <a:r>
              <a:rPr lang="ja-JP" altLang="zh-CN" smtClean="0">
                <a:sym typeface="Candara" pitchFamily="34" charset="0"/>
              </a:rPr>
              <a:t>2 </a:t>
            </a:r>
            <a:r>
              <a:rPr lang="zh-CN" smtClean="0">
                <a:sym typeface="Candara" pitchFamily="34" charset="0"/>
              </a:rPr>
              <a:t>レベル</a:t>
            </a:r>
          </a:p>
          <a:p>
            <a:pPr lvl="2"/>
            <a:r>
              <a:rPr lang="zh-CN" smtClean="0">
                <a:sym typeface="Candara" pitchFamily="34" charset="0"/>
              </a:rPr>
              <a:t>第 </a:t>
            </a:r>
            <a:r>
              <a:rPr lang="ja-JP" altLang="zh-CN" smtClean="0">
                <a:sym typeface="Candara" pitchFamily="34" charset="0"/>
              </a:rPr>
              <a:t>3 </a:t>
            </a:r>
            <a:r>
              <a:rPr lang="zh-CN" smtClean="0">
                <a:sym typeface="Candara" pitchFamily="34" charset="0"/>
              </a:rPr>
              <a:t>レベル</a:t>
            </a:r>
          </a:p>
          <a:p>
            <a:pPr lvl="3"/>
            <a:r>
              <a:rPr lang="zh-CN" smtClean="0">
                <a:sym typeface="Candara" pitchFamily="34" charset="0"/>
              </a:rPr>
              <a:t>第 </a:t>
            </a:r>
            <a:r>
              <a:rPr lang="ja-JP" altLang="zh-CN" smtClean="0">
                <a:sym typeface="Candara" pitchFamily="34" charset="0"/>
              </a:rPr>
              <a:t>4 </a:t>
            </a:r>
            <a:r>
              <a:rPr lang="zh-CN" smtClean="0">
                <a:sym typeface="Candara" pitchFamily="34" charset="0"/>
              </a:rPr>
              <a:t>レベル</a:t>
            </a:r>
          </a:p>
          <a:p>
            <a:pPr lvl="4"/>
            <a:r>
              <a:rPr lang="zh-CN" smtClean="0">
                <a:sym typeface="Candara" pitchFamily="34" charset="0"/>
              </a:rPr>
              <a:t>第 </a:t>
            </a:r>
            <a:r>
              <a:rPr lang="ja-JP" altLang="zh-CN" smtClean="0">
                <a:sym typeface="Candara" pitchFamily="34" charset="0"/>
              </a:rPr>
              <a:t>5 </a:t>
            </a:r>
            <a:r>
              <a:rPr lang="zh-CN" smtClean="0">
                <a:sym typeface="Candara" pitchFamily="34" charset="0"/>
              </a:rPr>
              <a:t>レベル</a:t>
            </a:r>
          </a:p>
        </p:txBody>
      </p:sp>
      <p:sp>
        <p:nvSpPr>
          <p:cNvPr id="4107" name="日付プレースホルダ 2"/>
          <p:cNvSpPr>
            <a:spLocks noGrp="1" noChangeArrowheads="1"/>
          </p:cNvSpPr>
          <p:nvPr>
            <p:ph type="dt" sz="half" idx="2"/>
          </p:nvPr>
        </p:nvSpPr>
        <p:spPr bwMode="auto">
          <a:xfrm>
            <a:off x="5164138" y="6249988"/>
            <a:ext cx="3786187"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buFont typeface="Arial" pitchFamily="34" charset="0"/>
              <a:buNone/>
              <a:defRPr sz="1000">
                <a:solidFill>
                  <a:schemeClr val="tx2"/>
                </a:solidFill>
                <a:latin typeface="Arial" pitchFamily="34" charset="0"/>
                <a:ea typeface="ＭＳ Ｐゴシック" pitchFamily="50" charset="-128"/>
              </a:defRPr>
            </a:lvl1pPr>
          </a:lstStyle>
          <a:p>
            <a:pPr>
              <a:defRPr/>
            </a:pPr>
            <a:endParaRPr lang="ja-JP" altLang="en-US"/>
          </a:p>
        </p:txBody>
      </p:sp>
      <p:sp>
        <p:nvSpPr>
          <p:cNvPr id="4108" name="フッター プレースホルダ 3"/>
          <p:cNvSpPr>
            <a:spLocks noGrp="1" noChangeArrowheads="1"/>
          </p:cNvSpPr>
          <p:nvPr>
            <p:ph type="ftr" sz="quarter" idx="3"/>
          </p:nvPr>
        </p:nvSpPr>
        <p:spPr bwMode="auto">
          <a:xfrm>
            <a:off x="193675" y="6249988"/>
            <a:ext cx="3786188"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buFont typeface="Arial" pitchFamily="34" charset="0"/>
              <a:buNone/>
              <a:defRPr sz="1000">
                <a:solidFill>
                  <a:schemeClr val="tx2"/>
                </a:solidFill>
                <a:latin typeface="Arial" pitchFamily="34" charset="0"/>
                <a:ea typeface="ＭＳ Ｐゴシック" pitchFamily="50" charset="-128"/>
              </a:defRPr>
            </a:lvl1pPr>
          </a:lstStyle>
          <a:p>
            <a:pPr>
              <a:defRPr/>
            </a:pPr>
            <a:endParaRPr lang="ja-JP" altLang="en-US"/>
          </a:p>
        </p:txBody>
      </p:sp>
      <p:sp>
        <p:nvSpPr>
          <p:cNvPr id="4109" name="スライド番号プレースホルダ 4"/>
          <p:cNvSpPr>
            <a:spLocks noGrp="1" noChangeArrowheads="1"/>
          </p:cNvSpPr>
          <p:nvPr>
            <p:ph type="sldNum" sz="quarter" idx="4"/>
          </p:nvPr>
        </p:nvSpPr>
        <p:spPr bwMode="auto">
          <a:xfrm>
            <a:off x="3990975" y="6664325"/>
            <a:ext cx="1162050" cy="365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buFont typeface="Arial" pitchFamily="34" charset="0"/>
              <a:buNone/>
              <a:defRPr sz="1000">
                <a:solidFill>
                  <a:srgbClr val="262626"/>
                </a:solidFill>
                <a:latin typeface="メイリオ" pitchFamily="50" charset="-128"/>
                <a:ea typeface="メイリオ" pitchFamily="50" charset="-128"/>
                <a:cs typeface="メイリオ" pitchFamily="50" charset="-128"/>
                <a:sym typeface="メイリオ" pitchFamily="50" charset="-128"/>
              </a:defRPr>
            </a:lvl1pPr>
          </a:lstStyle>
          <a:p>
            <a:pPr>
              <a:defRPr/>
            </a:pPr>
            <a:fld id="{1E11B13F-E52E-43FD-B1A0-23A24BE4A7C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5541" r:id="rId1"/>
    <p:sldLayoutId id="2147485542" r:id="rId2"/>
    <p:sldLayoutId id="2147485543" r:id="rId3"/>
    <p:sldLayoutId id="2147485544" r:id="rId4"/>
    <p:sldLayoutId id="2147485545" r:id="rId5"/>
    <p:sldLayoutId id="2147485546" r:id="rId6"/>
    <p:sldLayoutId id="2147485547" r:id="rId7"/>
    <p:sldLayoutId id="2147485548" r:id="rId8"/>
    <p:sldLayoutId id="2147485549" r:id="rId9"/>
    <p:sldLayoutId id="2147485550" r:id="rId10"/>
    <p:sldLayoutId id="2147485551" r:id="rId11"/>
  </p:sldLayoutIdLst>
  <p:hf hdr="0" ftr="0" dt="0"/>
  <p:txStyles>
    <p:titleStyle>
      <a:lvl1pPr marL="914400" indent="-914400" algn="ctr" rtl="0" eaLnBrk="1" fontAlgn="base" hangingPunct="1">
        <a:spcBef>
          <a:spcPct val="0"/>
        </a:spcBef>
        <a:spcAft>
          <a:spcPct val="0"/>
        </a:spcAft>
        <a:defRPr kumimoji="1" sz="4400">
          <a:solidFill>
            <a:srgbClr val="FFFFFF"/>
          </a:solidFill>
          <a:latin typeface="+mj-lt"/>
          <a:ea typeface="+mj-ea"/>
          <a:cs typeface="+mj-cs"/>
          <a:sym typeface="Candara" pitchFamily="34" charset="0"/>
        </a:defRPr>
      </a:lvl1pPr>
      <a:lvl2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2pPr>
      <a:lvl3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3pPr>
      <a:lvl4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4pPr>
      <a:lvl5pPr marL="9144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5pPr>
      <a:lvl6pPr marL="13716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6pPr>
      <a:lvl7pPr marL="18288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7pPr>
      <a:lvl8pPr marL="22860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8pPr>
      <a:lvl9pPr marL="2743200" indent="-914400" algn="ctr" rtl="0" eaLnBrk="1" fontAlgn="base" hangingPunct="1">
        <a:spcBef>
          <a:spcPct val="0"/>
        </a:spcBef>
        <a:spcAft>
          <a:spcPct val="0"/>
        </a:spcAft>
        <a:defRPr kumimoji="1" sz="4400">
          <a:solidFill>
            <a:srgbClr val="FFFFFF"/>
          </a:solidFill>
          <a:latin typeface="Candara" pitchFamily="34" charset="0"/>
          <a:ea typeface="HGP明朝E" pitchFamily="18" charset="-128"/>
          <a:sym typeface="Candara" pitchFamily="34" charset="0"/>
        </a:defRPr>
      </a:lvl9pPr>
    </p:titleStyle>
    <p:bodyStyle>
      <a:lvl1pPr marL="274638" indent="-274638" algn="l" rtl="0" eaLnBrk="1" fontAlgn="base" hangingPunct="1">
        <a:spcBef>
          <a:spcPct val="20000"/>
        </a:spcBef>
        <a:spcAft>
          <a:spcPct val="0"/>
        </a:spcAft>
        <a:buClr>
          <a:schemeClr val="accent1"/>
        </a:buClr>
        <a:buSzPct val="100000"/>
        <a:buFont typeface="Symbol" pitchFamily="18" charset="2"/>
        <a:buChar char=""/>
        <a:defRPr kumimoji="1" sz="2400">
          <a:solidFill>
            <a:schemeClr val="tx2"/>
          </a:solidFill>
          <a:latin typeface="+mn-lt"/>
          <a:ea typeface="+mn-ea"/>
          <a:cs typeface="+mn-cs"/>
          <a:sym typeface="Candara" pitchFamily="34" charset="0"/>
        </a:defRPr>
      </a:lvl1pPr>
      <a:lvl2pPr marL="576263" indent="-273050" algn="l" rtl="0" eaLnBrk="1" fontAlgn="base" hangingPunct="1">
        <a:spcBef>
          <a:spcPct val="20000"/>
        </a:spcBef>
        <a:spcAft>
          <a:spcPct val="0"/>
        </a:spcAft>
        <a:buClr>
          <a:schemeClr val="accent1"/>
        </a:buClr>
        <a:buSzPct val="100000"/>
        <a:buFont typeface="Symbol" pitchFamily="18" charset="2"/>
        <a:buChar char=""/>
        <a:defRPr kumimoji="1" sz="2200">
          <a:solidFill>
            <a:schemeClr val="tx2"/>
          </a:solidFill>
          <a:latin typeface="+mn-lt"/>
          <a:ea typeface="+mn-ea"/>
          <a:sym typeface="Candara" pitchFamily="34" charset="0"/>
        </a:defRPr>
      </a:lvl2pPr>
      <a:lvl3pPr marL="855663" indent="-227013" algn="l" rtl="0" eaLnBrk="1" fontAlgn="base" hangingPunct="1">
        <a:spcBef>
          <a:spcPct val="20000"/>
        </a:spcBef>
        <a:spcAft>
          <a:spcPct val="0"/>
        </a:spcAft>
        <a:buClr>
          <a:schemeClr val="accent1"/>
        </a:buClr>
        <a:buSzPct val="100000"/>
        <a:buFont typeface="Symbol" pitchFamily="18" charset="2"/>
        <a:buChar char=""/>
        <a:defRPr kumimoji="1" sz="2000">
          <a:solidFill>
            <a:schemeClr val="tx2"/>
          </a:solidFill>
          <a:latin typeface="+mn-lt"/>
          <a:ea typeface="+mn-ea"/>
          <a:sym typeface="Candara" pitchFamily="34" charset="0"/>
        </a:defRPr>
      </a:lvl3pPr>
      <a:lvl4pPr marL="1143000" indent="-228600" algn="l" rtl="0" eaLnBrk="1" fontAlgn="base" hangingPunct="1">
        <a:spcBef>
          <a:spcPct val="20000"/>
        </a:spcBef>
        <a:spcAft>
          <a:spcPct val="0"/>
        </a:spcAft>
        <a:buClr>
          <a:schemeClr val="accent1"/>
        </a:buClr>
        <a:buSzPct val="100000"/>
        <a:buFont typeface="Symbol" pitchFamily="18" charset="2"/>
        <a:buChar char=""/>
        <a:defRPr kumimoji="1">
          <a:solidFill>
            <a:schemeClr val="tx2"/>
          </a:solidFill>
          <a:latin typeface="+mn-lt"/>
          <a:ea typeface="+mn-ea"/>
          <a:sym typeface="Candara" pitchFamily="34" charset="0"/>
        </a:defRPr>
      </a:lvl4pPr>
      <a:lvl5pPr marL="14636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5pPr>
      <a:lvl6pPr marL="19208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6pPr>
      <a:lvl7pPr marL="23780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7pPr>
      <a:lvl8pPr marL="28352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8pPr>
      <a:lvl9pPr marL="3292475" indent="-228600" algn="l" rtl="0" eaLnBrk="1" fontAlgn="base" hangingPunct="1">
        <a:spcBef>
          <a:spcPct val="20000"/>
        </a:spcBef>
        <a:spcAft>
          <a:spcPct val="0"/>
        </a:spcAft>
        <a:buClr>
          <a:schemeClr val="accent1"/>
        </a:buClr>
        <a:buSzPct val="100000"/>
        <a:buFont typeface="Symbol" pitchFamily="18" charset="2"/>
        <a:buChar char=""/>
        <a:defRPr kumimoji="1" sz="1600">
          <a:solidFill>
            <a:schemeClr val="tx2"/>
          </a:solidFill>
          <a:latin typeface="+mn-lt"/>
          <a:ea typeface="+mn-ea"/>
          <a:sym typeface="Candara" pitchFamily="34"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8435" name="Group 3"/>
          <p:cNvGrpSpPr>
            <a:grpSpLocks/>
          </p:cNvGrpSpPr>
          <p:nvPr/>
        </p:nvGrpSpPr>
        <p:grpSpPr bwMode="auto">
          <a:xfrm>
            <a:off x="1570708" y="5359167"/>
            <a:ext cx="3560092" cy="333300"/>
            <a:chOff x="3595687" y="22225"/>
            <a:chExt cx="9415463" cy="1211262"/>
          </a:xfrm>
        </p:grpSpPr>
        <p:sp>
          <p:nvSpPr>
            <p:cNvPr id="18441" name="Freeform 14"/>
            <p:cNvSpPr>
              <a:spLocks/>
            </p:cNvSpPr>
            <p:nvPr/>
          </p:nvSpPr>
          <p:spPr bwMode="auto">
            <a:xfrm>
              <a:off x="8715375" y="206375"/>
              <a:ext cx="4295775" cy="101600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0 w 2706"/>
                <a:gd name="T35" fmla="*/ 2147483647 h 640"/>
                <a:gd name="T36" fmla="*/ 2147483647 w 2706"/>
                <a:gd name="T37" fmla="*/ 2147483647 h 640"/>
                <a:gd name="T38" fmla="*/ 2147483647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0 h 640"/>
                <a:gd name="T100" fmla="*/ 2147483647 w 2706"/>
                <a:gd name="T101" fmla="*/ 0 h 64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706"/>
                <a:gd name="T154" fmla="*/ 0 h 640"/>
                <a:gd name="T155" fmla="*/ 2706 w 2706"/>
                <a:gd name="T156" fmla="*/ 640 h 640"/>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19"/>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18442" name="Freeform 18"/>
            <p:cNvSpPr>
              <a:spLocks/>
            </p:cNvSpPr>
            <p:nvPr/>
          </p:nvSpPr>
          <p:spPr bwMode="auto">
            <a:xfrm>
              <a:off x="3595687" y="23812"/>
              <a:ext cx="8280401" cy="1209675"/>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0 h 762"/>
                <a:gd name="T26" fmla="*/ 2147483647 w 5216"/>
                <a:gd name="T27" fmla="*/ 2147483647 h 762"/>
                <a:gd name="T28" fmla="*/ 2147483647 w 5216"/>
                <a:gd name="T29" fmla="*/ 2147483647 h 762"/>
                <a:gd name="T30" fmla="*/ 0 w 5216"/>
                <a:gd name="T31" fmla="*/ 2147483647 h 762"/>
                <a:gd name="T32" fmla="*/ 2147483647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216"/>
                <a:gd name="T103" fmla="*/ 0 h 762"/>
                <a:gd name="T104" fmla="*/ 5216 w 5216"/>
                <a:gd name="T105" fmla="*/ 762 h 76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39999"/>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18443" name="Freeform 22"/>
            <p:cNvSpPr>
              <a:spLocks/>
            </p:cNvSpPr>
            <p:nvPr/>
          </p:nvSpPr>
          <p:spPr bwMode="auto">
            <a:xfrm>
              <a:off x="3908425" y="41275"/>
              <a:ext cx="8166100" cy="1101725"/>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144"/>
                <a:gd name="T94" fmla="*/ 0 h 694"/>
                <a:gd name="T95" fmla="*/ 5144 w 5144"/>
                <a:gd name="T96" fmla="*/ 694 h 69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cmpd="sng">
              <a:solidFill>
                <a:srgbClr val="FFFFFF"/>
              </a:solidFill>
              <a:bevel/>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sp>
          <p:nvSpPr>
            <p:cNvPr id="18444" name="Freeform 26"/>
            <p:cNvSpPr>
              <a:spLocks/>
            </p:cNvSpPr>
            <p:nvPr/>
          </p:nvSpPr>
          <p:spPr bwMode="auto">
            <a:xfrm>
              <a:off x="8061325" y="22225"/>
              <a:ext cx="4940300" cy="927100"/>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112"/>
                <a:gd name="T61" fmla="*/ 0 h 584"/>
                <a:gd name="T62" fmla="*/ 3112 w 3112"/>
                <a:gd name="T63" fmla="*/ 584 h 5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cmpd="sng">
              <a:solidFill>
                <a:srgbClr val="FFFFFF"/>
              </a:solidFill>
              <a:bevel/>
              <a:headEnd/>
              <a:tailEnd/>
            </a:ln>
            <a:extLst>
              <a:ext uri="{909E8E84-426E-40DD-AFC4-6F175D3DCCD1}">
                <a14:hiddenFill xmlns:a14="http://schemas.microsoft.com/office/drawing/2010/main" xmlns="">
                  <a:solidFill>
                    <a:srgbClr val="FFFFFF"/>
                  </a:solidFill>
                </a14:hiddenFill>
              </a:ext>
            </a:extLst>
          </p:spPr>
          <p:txBody>
            <a:bodyPr/>
            <a:lstStyle/>
            <a:p>
              <a:endParaRPr lang="en-US" dirty="0"/>
            </a:p>
          </p:txBody>
        </p:sp>
      </p:grpSp>
      <p:sp>
        <p:nvSpPr>
          <p:cNvPr id="18436" name="タイトル 1"/>
          <p:cNvSpPr>
            <a:spLocks noGrp="1" noChangeArrowheads="1"/>
          </p:cNvSpPr>
          <p:nvPr>
            <p:ph type="ctrTitle"/>
          </p:nvPr>
        </p:nvSpPr>
        <p:spPr>
          <a:xfrm>
            <a:off x="1163638" y="1333500"/>
            <a:ext cx="7980362" cy="2025650"/>
          </a:xfrm>
        </p:spPr>
        <p:txBody>
          <a:bodyPr anchor="b">
            <a:normAutofit fontScale="90000"/>
          </a:bodyPr>
          <a:lstStyle/>
          <a:p>
            <a:pPr marL="0" indent="0" algn="l" eaLnBrk="1" hangingPunct="1"/>
            <a: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
            </a:r>
            <a:b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br>
            <a: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
            </a:r>
            <a:b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br>
            <a:r>
              <a:rPr lang="ja-JP" altLang="en-US"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平成</a:t>
            </a:r>
            <a: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28</a:t>
            </a:r>
            <a:r>
              <a:rPr lang="ja-JP" altLang="en-US"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年度の決算報告</a:t>
            </a:r>
            <a: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
            </a:r>
            <a:b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br>
            <a:r>
              <a:rPr lang="ja-JP" altLang="en-US"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施策に対する評価指標，経営指標</a:t>
            </a:r>
            <a:r>
              <a:rPr lang="ja-JP" altLang="en-US" sz="3200" b="1" dirty="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en-US" altLang="ja-JP" sz="3200"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r>
            <a:br>
              <a:rPr lang="en-US" altLang="ja-JP" sz="3200"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br>
            <a: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t/>
            </a:r>
            <a:br>
              <a:rPr lang="en-US" altLang="ja-JP" sz="3200" b="1" dirty="0" smtClean="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rPr>
            </a:br>
            <a:endParaRPr lang="ja-JP" altLang="en-US" sz="3200" b="1" dirty="0">
              <a:solidFill>
                <a:schemeClr val="accent1">
                  <a:lumMod val="50000"/>
                </a:schemeClr>
              </a:solidFill>
              <a:latin typeface="HG丸ｺﾞｼｯｸM-PRO" pitchFamily="50" charset="-128"/>
              <a:ea typeface="HG丸ｺﾞｼｯｸM-PRO" pitchFamily="50" charset="-128"/>
              <a:sym typeface="HG丸ｺﾞｼｯｸM-PRO" panose="020F0600000000000000" pitchFamily="34" charset="-128"/>
            </a:endParaRPr>
          </a:p>
        </p:txBody>
      </p:sp>
      <p:sp>
        <p:nvSpPr>
          <p:cNvPr id="18437" name="サブタイトル 2"/>
          <p:cNvSpPr>
            <a:spLocks noGrp="1" noChangeArrowheads="1"/>
          </p:cNvSpPr>
          <p:nvPr>
            <p:ph type="subTitle" idx="4294967295"/>
          </p:nvPr>
        </p:nvSpPr>
        <p:spPr>
          <a:xfrm>
            <a:off x="4851400" y="4337050"/>
            <a:ext cx="4083050" cy="1435100"/>
          </a:xfrm>
        </p:spPr>
        <p:txBody>
          <a:bodyPr wrap="square" anchor="ctr" anchorCtr="1">
            <a:spAutoFit/>
          </a:bodyPr>
          <a:lstStyle/>
          <a:p>
            <a:pPr marL="0" indent="0" eaLnBrk="1" hangingPunct="1">
              <a:lnSpc>
                <a:spcPct val="80000"/>
              </a:lnSpc>
              <a:buFont typeface="Symbol" panose="05050102010706020507" pitchFamily="18" charset="2"/>
              <a:buNone/>
            </a:pPr>
            <a:r>
              <a:rPr lang="ja-JP" altLang="en-US"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rPr>
              <a:t>平成</a:t>
            </a:r>
            <a:r>
              <a:rPr lang="en-US" altLang="ja-JP"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rPr>
              <a:t>29</a:t>
            </a:r>
            <a:r>
              <a:rPr lang="ja-JP" altLang="en-US"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rPr>
              <a:t>年１１月　８日</a:t>
            </a:r>
            <a:endParaRPr lang="en-US" altLang="ja-JP"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endParaRPr>
          </a:p>
          <a:p>
            <a:pPr marL="0" indent="0" eaLnBrk="1" hangingPunct="1">
              <a:lnSpc>
                <a:spcPct val="80000"/>
              </a:lnSpc>
              <a:buFont typeface="Symbol" panose="05050102010706020507" pitchFamily="18" charset="2"/>
              <a:buNone/>
            </a:pPr>
            <a:endParaRPr lang="ja-JP" altLang="en-US"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endParaRPr>
          </a:p>
          <a:p>
            <a:pPr marL="0" indent="0" eaLnBrk="1" hangingPunct="1">
              <a:lnSpc>
                <a:spcPct val="80000"/>
              </a:lnSpc>
              <a:buFont typeface="Symbol" panose="05050102010706020507" pitchFamily="18" charset="2"/>
              <a:buNone/>
            </a:pPr>
            <a:r>
              <a:rPr lang="ja-JP" altLang="en-US"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rPr>
              <a:t>　柏市土木部 下水道経営課</a:t>
            </a:r>
            <a:endParaRPr lang="en-US" altLang="ja-JP" sz="24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endParaRPr>
          </a:p>
          <a:p>
            <a:pPr marL="0" indent="0" eaLnBrk="1" hangingPunct="1">
              <a:lnSpc>
                <a:spcPct val="80000"/>
              </a:lnSpc>
              <a:buFont typeface="Symbol" panose="05050102010706020507" pitchFamily="18" charset="2"/>
              <a:buNone/>
            </a:pPr>
            <a:r>
              <a:rPr lang="ja-JP" altLang="en-US" sz="2000" b="1" dirty="0" smtClean="0">
                <a:solidFill>
                  <a:schemeClr val="accent1">
                    <a:lumMod val="50000"/>
                  </a:schemeClr>
                </a:solidFill>
                <a:effectLst>
                  <a:outerShdw blurRad="38100" dist="38100" dir="2700000" algn="tl">
                    <a:srgbClr val="000000">
                      <a:alpha val="43137"/>
                    </a:srgbClr>
                  </a:outerShdw>
                </a:effectLst>
                <a:latin typeface="HG丸ｺﾞｼｯｸM-PRO" pitchFamily="50" charset="-128"/>
                <a:ea typeface="HG丸ｺﾞｼｯｸM-PRO" pitchFamily="50" charset="-128"/>
                <a:sym typeface="HGPｺﾞｼｯｸE" panose="020B0900000000000000" pitchFamily="34" charset="-128"/>
              </a:rPr>
              <a:t>　　　　　 　</a:t>
            </a:r>
          </a:p>
        </p:txBody>
      </p:sp>
      <p:sp>
        <p:nvSpPr>
          <p:cNvPr id="18440" name="Rectangle 14"/>
          <p:cNvSpPr>
            <a:spLocks noChangeArrowheads="1"/>
          </p:cNvSpPr>
          <p:nvPr/>
        </p:nvSpPr>
        <p:spPr bwMode="auto">
          <a:xfrm>
            <a:off x="4292600" y="6572250"/>
            <a:ext cx="5588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ja-JP" altLang="en-US" dirty="0">
              <a:sym typeface="Candara" panose="020E0502030303020204" pitchFamily="34" charset="0"/>
            </a:endParaRPr>
          </a:p>
        </p:txBody>
      </p:sp>
      <p:sp>
        <p:nvSpPr>
          <p:cNvPr id="12" name="サブタイトル 2"/>
          <p:cNvSpPr>
            <a:spLocks noGrp="1" noChangeArrowheads="1"/>
          </p:cNvSpPr>
          <p:nvPr/>
        </p:nvSpPr>
        <p:spPr bwMode="auto">
          <a:xfrm>
            <a:off x="2127250" y="746612"/>
            <a:ext cx="6546850" cy="424732"/>
          </a:xfrm>
          <a:prstGeom prst="rect">
            <a:avLst/>
          </a:prstGeom>
          <a:noFill/>
          <a:ln w="9525">
            <a:noFill/>
            <a:miter lim="800000"/>
            <a:headEnd/>
            <a:tailEnd/>
          </a:ln>
          <a:effectLst/>
        </p:spPr>
        <p:txBody>
          <a:bodyPr wrap="square" anchor="ctr" anchorCtr="1">
            <a:spAutoFit/>
          </a:bodyPr>
          <a:lstStyle/>
          <a:p>
            <a:pPr algn="r" eaLnBrk="1" hangingPunct="1">
              <a:lnSpc>
                <a:spcPct val="90000"/>
              </a:lnSpc>
              <a:spcBef>
                <a:spcPct val="20000"/>
              </a:spcBef>
              <a:buFont typeface="Symbol" pitchFamily="18" charset="2"/>
              <a:buNone/>
            </a:pPr>
            <a:r>
              <a:rPr lang="ja-JP" altLang="en-US" sz="2400" b="1" dirty="0" smtClean="0">
                <a:solidFill>
                  <a:schemeClr val="hlink"/>
                </a:solidFill>
                <a:ea typeface="ＭＳ Ｐゴシック" pitchFamily="50" charset="-128"/>
              </a:rPr>
              <a:t>　　</a:t>
            </a:r>
            <a:r>
              <a:rPr lang="ja-JP" altLang="en-US" sz="2400" b="1" dirty="0" smtClean="0">
                <a:solidFill>
                  <a:srgbClr val="FF0000"/>
                </a:solidFill>
                <a:effectLst>
                  <a:outerShdw blurRad="38100" dist="38100" dir="2700000" algn="tl">
                    <a:srgbClr val="000000">
                      <a:alpha val="43137"/>
                    </a:srgbClr>
                  </a:outerShdw>
                </a:effectLst>
                <a:latin typeface="HG丸ｺﾞｼｯｸM-PRO" pitchFamily="50" charset="-128"/>
                <a:ea typeface="HG丸ｺﾞｼｯｸM-PRO" pitchFamily="50" charset="-128"/>
              </a:rPr>
              <a:t>柏市下</a:t>
            </a:r>
            <a:r>
              <a:rPr lang="ja-JP" altLang="en-US" sz="2400" b="1" dirty="0">
                <a:solidFill>
                  <a:srgbClr val="FF0000"/>
                </a:solidFill>
                <a:effectLst>
                  <a:outerShdw blurRad="38100" dist="38100" dir="2700000" algn="tl">
                    <a:srgbClr val="000000">
                      <a:alpha val="43137"/>
                    </a:srgbClr>
                  </a:outerShdw>
                </a:effectLst>
                <a:latin typeface="HG丸ｺﾞｼｯｸM-PRO" pitchFamily="50" charset="-128"/>
                <a:ea typeface="HG丸ｺﾞｼｯｸM-PRO" pitchFamily="50" charset="-128"/>
              </a:rPr>
              <a:t>水道事業経営委員会(</a:t>
            </a:r>
            <a:r>
              <a:rPr lang="ja-JP" altLang="en-US" sz="2400" b="1" dirty="0" smtClean="0">
                <a:solidFill>
                  <a:srgbClr val="FF0000"/>
                </a:solidFill>
                <a:effectLst>
                  <a:outerShdw blurRad="38100" dist="38100" dir="2700000" algn="tl">
                    <a:srgbClr val="000000">
                      <a:alpha val="43137"/>
                    </a:srgbClr>
                  </a:outerShdw>
                </a:effectLst>
                <a:latin typeface="HG丸ｺﾞｼｯｸM-PRO" pitchFamily="50" charset="-128"/>
                <a:ea typeface="HG丸ｺﾞｼｯｸM-PRO" pitchFamily="50" charset="-128"/>
              </a:rPr>
              <a:t>第1６回</a:t>
            </a:r>
            <a:r>
              <a:rPr lang="ja-JP" altLang="en-US" sz="2400" b="1" dirty="0">
                <a:solidFill>
                  <a:srgbClr val="FF0000"/>
                </a:solidFill>
                <a:effectLst>
                  <a:outerShdw blurRad="38100" dist="38100" dir="2700000" algn="tl">
                    <a:srgbClr val="000000">
                      <a:alpha val="43137"/>
                    </a:srgbClr>
                  </a:outerShdw>
                </a:effectLst>
                <a:latin typeface="HG丸ｺﾞｼｯｸM-PRO" pitchFamily="50" charset="-128"/>
                <a:ea typeface="HG丸ｺﾞｼｯｸM-PRO" pitchFamily="50" charset="-128"/>
              </a:rPr>
              <a:t>）資料</a:t>
            </a:r>
          </a:p>
        </p:txBody>
      </p:sp>
      <p:sp>
        <p:nvSpPr>
          <p:cNvPr id="13" name="Text Box 13"/>
          <p:cNvSpPr>
            <a:spLocks noChangeArrowheads="1"/>
          </p:cNvSpPr>
          <p:nvPr/>
        </p:nvSpPr>
        <p:spPr bwMode="auto">
          <a:xfrm>
            <a:off x="450850" y="5664200"/>
            <a:ext cx="4959350" cy="698500"/>
          </a:xfrm>
          <a:prstGeom prst="rect">
            <a:avLst/>
          </a:prstGeom>
          <a:noFill/>
          <a:ln w="9525">
            <a:noFill/>
            <a:miter lim="800000"/>
            <a:headEnd/>
            <a:tailEnd/>
          </a:ln>
        </p:spPr>
        <p:txBody>
          <a:bodyPr lIns="74295" tIns="8890" rIns="74295" bIns="8890"/>
          <a:lstStyle/>
          <a:p>
            <a:r>
              <a:rPr lang="ja-JP" altLang="en-US" b="1" dirty="0">
                <a:solidFill>
                  <a:srgbClr val="FF0000"/>
                </a:solidFill>
                <a:ea typeface="ＭＳ Ｐゴシック" pitchFamily="50" charset="-128"/>
                <a:sym typeface="Candara" pitchFamily="34" charset="0"/>
              </a:rPr>
              <a:t>　　　</a:t>
            </a:r>
            <a:r>
              <a:rPr lang="ja-JP" altLang="en-US" b="1" dirty="0" smtClean="0">
                <a:solidFill>
                  <a:srgbClr val="FF0000"/>
                </a:solidFill>
                <a:ea typeface="ＭＳ Ｐゴシック" pitchFamily="50" charset="-128"/>
                <a:sym typeface="Candara" pitchFamily="34" charset="0"/>
              </a:rPr>
              <a:t>柏市下水道マスコットキャラクター</a:t>
            </a:r>
            <a:endParaRPr lang="ja-JP" altLang="en-US" b="1" dirty="0">
              <a:solidFill>
                <a:srgbClr val="FF0000"/>
              </a:solidFill>
              <a:ea typeface="ＭＳ Ｐゴシック" pitchFamily="50" charset="-128"/>
              <a:sym typeface="Candara" pitchFamily="34" charset="0"/>
            </a:endParaRPr>
          </a:p>
          <a:p>
            <a:r>
              <a:rPr lang="ja-JP" altLang="en-US" b="1" dirty="0">
                <a:solidFill>
                  <a:srgbClr val="FF0000"/>
                </a:solidFill>
                <a:ea typeface="ＭＳ Ｐゴシック" pitchFamily="50" charset="-128"/>
                <a:sym typeface="Candara" pitchFamily="34" charset="0"/>
              </a:rPr>
              <a:t>　　　</a:t>
            </a:r>
            <a:r>
              <a:rPr lang="ja-JP" altLang="en-US" b="1" dirty="0" smtClean="0">
                <a:solidFill>
                  <a:srgbClr val="FF0000"/>
                </a:solidFill>
                <a:ea typeface="ＭＳ Ｐゴシック" pitchFamily="50" charset="-128"/>
                <a:sym typeface="Candara" pitchFamily="34" charset="0"/>
              </a:rPr>
              <a:t>蓮子（れんこ）ちゃん</a:t>
            </a:r>
            <a:endParaRPr lang="ja-JP" altLang="en-US" b="1" dirty="0">
              <a:solidFill>
                <a:srgbClr val="FF0000"/>
              </a:solidFill>
              <a:ea typeface="ＭＳ Ｐゴシック" pitchFamily="50" charset="-128"/>
              <a:sym typeface="Candara" pitchFamily="34" charset="0"/>
            </a:endParaRPr>
          </a:p>
          <a:p>
            <a:endParaRPr lang="ja-JP" altLang="en-US" b="1" dirty="0">
              <a:solidFill>
                <a:srgbClr val="FF0000"/>
              </a:solidFill>
              <a:ea typeface="ＭＳ Ｐゴシック" pitchFamily="50" charset="-128"/>
              <a:sym typeface="Candara" pitchFamily="34" charset="0"/>
            </a:endParaRPr>
          </a:p>
        </p:txBody>
      </p:sp>
      <p:pic>
        <p:nvPicPr>
          <p:cNvPr id="2" name="Picture 2" descr="19"/>
          <p:cNvPicPr>
            <a:picLocks noChangeAspect="1" noChangeArrowheads="1"/>
          </p:cNvPicPr>
          <p:nvPr/>
        </p:nvPicPr>
        <p:blipFill>
          <a:blip r:embed="rId3" cstate="print"/>
          <a:srcRect/>
          <a:stretch>
            <a:fillRect/>
          </a:stretch>
        </p:blipFill>
        <p:spPr bwMode="auto">
          <a:xfrm>
            <a:off x="1079500" y="3498850"/>
            <a:ext cx="2514600" cy="19494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コンテンツ プレースホルダー 1"/>
          <p:cNvSpPr>
            <a:spLocks noGrp="1" noChangeArrowheads="1"/>
          </p:cNvSpPr>
          <p:nvPr>
            <p:ph idx="4294967295"/>
          </p:nvPr>
        </p:nvSpPr>
        <p:spPr>
          <a:xfrm>
            <a:off x="381000" y="2520950"/>
            <a:ext cx="8312150" cy="3143250"/>
          </a:xfrm>
        </p:spPr>
        <p:txBody>
          <a:bodyPr vert="horz" lIns="91440" tIns="45720" rIns="91440" bIns="45720" rtlCol="0" anchor="t">
            <a:normAutofit/>
          </a:bodyPr>
          <a:lstStyle/>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・Ｐ１０～Ｐ２５は，経営計画策定時に設定した目標と</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r>
              <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目標達成に必要と見込まれている費用額のまとめです。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・前期</a:t>
            </a:r>
            <a:r>
              <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a:t>
            </a: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平成３２年度末時点</a:t>
            </a:r>
            <a:r>
              <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a:t>
            </a: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の目標達成が可能かどうか，目標達成に必要な費用が見込みを上回っていないか等を確認して頂くことになります。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p:txBody>
      </p:sp>
      <p:sp>
        <p:nvSpPr>
          <p:cNvPr id="19459" name="タイトル 2"/>
          <p:cNvSpPr>
            <a:spLocks noGrp="1" noChangeArrowheads="1"/>
          </p:cNvSpPr>
          <p:nvPr>
            <p:ph type="title"/>
          </p:nvPr>
        </p:nvSpPr>
        <p:spPr>
          <a:xfrm>
            <a:off x="241300" y="425450"/>
            <a:ext cx="8172450" cy="1252537"/>
          </a:xfrm>
        </p:spPr>
        <p:txBody>
          <a:bodyPr/>
          <a:lstStyle/>
          <a:p>
            <a:pPr eaLnBrk="1" hangingPunct="1"/>
            <a:r>
              <a:rPr lang="ja-JP" altLang="en-US" b="1" dirty="0" smtClean="0">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２．施策に対する評価指標</a:t>
            </a:r>
            <a:endParaRPr lang="ja-JP" altLang="en-US" sz="3600" b="1" dirty="0" smtClean="0">
              <a:solidFill>
                <a:schemeClr val="bg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p:txBody>
      </p:sp>
      <p:sp>
        <p:nvSpPr>
          <p:cNvPr id="5" name="スライド番号プレースホルダ 4"/>
          <p:cNvSpPr>
            <a:spLocks noGrp="1"/>
          </p:cNvSpPr>
          <p:nvPr>
            <p:ph type="sldNum" sz="quarter" idx="11"/>
          </p:nvPr>
        </p:nvSpPr>
        <p:spPr/>
        <p:txBody>
          <a:bodyPr/>
          <a:lstStyle/>
          <a:p>
            <a:fld id="{F02442E9-F790-4B17-8326-B1CCCC3E0B27}" type="slidenum">
              <a:rPr lang="ja-JP" altLang="en-US" smtClean="0"/>
              <a:pPr/>
              <a:t>9</a:t>
            </a:fld>
            <a:endParaRPr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2"/>
          <p:cNvSpPr>
            <a:spLocks noGrp="1" noChangeArrowheads="1"/>
          </p:cNvSpPr>
          <p:nvPr>
            <p:ph type="title"/>
          </p:nvPr>
        </p:nvSpPr>
        <p:spPr>
          <a:xfrm>
            <a:off x="381000" y="217488"/>
            <a:ext cx="8547100" cy="835025"/>
          </a:xfrm>
        </p:spPr>
        <p:txBody>
          <a:bodyPr lIns="0" rIns="0"/>
          <a:lstStyle/>
          <a:p>
            <a:pPr algn="l" eaLnBrk="1" hangingPunct="1"/>
            <a:r>
              <a:rPr lang="ja-JP" altLang="en-US" sz="4000" b="1" dirty="0" smtClean="0">
                <a:latin typeface="HG丸ｺﾞｼｯｸM-PRO" pitchFamily="50" charset="-128"/>
                <a:ea typeface="HG丸ｺﾞｼｯｸM-PRO" pitchFamily="50" charset="-128"/>
                <a:sym typeface="HG丸ｺﾞｼｯｸM-PRO" pitchFamily="50" charset="-128"/>
              </a:rPr>
              <a:t>２．施策に対する評価指標</a:t>
            </a:r>
          </a:p>
        </p:txBody>
      </p:sp>
      <p:graphicFrame>
        <p:nvGraphicFramePr>
          <p:cNvPr id="14339" name="Group 3"/>
          <p:cNvGraphicFramePr>
            <a:graphicFrameLocks noGrp="1"/>
          </p:cNvGraphicFramePr>
          <p:nvPr/>
        </p:nvGraphicFramePr>
        <p:xfrm>
          <a:off x="247650" y="1123950"/>
          <a:ext cx="8645525" cy="5132070"/>
        </p:xfrm>
        <a:graphic>
          <a:graphicData uri="http://schemas.openxmlformats.org/drawingml/2006/table">
            <a:tbl>
              <a:tblPr/>
              <a:tblGrid>
                <a:gridCol w="1004888"/>
                <a:gridCol w="1920875"/>
                <a:gridCol w="4289425"/>
                <a:gridCol w="1430337"/>
              </a:tblGrid>
              <a:tr h="244475">
                <a:tc grid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施策の分類</a:t>
                      </a:r>
                      <a:endParaRPr kumimoji="0" lang="zh-CN"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具体的施策</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緊急性</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r>
              <a:tr h="244475">
                <a:tc rowSpan="2">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en-US" sz="10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汚水対策</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91448" marR="9144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5B1"/>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未普及地区の解消</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5B1"/>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5B1"/>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北部区画整理事業の整備</a:t>
                      </a:r>
                      <a:endParaRPr kumimoji="0" lang="zh-CN"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5B1"/>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5B1"/>
                    </a:solidFill>
                  </a:tcPr>
                </a:tc>
              </a:tr>
              <a:tr h="244475">
                <a:tc rowSpan="5">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en-US" sz="10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雨水</a:t>
                      </a:r>
                      <a:r>
                        <a:rPr kumimoji="0" 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浸水</a:t>
                      </a:r>
                      <a:r>
                        <a:rPr kumimoji="0" 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対策</a:t>
                      </a:r>
                      <a:endParaRPr kumimoji="0" lang="ja-JP" altLang="en-US"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91448" marR="9144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雨水幹線整備、準用河川等の整備</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r>
              <a:tr h="242888">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内水ハザードマップの公表</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済</a:t>
                      </a:r>
                      <a:endParaRPr kumimoji="0" lang="zh-CN"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貯留・浸透施設の設置</a:t>
                      </a:r>
                      <a:endParaRPr kumimoji="0" lang="zh-CN"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r>
              <a:tr h="244475">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地震対策</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91448" marR="9144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下水道施設の耐震化</a:t>
                      </a:r>
                      <a:endParaRPr kumimoji="0" 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下水道</a:t>
                      </a:r>
                      <a:r>
                        <a:rPr kumimoji="0" 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BCP</a:t>
                      </a: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の策定、継続的実施</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BE1FE"/>
                    </a:solidFill>
                  </a:tcPr>
                </a:tc>
              </a:tr>
              <a:tr h="244475">
                <a:tc rowSpan="2">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en-US" sz="10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水環境の保全</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91448" marR="9144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CC8"/>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手賀沼の汚濁負荷軽減</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CC8"/>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CC8"/>
                    </a:solidFill>
                  </a:tcPr>
                </a:tc>
              </a:tr>
              <a:tr h="24288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地域環境の保全</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91448" marR="91448"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CC8"/>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創エネルギー</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CC8"/>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CC8"/>
                    </a:solidFill>
                  </a:tcPr>
                </a:tc>
              </a:tr>
              <a:tr h="244475">
                <a:tc rowSpan="4">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en-US" sz="10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下水道施設の老朽化対策</a:t>
                      </a:r>
                      <a:endParaRPr kumimoji="0" lang="zh-CN"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ストックマネジメント手法の導入</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適切な維持管理</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リニューアル</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GIS</a:t>
                      </a: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台帳システムの運用</a:t>
                      </a:r>
                      <a:endParaRPr kumimoji="0" lang="ja-JP" altLang="en-US"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rowSpan="4">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en-US" sz="10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4">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経営の健全化</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経営計画の策定</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済</a:t>
                      </a:r>
                      <a:endParaRPr kumimoji="0" lang="zh-CN"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地方公営企業会計の導入</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済</a:t>
                      </a:r>
                      <a:endParaRPr kumimoji="0" lang="zh-CN"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経費の削減、使用料収入の適正化</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2888">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職員の技術力の向上</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rowSpan="3">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en-US" sz="1000" b="1" i="0" u="none" strike="noStrike" cap="none" normalizeH="0" baseline="0" smtClean="0">
                        <a:ln>
                          <a:noFill/>
                        </a:ln>
                        <a:solidFill>
                          <a:schemeClr val="tx2"/>
                        </a:solidFill>
                        <a:effectLst/>
                        <a:latin typeface="HG丸ｺﾞｼｯｸM-PRO" pitchFamily="50" charset="-128"/>
                        <a:ea typeface="HG丸ｺﾞｼｯｸM-PRO" pitchFamily="50" charset="-128"/>
                        <a:sym typeface="HG丸ｺﾞｼｯｸM-PRO" pitchFamily="50" charset="-128"/>
                      </a:endParaRPr>
                    </a:p>
                  </a:txBody>
                  <a:tcPr marL="91448" marR="91448" marT="0" marB="0"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市民との協働</a:t>
                      </a:r>
                      <a:endParaRPr kumimoji="0" lang="zh-CN"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91448" marR="9144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指標による事業評価</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広報内容の充実</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r h="244475">
                <a:tc vMerge="1">
                  <a:txBody>
                    <a:bodyPr/>
                    <a:lstStyle/>
                    <a:p>
                      <a:endParaRPr kumimoji="1" lang="ja-JP" altLang="en-US"/>
                    </a:p>
                  </a:txBody>
                  <a:tcPr/>
                </a:tc>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CN"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HG丸ｺﾞｼｯｸM-PRO" pitchFamily="50" charset="-128"/>
                        </a:rPr>
                        <a:t>環境教育の場づくり</a:t>
                      </a:r>
                      <a:endParaRPr kumimoji="0" lang="zh-CN" sz="2000" b="0" i="0" u="none" strike="noStrike" cap="none" normalizeH="0" baseline="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302" marR="593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r>
            </a:tbl>
          </a:graphicData>
        </a:graphic>
      </p:graphicFrame>
      <p:grpSp>
        <p:nvGrpSpPr>
          <p:cNvPr id="2" name="Group 88"/>
          <p:cNvGrpSpPr>
            <a:grpSpLocks/>
          </p:cNvGrpSpPr>
          <p:nvPr/>
        </p:nvGrpSpPr>
        <p:grpSpPr bwMode="auto">
          <a:xfrm>
            <a:off x="241300" y="1333500"/>
            <a:ext cx="1006475" cy="4870450"/>
            <a:chOff x="0" y="0"/>
            <a:chExt cx="1587" cy="7532"/>
          </a:xfrm>
        </p:grpSpPr>
        <p:sp>
          <p:nvSpPr>
            <p:cNvPr id="27739" name="角丸四角形 5"/>
            <p:cNvSpPr>
              <a:spLocks noChangeArrowheads="1"/>
            </p:cNvSpPr>
            <p:nvPr/>
          </p:nvSpPr>
          <p:spPr bwMode="auto">
            <a:xfrm>
              <a:off x="0" y="0"/>
              <a:ext cx="1587" cy="766"/>
            </a:xfrm>
            <a:prstGeom prst="roundRect">
              <a:avLst>
                <a:gd name="adj" fmla="val 16667"/>
              </a:avLst>
            </a:prstGeom>
            <a:solidFill>
              <a:srgbClr val="F5C040"/>
            </a:solidFill>
            <a:ln w="15875">
              <a:solidFill>
                <a:srgbClr val="0099FF"/>
              </a:solidFill>
              <a:round/>
              <a:headEnd/>
              <a:tailEnd/>
            </a:ln>
          </p:spPr>
          <p:txBody>
            <a:bodyPr anchor="ctr"/>
            <a:lstStyle/>
            <a:p>
              <a:pPr algn="ctr"/>
              <a:r>
                <a:rPr lang="ja-JP" altLang="en-US" sz="2400" dirty="0">
                  <a:latin typeface="HG丸ｺﾞｼｯｸM-PRO" pitchFamily="50" charset="-128"/>
                  <a:ea typeface="HG丸ｺﾞｼｯｸM-PRO" pitchFamily="50" charset="-128"/>
                  <a:sym typeface="HG丸ｺﾞｼｯｸM-PRO" pitchFamily="50" charset="-128"/>
                </a:rPr>
                <a:t>快適</a:t>
              </a:r>
            </a:p>
          </p:txBody>
        </p:sp>
        <p:sp>
          <p:nvSpPr>
            <p:cNvPr id="27740" name="角丸四角形 6"/>
            <p:cNvSpPr>
              <a:spLocks noChangeArrowheads="1"/>
            </p:cNvSpPr>
            <p:nvPr/>
          </p:nvSpPr>
          <p:spPr bwMode="auto">
            <a:xfrm>
              <a:off x="0" y="756"/>
              <a:ext cx="1587" cy="1918"/>
            </a:xfrm>
            <a:prstGeom prst="roundRect">
              <a:avLst>
                <a:gd name="adj" fmla="val 16667"/>
              </a:avLst>
            </a:prstGeom>
            <a:solidFill>
              <a:schemeClr val="accent1"/>
            </a:solidFill>
            <a:ln w="15875">
              <a:solidFill>
                <a:srgbClr val="0099FF"/>
              </a:solidFill>
              <a:round/>
              <a:headEnd/>
              <a:tailEnd/>
            </a:ln>
          </p:spPr>
          <p:txBody>
            <a:bodyPr anchor="ctr"/>
            <a:lstStyle/>
            <a:p>
              <a:pPr algn="ctr"/>
              <a:r>
                <a:rPr lang="ja-JP" altLang="en-US" sz="2400">
                  <a:latin typeface="HG丸ｺﾞｼｯｸM-PRO" pitchFamily="50" charset="-128"/>
                  <a:ea typeface="HG丸ｺﾞｼｯｸM-PRO" pitchFamily="50" charset="-128"/>
                  <a:sym typeface="HG丸ｺﾞｼｯｸM-PRO" pitchFamily="50" charset="-128"/>
                </a:rPr>
                <a:t>安心</a:t>
              </a:r>
            </a:p>
          </p:txBody>
        </p:sp>
        <p:sp>
          <p:nvSpPr>
            <p:cNvPr id="27741" name="角丸四角形 7"/>
            <p:cNvSpPr>
              <a:spLocks noChangeArrowheads="1"/>
            </p:cNvSpPr>
            <p:nvPr/>
          </p:nvSpPr>
          <p:spPr bwMode="auto">
            <a:xfrm>
              <a:off x="0" y="2674"/>
              <a:ext cx="1587" cy="802"/>
            </a:xfrm>
            <a:prstGeom prst="roundRect">
              <a:avLst>
                <a:gd name="adj" fmla="val 16667"/>
              </a:avLst>
            </a:prstGeom>
            <a:solidFill>
              <a:srgbClr val="5BD078"/>
            </a:solidFill>
            <a:ln w="15875">
              <a:solidFill>
                <a:srgbClr val="0099FF"/>
              </a:solidFill>
              <a:round/>
              <a:headEnd/>
              <a:tailEnd/>
            </a:ln>
          </p:spPr>
          <p:txBody>
            <a:bodyPr anchor="ctr"/>
            <a:lstStyle/>
            <a:p>
              <a:pPr algn="ctr"/>
              <a:r>
                <a:rPr lang="ja-JP" altLang="en-US" sz="2400">
                  <a:latin typeface="HG丸ｺﾞｼｯｸM-PRO" pitchFamily="50" charset="-128"/>
                  <a:ea typeface="HG丸ｺﾞｼｯｸM-PRO" pitchFamily="50" charset="-128"/>
                  <a:sym typeface="HG丸ｺﾞｼｯｸM-PRO" pitchFamily="50" charset="-128"/>
                </a:rPr>
                <a:t>環境</a:t>
              </a:r>
            </a:p>
          </p:txBody>
        </p:sp>
        <p:sp>
          <p:nvSpPr>
            <p:cNvPr id="27742" name="角丸四角形 8"/>
            <p:cNvSpPr>
              <a:spLocks noChangeArrowheads="1"/>
            </p:cNvSpPr>
            <p:nvPr/>
          </p:nvSpPr>
          <p:spPr bwMode="auto">
            <a:xfrm>
              <a:off x="0" y="3476"/>
              <a:ext cx="1587" cy="4056"/>
            </a:xfrm>
            <a:prstGeom prst="roundRect">
              <a:avLst>
                <a:gd name="adj" fmla="val 16667"/>
              </a:avLst>
            </a:prstGeom>
            <a:solidFill>
              <a:srgbClr val="FF99FF"/>
            </a:solidFill>
            <a:ln w="15875">
              <a:solidFill>
                <a:srgbClr val="0099FF"/>
              </a:solidFill>
              <a:round/>
              <a:headEnd/>
              <a:tailEnd/>
            </a:ln>
          </p:spPr>
          <p:txBody>
            <a:bodyPr anchor="ctr"/>
            <a:lstStyle/>
            <a:p>
              <a:pPr algn="ctr"/>
              <a:r>
                <a:rPr lang="ja-JP" altLang="en-US" sz="2400">
                  <a:latin typeface="HG丸ｺﾞｼｯｸM-PRO" pitchFamily="50" charset="-128"/>
                  <a:ea typeface="HG丸ｺﾞｼｯｸM-PRO" pitchFamily="50" charset="-128"/>
                  <a:sym typeface="HG丸ｺﾞｼｯｸM-PRO" pitchFamily="50" charset="-128"/>
                </a:rPr>
                <a:t>持続</a:t>
              </a:r>
            </a:p>
          </p:txBody>
        </p:sp>
      </p:grpSp>
      <p:sp>
        <p:nvSpPr>
          <p:cNvPr id="27737" name="タイトル 2"/>
          <p:cNvSpPr>
            <a:spLocks noChangeArrowheads="1"/>
          </p:cNvSpPr>
          <p:nvPr/>
        </p:nvSpPr>
        <p:spPr bwMode="auto">
          <a:xfrm>
            <a:off x="250825" y="6502400"/>
            <a:ext cx="8642350" cy="258763"/>
          </a:xfrm>
          <a:prstGeom prst="rect">
            <a:avLst/>
          </a:prstGeom>
          <a:noFill/>
          <a:ln w="9525">
            <a:noFill/>
            <a:miter lim="800000"/>
            <a:headEnd/>
            <a:tailEnd/>
          </a:ln>
        </p:spPr>
        <p:txBody>
          <a:bodyPr anchor="ctr"/>
          <a:lstStyle/>
          <a:p>
            <a:r>
              <a:rPr lang="ja-JP" altLang="en-US" sz="1600" b="1">
                <a:latin typeface="HG丸ｺﾞｼｯｸM-PRO" pitchFamily="50" charset="-128"/>
                <a:ea typeface="HG丸ｺﾞｼｯｸM-PRO" pitchFamily="50" charset="-128"/>
                <a:sym typeface="HG丸ｺﾞｼｯｸM-PRO" pitchFamily="50" charset="-128"/>
              </a:rPr>
              <a:t>緊急性：◎は前期</a:t>
            </a:r>
            <a:r>
              <a:rPr lang="en-US" altLang="ja-JP" sz="1600" b="1">
                <a:latin typeface="HG丸ｺﾞｼｯｸM-PRO" pitchFamily="50" charset="-128"/>
                <a:ea typeface="HG丸ｺﾞｼｯｸM-PRO" pitchFamily="50" charset="-128"/>
                <a:sym typeface="HG丸ｺﾞｼｯｸM-PRO" pitchFamily="50" charset="-128"/>
              </a:rPr>
              <a:t>5</a:t>
            </a:r>
            <a:r>
              <a:rPr lang="ja-JP" altLang="en-US" sz="1600" b="1">
                <a:latin typeface="HG丸ｺﾞｼｯｸM-PRO" pitchFamily="50" charset="-128"/>
                <a:ea typeface="HG丸ｺﾞｼｯｸM-PRO" pitchFamily="50" charset="-128"/>
                <a:sym typeface="HG丸ｺﾞｼｯｸM-PRO" pitchFamily="50" charset="-128"/>
              </a:rPr>
              <a:t>箇年で重点的に取り組む施策</a:t>
            </a:r>
          </a:p>
        </p:txBody>
      </p:sp>
      <p:sp>
        <p:nvSpPr>
          <p:cNvPr id="11" name="スライド番号プレースホルダ 10"/>
          <p:cNvSpPr>
            <a:spLocks noGrp="1"/>
          </p:cNvSpPr>
          <p:nvPr>
            <p:ph type="sldNum" sz="quarter" idx="11"/>
          </p:nvPr>
        </p:nvSpPr>
        <p:spPr/>
        <p:txBody>
          <a:bodyPr/>
          <a:lstStyle/>
          <a:p>
            <a:fld id="{F02442E9-F790-4B17-8326-B1CCCC3E0B27}" type="slidenum">
              <a:rPr lang="ja-JP" altLang="en-US" smtClean="0"/>
              <a:pPr/>
              <a:t>10</a:t>
            </a:fld>
            <a:endParaRPr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8"/>
          <p:cNvGraphicFramePr>
            <a:graphicFrameLocks noGrp="1"/>
          </p:cNvGraphicFramePr>
          <p:nvPr/>
        </p:nvGraphicFramePr>
        <p:xfrm>
          <a:off x="241300" y="4406900"/>
          <a:ext cx="8661400" cy="2174876"/>
        </p:xfrm>
        <a:graphic>
          <a:graphicData uri="http://schemas.openxmlformats.org/drawingml/2006/table">
            <a:tbl>
              <a:tblPr/>
              <a:tblGrid>
                <a:gridCol w="1356839"/>
                <a:gridCol w="2107397"/>
                <a:gridCol w="1732929"/>
                <a:gridCol w="1731307"/>
                <a:gridCol w="1732928"/>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C000"/>
                    </a:solidFill>
                  </a:tcPr>
                </a:tc>
              </a:tr>
              <a:tr h="419100">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未普及地区の解消</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下水道処理人口普及率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８９％</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９０％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９３％</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r>
              <a:tr h="349250">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469</a:t>
                      </a:r>
                      <a:endPar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508</a:t>
                      </a:r>
                      <a:endPar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２，４８１</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BE8CD"/>
                    </a:solidFill>
                  </a:tcPr>
                </a:tc>
              </a:tr>
              <a:tr h="427038">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北部区画整理事業の整備</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北部区画整理事業の整備率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５６％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６３％</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８９％</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r>
              <a:tr h="35083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１８４</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６１</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６７３</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BE8CD"/>
                    </a:solidFill>
                  </a:tcPr>
                </a:tc>
              </a:tr>
            </a:tbl>
          </a:graphicData>
        </a:graphic>
      </p:graphicFrame>
      <p:sp>
        <p:nvSpPr>
          <p:cNvPr id="28674" name="タイトル 2"/>
          <p:cNvSpPr>
            <a:spLocks noGrp="1" noChangeArrowheads="1"/>
          </p:cNvSpPr>
          <p:nvPr>
            <p:ph type="title"/>
          </p:nvPr>
        </p:nvSpPr>
        <p:spPr>
          <a:xfrm>
            <a:off x="311150" y="215900"/>
            <a:ext cx="8224838" cy="461963"/>
          </a:xfrm>
        </p:spPr>
        <p:txBody>
          <a:bodyPr wrap="square" lIns="0" rIns="0">
            <a:spAutoFit/>
          </a:bodyPr>
          <a:lstStyle/>
          <a:p>
            <a:pPr algn="l" eaLnBrk="1" hangingPunct="1"/>
            <a:r>
              <a:rPr lang="ja-JP" altLang="en-US" sz="2400" b="1" dirty="0" smtClean="0">
                <a:latin typeface="HG丸ｺﾞｼｯｸM-PRO" pitchFamily="50" charset="-128"/>
                <a:ea typeface="HG丸ｺﾞｼｯｸM-PRO" pitchFamily="50" charset="-128"/>
                <a:sym typeface="HG丸ｺﾞｼｯｸM-PRO" pitchFamily="50" charset="-128"/>
              </a:rPr>
              <a:t>　２－１　下水道事業の目標設定</a:t>
            </a:r>
          </a:p>
        </p:txBody>
      </p:sp>
      <p:grpSp>
        <p:nvGrpSpPr>
          <p:cNvPr id="2" name="Group 3"/>
          <p:cNvGrpSpPr>
            <a:grpSpLocks/>
          </p:cNvGrpSpPr>
          <p:nvPr/>
        </p:nvGrpSpPr>
        <p:grpSpPr bwMode="auto">
          <a:xfrm>
            <a:off x="285750" y="762000"/>
            <a:ext cx="1360488" cy="542925"/>
            <a:chOff x="0" y="0"/>
            <a:chExt cx="857" cy="342"/>
          </a:xfrm>
        </p:grpSpPr>
        <p:pic>
          <p:nvPicPr>
            <p:cNvPr id="28702" name="角丸四角形 5"/>
            <p:cNvPicPr>
              <a:picLocks noChangeArrowheads="1"/>
            </p:cNvPicPr>
            <p:nvPr/>
          </p:nvPicPr>
          <p:blipFill>
            <a:blip r:embed="rId3" cstate="print"/>
            <a:srcRect/>
            <a:stretch>
              <a:fillRect/>
            </a:stretch>
          </p:blipFill>
          <p:spPr bwMode="auto">
            <a:xfrm>
              <a:off x="0" y="0"/>
              <a:ext cx="857" cy="342"/>
            </a:xfrm>
            <a:prstGeom prst="rect">
              <a:avLst/>
            </a:prstGeom>
            <a:noFill/>
            <a:ln w="9525">
              <a:noFill/>
              <a:miter lim="800000"/>
              <a:headEnd/>
              <a:tailEnd/>
            </a:ln>
          </p:spPr>
        </p:pic>
        <p:sp>
          <p:nvSpPr>
            <p:cNvPr id="28703" name="Text Box 5"/>
            <p:cNvSpPr txBox="1">
              <a:spLocks noChangeArrowheads="1"/>
            </p:cNvSpPr>
            <p:nvPr/>
          </p:nvSpPr>
          <p:spPr bwMode="auto">
            <a:xfrm>
              <a:off x="25" y="26"/>
              <a:ext cx="804" cy="286"/>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快適</a:t>
              </a:r>
            </a:p>
          </p:txBody>
        </p:sp>
      </p:grpSp>
      <p:sp>
        <p:nvSpPr>
          <p:cNvPr id="36870" name="正方形/長方形 3"/>
          <p:cNvSpPr>
            <a:spLocks noChangeArrowheads="1"/>
          </p:cNvSpPr>
          <p:nvPr/>
        </p:nvSpPr>
        <p:spPr bwMode="auto">
          <a:xfrm>
            <a:off x="1778000" y="801688"/>
            <a:ext cx="2073275"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a:t>
            </a:r>
            <a:r>
              <a:rPr lang="zh-CN" altLang="en-US" sz="2400" b="1">
                <a:solidFill>
                  <a:srgbClr val="FFFF00"/>
                </a:solidFill>
                <a:latin typeface="HG丸ｺﾞｼｯｸM-PRO" pitchFamily="50" charset="-128"/>
                <a:ea typeface="HG丸ｺﾞｼｯｸM-PRO" pitchFamily="50" charset="-128"/>
                <a:sym typeface="HG丸ｺﾞｼｯｸM-PRO" pitchFamily="50" charset="-128"/>
              </a:rPr>
              <a:t>汚水対策</a:t>
            </a:r>
            <a:endParaRPr lang="zh-CN" altLang="en-US" sz="3200">
              <a:solidFill>
                <a:srgbClr val="FFFF00"/>
              </a:solidFill>
              <a:latin typeface="Candara" pitchFamily="34" charset="0"/>
              <a:ea typeface="HGP明朝E" pitchFamily="18" charset="-128"/>
              <a:sym typeface="Candara" pitchFamily="34" charset="0"/>
            </a:endParaRPr>
          </a:p>
        </p:txBody>
      </p:sp>
      <p:graphicFrame>
        <p:nvGraphicFramePr>
          <p:cNvPr id="36871" name="Group 7"/>
          <p:cNvGraphicFramePr>
            <a:graphicFrameLocks noGrp="1"/>
          </p:cNvGraphicFramePr>
          <p:nvPr/>
        </p:nvGraphicFramePr>
        <p:xfrm>
          <a:off x="233363" y="1403350"/>
          <a:ext cx="8669337" cy="2879726"/>
        </p:xfrm>
        <a:graphic>
          <a:graphicData uri="http://schemas.openxmlformats.org/drawingml/2006/table">
            <a:tbl>
              <a:tblPr/>
              <a:tblGrid>
                <a:gridCol w="2152697"/>
                <a:gridCol w="3039542"/>
                <a:gridCol w="99622"/>
                <a:gridCol w="3377476"/>
              </a:tblGrid>
              <a:tr h="647700">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5C040"/>
                    </a:solidFill>
                  </a:tcPr>
                </a:tc>
                <a:tc gridSpan="3">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5C040"/>
                    </a:solidFill>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未普及地区の解消</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06" marR="59306"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5C040"/>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下水道処理人口普及率</a:t>
                      </a:r>
                      <a:r>
                        <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06"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E8CD"/>
                    </a:solidFill>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下水道整備人口</a:t>
                      </a:r>
                      <a:r>
                        <a:rPr kumimoji="0" lang="en-US" sz="1600" b="0" i="0" u="sng"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sng"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人</a:t>
                      </a:r>
                      <a:r>
                        <a:rPr kumimoji="0" lang="en-US" sz="1600" b="0" i="0" u="sng"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　 行政人口</a:t>
                      </a:r>
                      <a:r>
                        <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人</a:t>
                      </a:r>
                      <a:r>
                        <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endPar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06" marR="59306"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E8CD"/>
                    </a:solidFill>
                  </a:tcPr>
                </a:tc>
                <a:tc hMerge="1">
                  <a:txBody>
                    <a:bodyPr/>
                    <a:lstStyle/>
                    <a:p>
                      <a:endParaRPr kumimoji="1" lang="ja-JP" altLang="en-US"/>
                    </a:p>
                  </a:txBody>
                  <a:tcPr/>
                </a:tc>
              </a:tr>
              <a:tr h="431800">
                <a:tc v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行政人口に対して、下水道が整備された人口の割合</a:t>
                      </a:r>
                    </a:p>
                  </a:txBody>
                  <a:tcPr marL="59306" marR="59306"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BE8CD"/>
                    </a:solidFill>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北部区画整理事業の整備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06" marR="59306"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5C040"/>
                    </a:solidFill>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北部区画整理事業の整備</a:t>
                      </a:r>
                      <a:r>
                        <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率</a:t>
                      </a:r>
                      <a:r>
                        <a:rPr kumimoji="0" 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endParaRPr>
                    </a:p>
                  </a:txBody>
                  <a:tcPr marL="59306"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E8CD"/>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400" b="0" i="0" u="sng"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北部区画整理事業整備面積</a:t>
                      </a:r>
                      <a:r>
                        <a:rPr kumimoji="0" lang="en-US" sz="1400" b="0" i="0" u="sng"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(ha)</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zh-TW"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北部区画整理事業</a:t>
                      </a:r>
                      <a:r>
                        <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計画</a:t>
                      </a:r>
                      <a:r>
                        <a:rPr kumimoji="0" lang="zh-TW"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面積</a:t>
                      </a:r>
                      <a:r>
                        <a:rPr kumimoji="0" 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(ha)</a:t>
                      </a:r>
                    </a:p>
                  </a:txBody>
                  <a:tcPr marL="59306" marR="59306"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E8CD"/>
                    </a:solidFill>
                  </a:tcPr>
                </a:tc>
              </a:tr>
              <a:tr h="431800">
                <a:tc v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整備を計画している区域に対する整備実施区域の割合</a:t>
                      </a:r>
                    </a:p>
                  </a:txBody>
                  <a:tcPr marL="59306" marR="59306"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BE8CD"/>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11</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6870"/>
                                        </p:tgtEl>
                                        <p:attrNameLst>
                                          <p:attrName>style.visibility</p:attrName>
                                        </p:attrNameLst>
                                      </p:cBhvr>
                                      <p:to>
                                        <p:strVal val="visible"/>
                                      </p:to>
                                    </p:set>
                                    <p:animEffect>
                                      <p:cBhvr>
                                        <p:cTn id="7" dur="1000"/>
                                        <p:tgtEl>
                                          <p:spTgt spid="36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Group 2"/>
          <p:cNvGraphicFramePr>
            <a:graphicFrameLocks noGrp="1"/>
          </p:cNvGraphicFramePr>
          <p:nvPr/>
        </p:nvGraphicFramePr>
        <p:xfrm>
          <a:off x="241301" y="1403350"/>
          <a:ext cx="8661399" cy="2070355"/>
        </p:xfrm>
        <a:graphic>
          <a:graphicData uri="http://schemas.openxmlformats.org/drawingml/2006/table">
            <a:tbl>
              <a:tblPr/>
              <a:tblGrid>
                <a:gridCol w="2197348"/>
                <a:gridCol w="3438004"/>
                <a:gridCol w="3026047"/>
              </a:tblGrid>
              <a:tr h="419100">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r>
              <a:tr h="101236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rgbClr val="FF0000"/>
                          </a:solidFill>
                          <a:effectLst/>
                          <a:latin typeface="HG丸ｺﾞｼｯｸM-PRO" pitchFamily="50" charset="-128"/>
                          <a:ea typeface="HG丸ｺﾞｼｯｸM-PRO" pitchFamily="50" charset="-128"/>
                          <a:sym typeface="Times New Roman" pitchFamily="18" charset="0"/>
                        </a:rPr>
                        <a:t>雨水幹線整備</a:t>
                      </a: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下水道による都市浸水対策達成率</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36007"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整備区域</a:t>
                      </a:r>
                      <a:r>
                        <a:rPr kumimoji="0" 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(ha)</a:t>
                      </a:r>
                      <a:r>
                        <a:rPr kumimoji="0" lang="ja-JP" alt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a:t>
                      </a:r>
                      <a:r>
                        <a:rPr kumimoji="0" lang="en-US" sz="1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中期整備区域</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事業計画区域</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)(ha)</a:t>
                      </a:r>
                      <a:endPar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10" marR="59310"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r>
              <a:tr h="638892">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整備を計画している区域に対する整備実施区域の割合</a:t>
                      </a: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ABE1FE"/>
                    </a:solidFill>
                  </a:tcPr>
                </a:tc>
                <a:tc hMerge="1">
                  <a:txBody>
                    <a:bodyPr/>
                    <a:lstStyle/>
                    <a:p>
                      <a:endParaRPr kumimoji="1" lang="ja-JP" altLang="en-US"/>
                    </a:p>
                  </a:txBody>
                  <a:tcPr/>
                </a:tc>
              </a:tr>
            </a:tbl>
          </a:graphicData>
        </a:graphic>
      </p:graphicFrame>
      <p:grpSp>
        <p:nvGrpSpPr>
          <p:cNvPr id="2" name="Group 29"/>
          <p:cNvGrpSpPr>
            <a:grpSpLocks/>
          </p:cNvGrpSpPr>
          <p:nvPr/>
        </p:nvGrpSpPr>
        <p:grpSpPr bwMode="auto">
          <a:xfrm>
            <a:off x="292100" y="768350"/>
            <a:ext cx="1347788" cy="530225"/>
            <a:chOff x="0" y="0"/>
            <a:chExt cx="849" cy="334"/>
          </a:xfrm>
        </p:grpSpPr>
        <p:pic>
          <p:nvPicPr>
            <p:cNvPr id="30750"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30751" name="Text Box 31"/>
            <p:cNvSpPr txBox="1">
              <a:spLocks noChangeArrowheads="1"/>
            </p:cNvSpPr>
            <p:nvPr/>
          </p:nvSpPr>
          <p:spPr bwMode="auto">
            <a:xfrm>
              <a:off x="20" y="21"/>
              <a:ext cx="806" cy="288"/>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安心</a:t>
              </a:r>
            </a:p>
          </p:txBody>
        </p:sp>
      </p:grpSp>
      <p:sp>
        <p:nvSpPr>
          <p:cNvPr id="9248" name="正方形/長方形 3"/>
          <p:cNvSpPr>
            <a:spLocks noChangeArrowheads="1"/>
          </p:cNvSpPr>
          <p:nvPr/>
        </p:nvSpPr>
        <p:spPr bwMode="auto">
          <a:xfrm>
            <a:off x="1778000" y="80168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○雨水</a:t>
            </a:r>
            <a:r>
              <a:rPr lang="en-US" altLang="ja-JP" sz="2400" b="1">
                <a:solidFill>
                  <a:srgbClr val="FFFF00"/>
                </a:solidFill>
                <a:latin typeface="HG丸ｺﾞｼｯｸM-PRO" pitchFamily="50" charset="-128"/>
                <a:ea typeface="HG丸ｺﾞｼｯｸM-PRO" pitchFamily="50" charset="-128"/>
                <a:sym typeface="HG丸ｺﾞｼｯｸM-PRO" pitchFamily="50" charset="-128"/>
              </a:rPr>
              <a:t>(</a:t>
            </a:r>
            <a:r>
              <a:rPr lang="ja-JP" altLang="en-US" sz="2400" b="1">
                <a:solidFill>
                  <a:srgbClr val="FFFF00"/>
                </a:solidFill>
                <a:latin typeface="HG丸ｺﾞｼｯｸM-PRO" pitchFamily="50" charset="-128"/>
                <a:ea typeface="HG丸ｺﾞｼｯｸM-PRO" pitchFamily="50" charset="-128"/>
                <a:sym typeface="HG丸ｺﾞｼｯｸM-PRO" pitchFamily="50" charset="-128"/>
              </a:rPr>
              <a:t>浸水</a:t>
            </a:r>
            <a:r>
              <a:rPr lang="en-US" altLang="ja-JP" sz="2400" b="1">
                <a:solidFill>
                  <a:srgbClr val="FFFF00"/>
                </a:solidFill>
                <a:latin typeface="HG丸ｺﾞｼｯｸM-PRO" pitchFamily="50" charset="-128"/>
                <a:ea typeface="HG丸ｺﾞｼｯｸM-PRO" pitchFamily="50" charset="-128"/>
                <a:sym typeface="HG丸ｺﾞｼｯｸM-PRO" pitchFamily="50" charset="-128"/>
              </a:rPr>
              <a:t>)</a:t>
            </a:r>
            <a:r>
              <a:rPr lang="ja-JP" altLang="en-US" sz="2400" b="1">
                <a:solidFill>
                  <a:srgbClr val="FFFF00"/>
                </a:solidFill>
                <a:latin typeface="HG丸ｺﾞｼｯｸM-PRO" pitchFamily="50" charset="-128"/>
                <a:ea typeface="HG丸ｺﾞｼｯｸM-PRO" pitchFamily="50" charset="-128"/>
                <a:sym typeface="HG丸ｺﾞｼｯｸM-PRO" pitchFamily="50" charset="-128"/>
              </a:rPr>
              <a:t>対策</a:t>
            </a:r>
          </a:p>
        </p:txBody>
      </p:sp>
      <p:sp>
        <p:nvSpPr>
          <p:cNvPr id="30747"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２－２　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graphicFrame>
        <p:nvGraphicFramePr>
          <p:cNvPr id="10" name="Group 10"/>
          <p:cNvGraphicFramePr>
            <a:graphicFrameLocks noGrp="1"/>
          </p:cNvGraphicFramePr>
          <p:nvPr/>
        </p:nvGraphicFramePr>
        <p:xfrm>
          <a:off x="241299" y="3778250"/>
          <a:ext cx="8661401" cy="1746689"/>
        </p:xfrm>
        <a:graphic>
          <a:graphicData uri="http://schemas.openxmlformats.org/drawingml/2006/table">
            <a:tbl>
              <a:tblPr/>
              <a:tblGrid>
                <a:gridCol w="1356839"/>
                <a:gridCol w="2107397"/>
                <a:gridCol w="1732929"/>
                <a:gridCol w="1731308"/>
                <a:gridCol w="1732928"/>
              </a:tblGrid>
              <a:tr h="733498">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05692">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雨水幹線整備</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下水道による都市浸水対策達成率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４１％</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４３％</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45</a:t>
                      </a: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r>
              <a:tr h="407499">
                <a:tc vMerge="1">
                  <a:txBody>
                    <a:bodyPr/>
                    <a:lstStyle/>
                    <a:p>
                      <a:endParaRPr kumimoji="1" lang="ja-JP" altLang="en-US"/>
                    </a:p>
                  </a:txBody>
                  <a:tcPr/>
                </a:tc>
                <a:tc>
                  <a:txBody>
                    <a:bodyPr/>
                    <a:lstStyle/>
                    <a:p>
                      <a:pPr marL="0" marR="0" lvl="0" indent="0" algn="l" defTabSz="877888"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endParaRPr kumimoji="0" lang="ja-JP" altLang="en-US" sz="1700" b="0" i="0" u="none" strike="noStrike" cap="none" normalizeH="0" baseline="3000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748</a:t>
                      </a:r>
                      <a:endPar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962</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8,420</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r>
            </a:tbl>
          </a:graphicData>
        </a:graphic>
      </p:graphicFrame>
      <p:sp>
        <p:nvSpPr>
          <p:cNvPr id="11" name="スライド番号プレースホルダ 10"/>
          <p:cNvSpPr>
            <a:spLocks noGrp="1"/>
          </p:cNvSpPr>
          <p:nvPr>
            <p:ph type="sldNum" sz="quarter" idx="11"/>
          </p:nvPr>
        </p:nvSpPr>
        <p:spPr/>
        <p:txBody>
          <a:bodyPr/>
          <a:lstStyle/>
          <a:p>
            <a:fld id="{F02442E9-F790-4B17-8326-B1CCCC3E0B27}" type="slidenum">
              <a:rPr lang="ja-JP" altLang="en-US" smtClean="0"/>
              <a:pPr/>
              <a:t>12</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9248"/>
                                        </p:tgtEl>
                                        <p:attrNameLst>
                                          <p:attrName>style.visibility</p:attrName>
                                        </p:attrNameLst>
                                      </p:cBhvr>
                                      <p:to>
                                        <p:strVal val="visible"/>
                                      </p:to>
                                    </p:set>
                                    <p:animEffect>
                                      <p:cBhvr>
                                        <p:cTn id="7" dur="1000"/>
                                        <p:tgtEl>
                                          <p:spTgt spid="9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8"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２－３　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pSp>
        <p:nvGrpSpPr>
          <p:cNvPr id="2" name="Group 3"/>
          <p:cNvGrpSpPr>
            <a:grpSpLocks/>
          </p:cNvGrpSpPr>
          <p:nvPr/>
        </p:nvGrpSpPr>
        <p:grpSpPr bwMode="auto">
          <a:xfrm>
            <a:off x="292100" y="768350"/>
            <a:ext cx="1347788" cy="530225"/>
            <a:chOff x="0" y="0"/>
            <a:chExt cx="849" cy="334"/>
          </a:xfrm>
        </p:grpSpPr>
        <p:pic>
          <p:nvPicPr>
            <p:cNvPr id="31788"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31789" name="Text Box 5"/>
            <p:cNvSpPr txBox="1">
              <a:spLocks noChangeArrowheads="1"/>
            </p:cNvSpPr>
            <p:nvPr/>
          </p:nvSpPr>
          <p:spPr bwMode="auto">
            <a:xfrm>
              <a:off x="20" y="21"/>
              <a:ext cx="806" cy="288"/>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安心</a:t>
              </a:r>
            </a:p>
          </p:txBody>
        </p:sp>
      </p:grpSp>
      <p:sp>
        <p:nvSpPr>
          <p:cNvPr id="16390" name="正方形/長方形 3"/>
          <p:cNvSpPr>
            <a:spLocks noChangeArrowheads="1"/>
          </p:cNvSpPr>
          <p:nvPr/>
        </p:nvSpPr>
        <p:spPr bwMode="auto">
          <a:xfrm>
            <a:off x="1778000" y="80168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○雨水</a:t>
            </a:r>
            <a:r>
              <a:rPr lang="en-US" altLang="ja-JP" sz="2400" b="1">
                <a:solidFill>
                  <a:srgbClr val="FFFF00"/>
                </a:solidFill>
                <a:latin typeface="HG丸ｺﾞｼｯｸM-PRO" pitchFamily="50" charset="-128"/>
                <a:ea typeface="HG丸ｺﾞｼｯｸM-PRO" pitchFamily="50" charset="-128"/>
                <a:sym typeface="HG丸ｺﾞｼｯｸM-PRO" pitchFamily="50" charset="-128"/>
              </a:rPr>
              <a:t>(</a:t>
            </a:r>
            <a:r>
              <a:rPr lang="ja-JP" altLang="en-US" sz="2400" b="1">
                <a:solidFill>
                  <a:srgbClr val="FFFF00"/>
                </a:solidFill>
                <a:latin typeface="HG丸ｺﾞｼｯｸM-PRO" pitchFamily="50" charset="-128"/>
                <a:ea typeface="HG丸ｺﾞｼｯｸM-PRO" pitchFamily="50" charset="-128"/>
                <a:sym typeface="HG丸ｺﾞｼｯｸM-PRO" pitchFamily="50" charset="-128"/>
              </a:rPr>
              <a:t>浸水</a:t>
            </a:r>
            <a:r>
              <a:rPr lang="en-US" altLang="ja-JP" sz="2400" b="1">
                <a:solidFill>
                  <a:srgbClr val="FFFF00"/>
                </a:solidFill>
                <a:latin typeface="HG丸ｺﾞｼｯｸM-PRO" pitchFamily="50" charset="-128"/>
                <a:ea typeface="HG丸ｺﾞｼｯｸM-PRO" pitchFamily="50" charset="-128"/>
                <a:sym typeface="HG丸ｺﾞｼｯｸM-PRO" pitchFamily="50" charset="-128"/>
              </a:rPr>
              <a:t>)</a:t>
            </a:r>
            <a:r>
              <a:rPr lang="ja-JP" altLang="en-US" sz="2400" b="1">
                <a:solidFill>
                  <a:srgbClr val="FFFF00"/>
                </a:solidFill>
                <a:latin typeface="HG丸ｺﾞｼｯｸM-PRO" pitchFamily="50" charset="-128"/>
                <a:ea typeface="HG丸ｺﾞｼｯｸM-PRO" pitchFamily="50" charset="-128"/>
                <a:sym typeface="HG丸ｺﾞｼｯｸM-PRO" pitchFamily="50" charset="-128"/>
              </a:rPr>
              <a:t>対策</a:t>
            </a:r>
          </a:p>
        </p:txBody>
      </p:sp>
      <p:graphicFrame>
        <p:nvGraphicFramePr>
          <p:cNvPr id="11" name="Group 2"/>
          <p:cNvGraphicFramePr>
            <a:graphicFrameLocks noGrp="1"/>
          </p:cNvGraphicFramePr>
          <p:nvPr/>
        </p:nvGraphicFramePr>
        <p:xfrm>
          <a:off x="241301" y="1403350"/>
          <a:ext cx="8731250" cy="2070355"/>
        </p:xfrm>
        <a:graphic>
          <a:graphicData uri="http://schemas.openxmlformats.org/drawingml/2006/table">
            <a:tbl>
              <a:tblPr/>
              <a:tblGrid>
                <a:gridCol w="2215069"/>
                <a:gridCol w="3465730"/>
                <a:gridCol w="3050451"/>
              </a:tblGrid>
              <a:tr h="419100">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r>
              <a:tr h="101236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貯留・浸透施設の設置</a:t>
                      </a:r>
                      <a:endParaRPr kumimoji="0" lang="en-US" altLang="ja-JP"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en-US" altLang="ja-JP"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a:t>
                      </a: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一般会計</a:t>
                      </a:r>
                      <a:r>
                        <a:rPr kumimoji="0" lang="en-US" altLang="ja-JP"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貯留・浸透施設設置事業整備率</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endParaRPr>
                    </a:p>
                  </a:txBody>
                  <a:tcPr marL="5931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浸透施設設置学校数</a:t>
                      </a:r>
                      <a:r>
                        <a:rPr kumimoji="0" 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箇所</a:t>
                      </a:r>
                      <a:r>
                        <a:rPr kumimoji="0" 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浸透施設計画学校数</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箇所</a:t>
                      </a:r>
                      <a:r>
                        <a:rPr kumimoji="0" lang="en-US" sz="14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txBody>
                  <a:tcPr marL="59310" marR="59310"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r>
              <a:tr h="638892">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設置を計画している箇所に対する設置済み箇所の割合</a:t>
                      </a: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c hMerge="1">
                  <a:txBody>
                    <a:bodyPr/>
                    <a:lstStyle/>
                    <a:p>
                      <a:endParaRPr kumimoji="1" lang="ja-JP" altLang="en-US"/>
                    </a:p>
                  </a:txBody>
                  <a:tcPr/>
                </a:tc>
              </a:tr>
            </a:tbl>
          </a:graphicData>
        </a:graphic>
      </p:graphicFrame>
      <p:graphicFrame>
        <p:nvGraphicFramePr>
          <p:cNvPr id="12" name="Group 10"/>
          <p:cNvGraphicFramePr>
            <a:graphicFrameLocks noGrp="1"/>
          </p:cNvGraphicFramePr>
          <p:nvPr/>
        </p:nvGraphicFramePr>
        <p:xfrm>
          <a:off x="241299" y="3848100"/>
          <a:ext cx="8731250" cy="1641110"/>
        </p:xfrm>
        <a:graphic>
          <a:graphicData uri="http://schemas.openxmlformats.org/drawingml/2006/table">
            <a:tbl>
              <a:tblPr/>
              <a:tblGrid>
                <a:gridCol w="1367781"/>
                <a:gridCol w="2124392"/>
                <a:gridCol w="1746904"/>
                <a:gridCol w="1745270"/>
                <a:gridCol w="1746903"/>
              </a:tblGrid>
              <a:tr h="733498">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98260">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貯留・浸透施設の設置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zh-TW"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貯留浸透施設設置事業整備率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６０％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６０％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８０％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r>
              <a:tr h="409352">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５８</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０</a:t>
                      </a:r>
                      <a:endPar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116</a:t>
                      </a: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r>
            </a:tbl>
          </a:graphicData>
        </a:graphic>
      </p:graphicFrame>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13</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6390"/>
                                        </p:tgtEl>
                                        <p:attrNameLst>
                                          <p:attrName>style.visibility</p:attrName>
                                        </p:attrNameLst>
                                      </p:cBhvr>
                                      <p:to>
                                        <p:strVal val="visible"/>
                                      </p:to>
                                    </p:set>
                                    <p:animEffect>
                                      <p:cBhvr>
                                        <p:cTn id="7" dur="1000"/>
                                        <p:tgtEl>
                                          <p:spTgt spid="16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5750" y="762000"/>
            <a:ext cx="1360488" cy="542925"/>
            <a:chOff x="0" y="0"/>
            <a:chExt cx="857" cy="342"/>
          </a:xfrm>
        </p:grpSpPr>
        <p:pic>
          <p:nvPicPr>
            <p:cNvPr id="32796" name="角丸四角形 5"/>
            <p:cNvPicPr>
              <a:picLocks noChangeArrowheads="1"/>
            </p:cNvPicPr>
            <p:nvPr/>
          </p:nvPicPr>
          <p:blipFill>
            <a:blip r:embed="rId3" cstate="print"/>
            <a:srcRect/>
            <a:stretch>
              <a:fillRect/>
            </a:stretch>
          </p:blipFill>
          <p:spPr bwMode="auto">
            <a:xfrm>
              <a:off x="0" y="0"/>
              <a:ext cx="857" cy="342"/>
            </a:xfrm>
            <a:prstGeom prst="rect">
              <a:avLst/>
            </a:prstGeom>
            <a:noFill/>
            <a:ln w="9525">
              <a:noFill/>
              <a:miter lim="800000"/>
              <a:headEnd/>
              <a:tailEnd/>
            </a:ln>
          </p:spPr>
        </p:pic>
        <p:sp>
          <p:nvSpPr>
            <p:cNvPr id="32797" name="Text Box 4"/>
            <p:cNvSpPr txBox="1">
              <a:spLocks noChangeArrowheads="1"/>
            </p:cNvSpPr>
            <p:nvPr/>
          </p:nvSpPr>
          <p:spPr bwMode="auto">
            <a:xfrm>
              <a:off x="25" y="26"/>
              <a:ext cx="804" cy="286"/>
            </a:xfrm>
            <a:prstGeom prst="rect">
              <a:avLst/>
            </a:prstGeom>
            <a:noFill/>
            <a:ln w="9525">
              <a:noFill/>
              <a:miter lim="800000"/>
              <a:headEnd/>
              <a:tailEnd/>
            </a:ln>
          </p:spPr>
          <p:txBody>
            <a:bodyPr tIns="0" bIns="72000" anchor="ctr"/>
            <a:lstStyle/>
            <a:p>
              <a:pPr algn="ctr"/>
              <a:r>
                <a:rPr lang="ja-JP" altLang="en-US" sz="2400" dirty="0">
                  <a:latin typeface="HG丸ｺﾞｼｯｸM-PRO" pitchFamily="50" charset="-128"/>
                  <a:ea typeface="HG丸ｺﾞｼｯｸM-PRO" pitchFamily="50" charset="-128"/>
                  <a:sym typeface="HG丸ｺﾞｼｯｸM-PRO" pitchFamily="50" charset="-128"/>
                </a:rPr>
                <a:t>安心</a:t>
              </a:r>
            </a:p>
          </p:txBody>
        </p:sp>
      </p:grpSp>
      <p:sp>
        <p:nvSpPr>
          <p:cNvPr id="40965" name="正方形/長方形 3"/>
          <p:cNvSpPr>
            <a:spLocks noChangeArrowheads="1"/>
          </p:cNvSpPr>
          <p:nvPr/>
        </p:nvSpPr>
        <p:spPr bwMode="auto">
          <a:xfrm>
            <a:off x="1778000" y="80168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○地震対策</a:t>
            </a:r>
          </a:p>
        </p:txBody>
      </p:sp>
      <p:graphicFrame>
        <p:nvGraphicFramePr>
          <p:cNvPr id="40966" name="Group 6"/>
          <p:cNvGraphicFramePr>
            <a:graphicFrameLocks noGrp="1"/>
          </p:cNvGraphicFramePr>
          <p:nvPr/>
        </p:nvGraphicFramePr>
        <p:xfrm>
          <a:off x="241300" y="1333500"/>
          <a:ext cx="8669336" cy="2720976"/>
        </p:xfrm>
        <a:graphic>
          <a:graphicData uri="http://schemas.openxmlformats.org/drawingml/2006/table">
            <a:tbl>
              <a:tblPr/>
              <a:tblGrid>
                <a:gridCol w="2157044"/>
                <a:gridCol w="3438893"/>
                <a:gridCol w="1536700"/>
                <a:gridCol w="1536699"/>
              </a:tblGrid>
              <a:tr h="488950">
                <a:tc>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下水道施設の</a:t>
                      </a:r>
                      <a:endParaRPr kumimoji="0" 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耐震化</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下水道総合地震対策計画の策定・耐震対策の実施　</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1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endPar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10" marR="59310"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r>
              <a:tr h="431800">
                <a:tc v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下水道総合地震対策計画の策定状況，耐震対策の実施状況</a:t>
                      </a: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ABE1FE"/>
                    </a:solidFill>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下水道</a:t>
                      </a:r>
                      <a:r>
                        <a:rPr kumimoji="0" 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BCP</a:t>
                      </a: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の策定、継続的実施</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下水道</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BCP</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の策定・継続的実施　</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1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計画の策定・継続的実施</a:t>
                      </a:r>
                    </a:p>
                  </a:txBody>
                  <a:tcPr marL="59310" marR="59310"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c hMerge="1">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310" marR="59310"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ABE1FE"/>
                    </a:solidFill>
                  </a:tcPr>
                </a:tc>
              </a:tr>
              <a:tr h="431800">
                <a:tc v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下水道</a:t>
                      </a:r>
                      <a:r>
                        <a:rPr kumimoji="0" 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BCP</a:t>
                      </a: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の策定及び訓練・計画改定の継続的な実施状況</a:t>
                      </a:r>
                    </a:p>
                  </a:txBody>
                  <a:tcPr marL="59310" marR="5931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ABE1FE"/>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2794"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２－４　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graphicFrame>
        <p:nvGraphicFramePr>
          <p:cNvPr id="9" name="Group 10"/>
          <p:cNvGraphicFramePr>
            <a:graphicFrameLocks noGrp="1"/>
          </p:cNvGraphicFramePr>
          <p:nvPr/>
        </p:nvGraphicFramePr>
        <p:xfrm>
          <a:off x="241301" y="4197350"/>
          <a:ext cx="8731249" cy="2277641"/>
        </p:xfrm>
        <a:graphic>
          <a:graphicData uri="http://schemas.openxmlformats.org/drawingml/2006/table">
            <a:tbl>
              <a:tblPr/>
              <a:tblGrid>
                <a:gridCol w="1367781"/>
                <a:gridCol w="2124392"/>
                <a:gridCol w="1746904"/>
                <a:gridCol w="1745269"/>
                <a:gridCol w="1746903"/>
              </a:tblGrid>
              <a:tr h="563984">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05499">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下水道施設の耐震化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下水道総合地震対策の策定</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endPar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検討中</a:t>
                      </a:r>
                      <a:endPar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r>
              <a:tr h="313324">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８．６</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10</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D6F0FF"/>
                    </a:solidFill>
                  </a:tcPr>
                </a:tc>
              </a:tr>
              <a:tr h="405499">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下水道</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BCP</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の策定、継続的実施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下水道</a:t>
                      </a:r>
                      <a:r>
                        <a:rPr kumimoji="0" 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BCP</a:t>
                      </a: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の策定・活用</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策定</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更新</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r>
              <a:tr h="546893">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５．７</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３．５</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a:t>
                      </a: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0</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6F0FF"/>
                    </a:solidFill>
                  </a:tcPr>
                </a:tc>
              </a:tr>
            </a:tbl>
          </a:graphicData>
        </a:graphic>
      </p:graphicFrame>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14</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0965"/>
                                        </p:tgtEl>
                                        <p:attrNameLst>
                                          <p:attrName>style.visibility</p:attrName>
                                        </p:attrNameLst>
                                      </p:cBhvr>
                                      <p:to>
                                        <p:strVal val="visible"/>
                                      </p:to>
                                    </p:set>
                                    <p:animEffect>
                                      <p:cBhvr>
                                        <p:cTn id="7" dur="10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ldLvl="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34847"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34848" name="Text Box 4"/>
            <p:cNvSpPr txBox="1">
              <a:spLocks noChangeArrowheads="1"/>
            </p:cNvSpPr>
            <p:nvPr/>
          </p:nvSpPr>
          <p:spPr bwMode="auto">
            <a:xfrm>
              <a:off x="18" y="19"/>
              <a:ext cx="810" cy="292"/>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環境</a:t>
              </a:r>
            </a:p>
          </p:txBody>
        </p:sp>
      </p:grpSp>
      <p:sp>
        <p:nvSpPr>
          <p:cNvPr id="11269" name="正方形/長方形 3"/>
          <p:cNvSpPr>
            <a:spLocks noChangeArrowheads="1"/>
          </p:cNvSpPr>
          <p:nvPr/>
        </p:nvSpPr>
        <p:spPr bwMode="auto">
          <a:xfrm>
            <a:off x="1778000" y="801688"/>
            <a:ext cx="621665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○水環境の保全、○地域環境の保全</a:t>
            </a:r>
          </a:p>
        </p:txBody>
      </p:sp>
      <p:graphicFrame>
        <p:nvGraphicFramePr>
          <p:cNvPr id="11270" name="Group 6"/>
          <p:cNvGraphicFramePr>
            <a:graphicFrameLocks noGrp="1"/>
          </p:cNvGraphicFramePr>
          <p:nvPr/>
        </p:nvGraphicFramePr>
        <p:xfrm>
          <a:off x="241300" y="1403350"/>
          <a:ext cx="8661401" cy="2507823"/>
        </p:xfrm>
        <a:graphic>
          <a:graphicData uri="http://schemas.openxmlformats.org/drawingml/2006/table">
            <a:tbl>
              <a:tblPr/>
              <a:tblGrid>
                <a:gridCol w="2153212"/>
                <a:gridCol w="2629420"/>
                <a:gridCol w="3878769"/>
              </a:tblGrid>
              <a:tr h="558800">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5BD078"/>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BD078"/>
                    </a:solidFill>
                  </a:tcPr>
                </a:tc>
                <a:tc hMerge="1">
                  <a:txBody>
                    <a:bodyPr/>
                    <a:lstStyle/>
                    <a:p>
                      <a:endParaRPr kumimoji="1" lang="ja-JP" altLang="en-US"/>
                    </a:p>
                  </a:txBody>
                  <a:tcPr/>
                </a:tc>
              </a:tr>
              <a:tr h="1194921">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手賀沼の汚濁負荷軽減</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BD078"/>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合流式下⽔道改善率</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ECC8"/>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　</a:t>
                      </a:r>
                      <a:r>
                        <a:rPr kumimoji="0" lang="ja-JP" alt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分流化対策施設整備完了区域面積</a:t>
                      </a:r>
                      <a:r>
                        <a:rPr kumimoji="0" 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(ha)</a:t>
                      </a:r>
                      <a:r>
                        <a:rPr kumimoji="0" lang="ja-JP" altLang="en-US" sz="14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a:t>
                      </a:r>
                      <a:r>
                        <a:rPr kumimoji="0" lang="en-US" sz="1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合流式下水道区域面積</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(ha)</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BECC8"/>
                    </a:solidFill>
                  </a:tcPr>
                </a:tc>
              </a:tr>
              <a:tr h="754102">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合流式下水道区域に対する</a:t>
                      </a:r>
                      <a:r>
                        <a:rPr kumimoji="0" lang="ja-JP" altLang="en-US" sz="16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分流化施設整備実施区域の割合</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BBECC8"/>
                    </a:solidFill>
                  </a:tcPr>
                </a:tc>
                <a:tc hMerge="1">
                  <a:txBody>
                    <a:bodyPr/>
                    <a:lstStyle/>
                    <a:p>
                      <a:endParaRPr kumimoji="1" lang="ja-JP" altLang="en-US"/>
                    </a:p>
                  </a:txBody>
                  <a:tcPr/>
                </a:tc>
              </a:tr>
            </a:tbl>
          </a:graphicData>
        </a:graphic>
      </p:graphicFrame>
      <p:sp>
        <p:nvSpPr>
          <p:cNvPr id="34845"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２－５　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graphicFrame>
        <p:nvGraphicFramePr>
          <p:cNvPr id="9" name="Group 8"/>
          <p:cNvGraphicFramePr>
            <a:graphicFrameLocks noGrp="1"/>
          </p:cNvGraphicFramePr>
          <p:nvPr/>
        </p:nvGraphicFramePr>
        <p:xfrm>
          <a:off x="241302" y="4127500"/>
          <a:ext cx="8621710" cy="2352676"/>
        </p:xfrm>
        <a:graphic>
          <a:graphicData uri="http://schemas.openxmlformats.org/drawingml/2006/table">
            <a:tbl>
              <a:tblPr/>
              <a:tblGrid>
                <a:gridCol w="1350621"/>
                <a:gridCol w="2097740"/>
                <a:gridCol w="1724988"/>
                <a:gridCol w="1723374"/>
                <a:gridCol w="1724987"/>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r>
              <a:tr h="419100">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下水処理場の整備、運転</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高度処理施設整備率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100</a:t>
                      </a: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１００％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100</a:t>
                      </a: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r>
              <a:tr h="358775">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県事業</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r>
              <a:tr h="427038">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手賀沼の汚濁負荷軽減</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合流式下水道の改善率（分流化）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２１％</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２１％</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２５％</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r>
              <a:tr h="519113">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0</a:t>
                      </a:r>
                      <a:endPar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0</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３００</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r>
            </a:tbl>
          </a:graphicData>
        </a:graphic>
      </p:graphicFrame>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15</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1269"/>
                                        </p:tgtEl>
                                        <p:attrNameLst>
                                          <p:attrName>style.visibility</p:attrName>
                                        </p:attrNameLst>
                                      </p:cBhvr>
                                      <p:to>
                                        <p:strVal val="visible"/>
                                      </p:to>
                                    </p:set>
                                    <p:animEffect>
                                      <p:cBhvr>
                                        <p:cTn id="7" dur="10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35885"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35886" name="Text Box 4"/>
            <p:cNvSpPr txBox="1">
              <a:spLocks noChangeArrowheads="1"/>
            </p:cNvSpPr>
            <p:nvPr/>
          </p:nvSpPr>
          <p:spPr bwMode="auto">
            <a:xfrm>
              <a:off x="21" y="22"/>
              <a:ext cx="804" cy="286"/>
            </a:xfrm>
            <a:prstGeom prst="rect">
              <a:avLst/>
            </a:prstGeom>
            <a:noFill/>
            <a:ln w="9525">
              <a:noFill/>
              <a:miter lim="800000"/>
              <a:headEnd/>
              <a:tailEnd/>
            </a:ln>
          </p:spPr>
          <p:txBody>
            <a:bodyPr tIns="0" bIns="72000" anchor="ctr"/>
            <a:lstStyle/>
            <a:p>
              <a:pPr algn="ctr"/>
              <a:r>
                <a:rPr lang="ja-JP" altLang="en-US" sz="2400">
                  <a:solidFill>
                    <a:srgbClr val="000000"/>
                  </a:solidFill>
                  <a:latin typeface="HG丸ｺﾞｼｯｸM-PRO" pitchFamily="50" charset="-128"/>
                  <a:ea typeface="HG丸ｺﾞｼｯｸM-PRO" pitchFamily="50" charset="-128"/>
                  <a:sym typeface="HG丸ｺﾞｼｯｸM-PRO" pitchFamily="50" charset="-128"/>
                </a:rPr>
                <a:t>環境</a:t>
              </a:r>
            </a:p>
          </p:txBody>
        </p:sp>
      </p:grpSp>
      <p:sp>
        <p:nvSpPr>
          <p:cNvPr id="18437" name="正方形/長方形 3"/>
          <p:cNvSpPr>
            <a:spLocks noChangeArrowheads="1"/>
          </p:cNvSpPr>
          <p:nvPr/>
        </p:nvSpPr>
        <p:spPr bwMode="auto">
          <a:xfrm>
            <a:off x="1778000" y="801688"/>
            <a:ext cx="2724150" cy="461962"/>
          </a:xfrm>
          <a:prstGeom prst="rect">
            <a:avLst/>
          </a:prstGeom>
          <a:noFill/>
          <a:ln w="9525">
            <a:noFill/>
            <a:miter lim="800000"/>
            <a:headEnd/>
            <a:tailEnd/>
          </a:ln>
        </p:spPr>
        <p:txBody>
          <a:bodyPr>
            <a:spAutoFit/>
          </a:bodyPr>
          <a:lstStyle/>
          <a:p>
            <a:pPr>
              <a:buClr>
                <a:srgbClr val="31B6FD"/>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○水環境の保全</a:t>
            </a:r>
            <a:endParaRPr lang="ja-JP" altLang="en-US" sz="3200">
              <a:solidFill>
                <a:srgbClr val="FFFF00"/>
              </a:solidFill>
              <a:latin typeface="Candara" pitchFamily="34" charset="0"/>
              <a:ea typeface="HGP明朝E" pitchFamily="18" charset="-128"/>
              <a:sym typeface="Candara" pitchFamily="34" charset="0"/>
            </a:endParaRPr>
          </a:p>
        </p:txBody>
      </p:sp>
      <p:sp>
        <p:nvSpPr>
          <p:cNvPr id="35845"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２－６　目標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aphicFrame>
        <p:nvGraphicFramePr>
          <p:cNvPr id="12" name="Group 6"/>
          <p:cNvGraphicFramePr>
            <a:graphicFrameLocks noGrp="1"/>
          </p:cNvGraphicFramePr>
          <p:nvPr/>
        </p:nvGraphicFramePr>
        <p:xfrm>
          <a:off x="241300" y="1403350"/>
          <a:ext cx="8661401" cy="2151102"/>
        </p:xfrm>
        <a:graphic>
          <a:graphicData uri="http://schemas.openxmlformats.org/drawingml/2006/table">
            <a:tbl>
              <a:tblPr/>
              <a:tblGrid>
                <a:gridCol w="2153212"/>
                <a:gridCol w="2629420"/>
                <a:gridCol w="3878769"/>
              </a:tblGrid>
              <a:tr h="558800">
                <a:tc>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5BD078"/>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5BD078"/>
                    </a:solidFill>
                  </a:tcPr>
                </a:tc>
                <a:tc hMerge="1">
                  <a:txBody>
                    <a:bodyPr/>
                    <a:lstStyle/>
                    <a:p>
                      <a:endParaRPr kumimoji="1" lang="ja-JP" altLang="en-US"/>
                    </a:p>
                  </a:txBody>
                  <a:tcPr/>
                </a:tc>
              </a:tr>
              <a:tr h="838200">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創エネルギー</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5BD078"/>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Tx/>
                        <a:buFont typeface="Arial" pitchFamily="34" charset="0"/>
                        <a:buNone/>
                        <a:tabLst/>
                      </a:pPr>
                      <a:r>
                        <a:rPr kumimoji="0" lang="zh-TW"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下水熱利用（管路等）</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BBECC8"/>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BBECC8"/>
                    </a:solidFill>
                  </a:tcPr>
                </a:tc>
              </a:tr>
              <a:tr h="754102">
                <a:tc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下水熱利用の可能性検討，実施に向けた検討の実施状況</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BBECC8"/>
                    </a:solidFill>
                  </a:tcPr>
                </a:tc>
                <a:tc hMerge="1">
                  <a:txBody>
                    <a:bodyPr/>
                    <a:lstStyle/>
                    <a:p>
                      <a:endParaRPr kumimoji="1" lang="ja-JP" altLang="en-US"/>
                    </a:p>
                  </a:txBody>
                  <a:tcPr/>
                </a:tc>
              </a:tr>
            </a:tbl>
          </a:graphicData>
        </a:graphic>
      </p:graphicFrame>
      <p:graphicFrame>
        <p:nvGraphicFramePr>
          <p:cNvPr id="13" name="Group 8"/>
          <p:cNvGraphicFramePr>
            <a:graphicFrameLocks noGrp="1"/>
          </p:cNvGraphicFramePr>
          <p:nvPr/>
        </p:nvGraphicFramePr>
        <p:xfrm>
          <a:off x="241302" y="3908425"/>
          <a:ext cx="8661396" cy="2251077"/>
        </p:xfrm>
        <a:graphic>
          <a:graphicData uri="http://schemas.openxmlformats.org/drawingml/2006/table">
            <a:tbl>
              <a:tblPr/>
              <a:tblGrid>
                <a:gridCol w="1356838"/>
                <a:gridCol w="2107396"/>
                <a:gridCol w="1732928"/>
                <a:gridCol w="1731307"/>
                <a:gridCol w="1732927"/>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B050"/>
                    </a:solidFill>
                  </a:tcPr>
                </a:tc>
              </a:tr>
              <a:tr h="487363">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創エネルギー</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下水熱利用の実施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計画開始前</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未実施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導入可能性検討</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r>
              <a:tr h="35718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99FF99"/>
                    </a:solidFill>
                  </a:tcPr>
                </a:tc>
              </a:tr>
              <a:tr h="427038">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下水汚泥のリサイクル</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下水汚泥リサイクルの実施・未実施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r>
              <a:tr h="35083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県事業</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9FF99"/>
                    </a:solidFill>
                  </a:tcPr>
                </a:tc>
              </a:tr>
            </a:tbl>
          </a:graphicData>
        </a:graphic>
      </p:graphicFrame>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16</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8437"/>
                                        </p:tgtEl>
                                        <p:attrNameLst>
                                          <p:attrName>style.visibility</p:attrName>
                                        </p:attrNameLst>
                                      </p:cBhvr>
                                      <p:to>
                                        <p:strVal val="visible"/>
                                      </p:to>
                                    </p:set>
                                    <p:animEffect>
                                      <p:cBhvr>
                                        <p:cTn id="7" dur="10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ldLvl="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5750" y="695325"/>
            <a:ext cx="1360488" cy="536575"/>
            <a:chOff x="0" y="0"/>
            <a:chExt cx="857" cy="338"/>
          </a:xfrm>
        </p:grpSpPr>
        <p:pic>
          <p:nvPicPr>
            <p:cNvPr id="37935" name="角丸四角形 5"/>
            <p:cNvPicPr>
              <a:picLocks noChangeArrowheads="1"/>
            </p:cNvPicPr>
            <p:nvPr/>
          </p:nvPicPr>
          <p:blipFill>
            <a:blip r:embed="rId3" cstate="print"/>
            <a:srcRect/>
            <a:stretch>
              <a:fillRect/>
            </a:stretch>
          </p:blipFill>
          <p:spPr bwMode="auto">
            <a:xfrm>
              <a:off x="0" y="0"/>
              <a:ext cx="857" cy="338"/>
            </a:xfrm>
            <a:prstGeom prst="rect">
              <a:avLst/>
            </a:prstGeom>
            <a:noFill/>
            <a:ln w="9525">
              <a:noFill/>
              <a:miter lim="800000"/>
              <a:headEnd/>
              <a:tailEnd/>
            </a:ln>
          </p:spPr>
        </p:pic>
        <p:sp>
          <p:nvSpPr>
            <p:cNvPr id="37936" name="Text Box 4"/>
            <p:cNvSpPr txBox="1">
              <a:spLocks noChangeArrowheads="1"/>
            </p:cNvSpPr>
            <p:nvPr/>
          </p:nvSpPr>
          <p:spPr bwMode="auto">
            <a:xfrm>
              <a:off x="19" y="18"/>
              <a:ext cx="816" cy="298"/>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持続</a:t>
              </a:r>
            </a:p>
          </p:txBody>
        </p:sp>
      </p:grpSp>
      <p:sp>
        <p:nvSpPr>
          <p:cNvPr id="45061" name="正方形/長方形 3"/>
          <p:cNvSpPr>
            <a:spLocks noChangeArrowheads="1"/>
          </p:cNvSpPr>
          <p:nvPr/>
        </p:nvSpPr>
        <p:spPr bwMode="auto">
          <a:xfrm>
            <a:off x="1778000" y="73183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○下水道施設の老朽化対策</a:t>
            </a:r>
          </a:p>
        </p:txBody>
      </p:sp>
      <p:graphicFrame>
        <p:nvGraphicFramePr>
          <p:cNvPr id="45062" name="Group 6"/>
          <p:cNvGraphicFramePr>
            <a:graphicFrameLocks noGrp="1"/>
          </p:cNvGraphicFramePr>
          <p:nvPr/>
        </p:nvGraphicFramePr>
        <p:xfrm>
          <a:off x="241300" y="1333500"/>
          <a:ext cx="8661400" cy="4967288"/>
        </p:xfrm>
        <a:graphic>
          <a:graphicData uri="http://schemas.openxmlformats.org/drawingml/2006/table">
            <a:tbl>
              <a:tblPr/>
              <a:tblGrid>
                <a:gridCol w="2153212"/>
                <a:gridCol w="1643387"/>
                <a:gridCol w="410847"/>
                <a:gridCol w="1807726"/>
                <a:gridCol w="2646228"/>
              </a:tblGrid>
              <a:tr h="647700">
                <a:tc>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gridSpan="4">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12775">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ストックマネジメント手法の導入</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3">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ストックマネジメント計画の策定</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00"/>
                          </a:solidFill>
                          <a:effectLst/>
                          <a:latin typeface="HG丸ｺﾞｼｯｸM-PRO" pitchFamily="50" charset="-128"/>
                          <a:ea typeface="HG丸ｺﾞｼｯｸM-PRO" pitchFamily="50" charset="-128"/>
                          <a:sym typeface="HG丸ｺﾞｼｯｸM-PRO" pitchFamily="50" charset="-128"/>
                        </a:rPr>
                        <a:t>ストックマネジメント計画の策定状況</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2625">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計画的</a:t>
                      </a:r>
                      <a:r>
                        <a:rPr kumimoji="0" 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な維持管理</a:t>
                      </a:r>
                      <a:endParaRPr kumimoji="0" lang="en-US" alt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（調査・点検）</a:t>
                      </a:r>
                      <a:endParaRPr kumimoji="0" lang="zh-CN"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2">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⽼朽管調査率</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調査した管路延長</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(km)</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a:t>
                      </a:r>
                      <a:r>
                        <a:rPr kumimoji="0" lang="en-US" sz="1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３５年以上経過した管路延長</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(km)</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r>
              <a:tr h="433388">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老朽化した管路に対して調査を実施した割合</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2625">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計画的</a:t>
                      </a:r>
                      <a:r>
                        <a:rPr kumimoji="0" lang="zh-CN" altLang="ja-JP"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な</a:t>
                      </a: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改築</a:t>
                      </a:r>
                      <a:endParaRPr kumimoji="0" lang="en-US" altLang="zh-CN"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（更新・長寿命化）</a:t>
                      </a:r>
                      <a:endParaRPr kumimoji="0" lang="zh-CN" altLang="ja-JP"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管路健全率</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健全な管路の延長</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(km)</a:t>
                      </a:r>
                      <a:r>
                        <a:rPr kumimoji="0" lang="en-US" sz="1600" b="0" i="0" u="sng" strike="noStrike" cap="none" normalizeH="0" baseline="5000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総管路延長</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(km)</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汚水管渠のうち健全な管路の割合</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12775">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下水道台帳システムの運用</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台帳の運用</a:t>
                      </a:r>
                      <a:r>
                        <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台帳の運用状況（台帳に登録するデータは現在検討中）</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45108" name="正方形/長方形 3"/>
          <p:cNvSpPr>
            <a:spLocks noChangeArrowheads="1"/>
          </p:cNvSpPr>
          <p:nvPr/>
        </p:nvSpPr>
        <p:spPr bwMode="auto">
          <a:xfrm>
            <a:off x="233363" y="6334125"/>
            <a:ext cx="8605837" cy="307975"/>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en-US" altLang="ja-JP" sz="1400">
                <a:latin typeface="HG丸ｺﾞｼｯｸM-PRO" pitchFamily="50" charset="-128"/>
                <a:ea typeface="HG丸ｺﾞｼｯｸM-PRO" pitchFamily="50" charset="-128"/>
                <a:sym typeface="HG丸ｺﾞｼｯｸM-PRO" pitchFamily="50" charset="-128"/>
              </a:rPr>
              <a:t>※</a:t>
            </a:r>
            <a:r>
              <a:rPr lang="ja-JP" altLang="en-US" sz="1400">
                <a:latin typeface="HG丸ｺﾞｼｯｸM-PRO" pitchFamily="50" charset="-128"/>
                <a:ea typeface="HG丸ｺﾞｼｯｸM-PRO" pitchFamily="50" charset="-128"/>
                <a:sym typeface="HG丸ｺﾞｼｯｸM-PRO" pitchFamily="50" charset="-128"/>
              </a:rPr>
              <a:t>劣化が進行した管きょ（健全度</a:t>
            </a:r>
            <a:r>
              <a:rPr lang="en-US" altLang="ja-JP" sz="1400">
                <a:latin typeface="HG丸ｺﾞｼｯｸM-PRO" pitchFamily="50" charset="-128"/>
                <a:ea typeface="HG丸ｺﾞｼｯｸM-PRO" pitchFamily="50" charset="-128"/>
                <a:sym typeface="HG丸ｺﾞｼｯｸM-PRO" pitchFamily="50" charset="-128"/>
              </a:rPr>
              <a:t>Ⅰ</a:t>
            </a:r>
            <a:r>
              <a:rPr lang="ja-JP" altLang="en-US" sz="1400">
                <a:latin typeface="HG丸ｺﾞｼｯｸM-PRO" pitchFamily="50" charset="-128"/>
                <a:ea typeface="HG丸ｺﾞｼｯｸM-PRO" pitchFamily="50" charset="-128"/>
                <a:sym typeface="HG丸ｺﾞｼｯｸM-PRO" pitchFamily="50" charset="-128"/>
              </a:rPr>
              <a:t>の管きょ）以外を健全な管きょとする</a:t>
            </a:r>
          </a:p>
        </p:txBody>
      </p:sp>
      <p:sp>
        <p:nvSpPr>
          <p:cNvPr id="37933"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２－７</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(1)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17</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5061"/>
                                        </p:tgtEl>
                                        <p:attrNameLst>
                                          <p:attrName>style.visibility</p:attrName>
                                        </p:attrNameLst>
                                      </p:cBhvr>
                                      <p:to>
                                        <p:strVal val="visible"/>
                                      </p:to>
                                    </p:set>
                                    <p:animEffect>
                                      <p:cBhvr>
                                        <p:cTn id="7" dur="1000"/>
                                        <p:tgtEl>
                                          <p:spTgt spid="45061"/>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45108"/>
                                        </p:tgtEl>
                                        <p:attrNameLst>
                                          <p:attrName>style.visibility</p:attrName>
                                        </p:attrNameLst>
                                      </p:cBhvr>
                                      <p:to>
                                        <p:strVal val="visible"/>
                                      </p:to>
                                    </p:set>
                                    <p:animEffect>
                                      <p:cBhvr>
                                        <p:cTn id="11" dur="1000"/>
                                        <p:tgtEl>
                                          <p:spTgt spid="45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bldLvl="0" autoUpdateAnimBg="0"/>
      <p:bldP spid="45108" grpId="0" bldLvl="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38956"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38957" name="Text Box 4"/>
            <p:cNvSpPr txBox="1">
              <a:spLocks noChangeArrowheads="1"/>
            </p:cNvSpPr>
            <p:nvPr/>
          </p:nvSpPr>
          <p:spPr bwMode="auto">
            <a:xfrm>
              <a:off x="21" y="22"/>
              <a:ext cx="804" cy="286"/>
            </a:xfrm>
            <a:prstGeom prst="rect">
              <a:avLst/>
            </a:prstGeom>
            <a:noFill/>
            <a:ln w="9525">
              <a:noFill/>
              <a:miter lim="800000"/>
              <a:headEnd/>
              <a:tailEnd/>
            </a:ln>
          </p:spPr>
          <p:txBody>
            <a:bodyPr tIns="0" bIns="72000" anchor="ctr"/>
            <a:lstStyle/>
            <a:p>
              <a:pPr algn="ctr"/>
              <a:r>
                <a:rPr lang="ja-JP" altLang="en-US" sz="2400">
                  <a:solidFill>
                    <a:srgbClr val="000000"/>
                  </a:solidFill>
                  <a:latin typeface="HG丸ｺﾞｼｯｸM-PRO" pitchFamily="50" charset="-128"/>
                  <a:ea typeface="HG丸ｺﾞｼｯｸM-PRO" pitchFamily="50" charset="-128"/>
                  <a:sym typeface="HG丸ｺﾞｼｯｸM-PRO" pitchFamily="50" charset="-128"/>
                </a:rPr>
                <a:t>持続</a:t>
              </a:r>
            </a:p>
          </p:txBody>
        </p:sp>
      </p:grpSp>
      <p:sp>
        <p:nvSpPr>
          <p:cNvPr id="25605" name="正方形/長方形 3"/>
          <p:cNvSpPr>
            <a:spLocks noChangeArrowheads="1"/>
          </p:cNvSpPr>
          <p:nvPr/>
        </p:nvSpPr>
        <p:spPr bwMode="auto">
          <a:xfrm>
            <a:off x="1778000" y="801688"/>
            <a:ext cx="5168900" cy="461962"/>
          </a:xfrm>
          <a:prstGeom prst="rect">
            <a:avLst/>
          </a:prstGeom>
          <a:noFill/>
          <a:ln w="9525">
            <a:noFill/>
            <a:miter lim="800000"/>
            <a:headEnd/>
            <a:tailEnd/>
          </a:ln>
        </p:spPr>
        <p:txBody>
          <a:bodyPr>
            <a:spAutoFit/>
          </a:bodyPr>
          <a:lstStyle/>
          <a:p>
            <a:pPr>
              <a:buClr>
                <a:srgbClr val="31B6FD"/>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○下水道施設の老朽化対策</a:t>
            </a:r>
            <a:endParaRPr lang="ja-JP" altLang="en-US" sz="3200">
              <a:solidFill>
                <a:srgbClr val="FFFF00"/>
              </a:solidFill>
              <a:latin typeface="Candara" pitchFamily="34" charset="0"/>
              <a:ea typeface="HGP明朝E" pitchFamily="18" charset="-128"/>
              <a:sym typeface="Candara" pitchFamily="34" charset="0"/>
            </a:endParaRPr>
          </a:p>
        </p:txBody>
      </p:sp>
      <p:sp>
        <p:nvSpPr>
          <p:cNvPr id="38916" name="Rectangle 23"/>
          <p:cNvSpPr>
            <a:spLocks noChangeArrowheads="1"/>
          </p:cNvSpPr>
          <p:nvPr/>
        </p:nvSpPr>
        <p:spPr bwMode="auto">
          <a:xfrm>
            <a:off x="241300" y="1249363"/>
            <a:ext cx="8651875" cy="1323975"/>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(1) </a:t>
            </a:r>
            <a:r>
              <a:rPr lang="ja-JP" altLang="en-US" sz="2000">
                <a:solidFill>
                  <a:srgbClr val="0000FF"/>
                </a:solidFill>
                <a:latin typeface="HG丸ｺﾞｼｯｸM-PRO" pitchFamily="50" charset="-128"/>
                <a:ea typeface="HG丸ｺﾞｼｯｸM-PRO" pitchFamily="50" charset="-128"/>
                <a:sym typeface="Candara" pitchFamily="34" charset="0"/>
              </a:rPr>
              <a:t>ストックマネジメント手法の導入</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平成</a:t>
            </a:r>
            <a:r>
              <a:rPr lang="en-US" altLang="ja-JP" sz="2000">
                <a:solidFill>
                  <a:srgbClr val="000000"/>
                </a:solidFill>
                <a:latin typeface="HG丸ｺﾞｼｯｸM-PRO" pitchFamily="50" charset="-128"/>
                <a:ea typeface="HG丸ｺﾞｼｯｸM-PRO" pitchFamily="50" charset="-128"/>
                <a:sym typeface="Candara" pitchFamily="34" charset="0"/>
              </a:rPr>
              <a:t>27</a:t>
            </a:r>
            <a:r>
              <a:rPr lang="ja-JP" altLang="en-US" sz="2000">
                <a:solidFill>
                  <a:srgbClr val="000000"/>
                </a:solidFill>
                <a:latin typeface="HG丸ｺﾞｼｯｸM-PRO" pitchFamily="50" charset="-128"/>
                <a:ea typeface="HG丸ｺﾞｼｯｸM-PRO" pitchFamily="50" charset="-128"/>
                <a:sym typeface="Candara" pitchFamily="34" charset="0"/>
              </a:rPr>
              <a:t>年度にストックマメジメント計画の策定を行い、平成</a:t>
            </a:r>
            <a:r>
              <a:rPr lang="en-US" altLang="ja-JP" sz="2000">
                <a:solidFill>
                  <a:srgbClr val="000000"/>
                </a:solidFill>
                <a:latin typeface="HG丸ｺﾞｼｯｸM-PRO" pitchFamily="50" charset="-128"/>
                <a:ea typeface="HG丸ｺﾞｼｯｸM-PRO" pitchFamily="50" charset="-128"/>
                <a:sym typeface="Candara" pitchFamily="34" charset="0"/>
              </a:rPr>
              <a:t>28</a:t>
            </a:r>
            <a:r>
              <a:rPr lang="ja-JP" altLang="en-US" sz="2000">
                <a:solidFill>
                  <a:srgbClr val="000000"/>
                </a:solidFill>
                <a:latin typeface="HG丸ｺﾞｼｯｸM-PRO" pitchFamily="50" charset="-128"/>
                <a:ea typeface="HG丸ｺﾞｼｯｸM-PRO" pitchFamily="50" charset="-128"/>
                <a:sym typeface="Candara" pitchFamily="34" charset="0"/>
              </a:rPr>
              <a:t>年度から試行します。平成</a:t>
            </a:r>
            <a:r>
              <a:rPr lang="en-US" altLang="ja-JP" sz="2000">
                <a:solidFill>
                  <a:srgbClr val="000000"/>
                </a:solidFill>
                <a:latin typeface="HG丸ｺﾞｼｯｸM-PRO" pitchFamily="50" charset="-128"/>
                <a:ea typeface="HG丸ｺﾞｼｯｸM-PRO" pitchFamily="50" charset="-128"/>
                <a:sym typeface="Candara" pitchFamily="34" charset="0"/>
              </a:rPr>
              <a:t>32</a:t>
            </a:r>
            <a:r>
              <a:rPr lang="ja-JP" altLang="en-US" sz="2000">
                <a:solidFill>
                  <a:srgbClr val="000000"/>
                </a:solidFill>
                <a:latin typeface="HG丸ｺﾞｼｯｸM-PRO" pitchFamily="50" charset="-128"/>
                <a:ea typeface="HG丸ｺﾞｼｯｸM-PRO" pitchFamily="50" charset="-128"/>
                <a:sym typeface="Candara" pitchFamily="34" charset="0"/>
              </a:rPr>
              <a:t>年度頃には短期目標の達成状況確認を行い、計画の見直しを検討します。</a:t>
            </a:r>
          </a:p>
        </p:txBody>
      </p:sp>
      <p:sp>
        <p:nvSpPr>
          <p:cNvPr id="38917"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２－７</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(2)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目標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aphicFrame>
        <p:nvGraphicFramePr>
          <p:cNvPr id="25608" name="Group 8"/>
          <p:cNvGraphicFramePr>
            <a:graphicFrameLocks noGrp="1"/>
          </p:cNvGraphicFramePr>
          <p:nvPr/>
        </p:nvGraphicFramePr>
        <p:xfrm>
          <a:off x="306388" y="3908425"/>
          <a:ext cx="8482012" cy="2182814"/>
        </p:xfrm>
        <a:graphic>
          <a:graphicData uri="http://schemas.openxmlformats.org/drawingml/2006/table">
            <a:tbl>
              <a:tblPr/>
              <a:tblGrid>
                <a:gridCol w="1328737"/>
                <a:gridCol w="2063750"/>
                <a:gridCol w="1697038"/>
                <a:gridCol w="1695450"/>
                <a:gridCol w="1697037"/>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r>
              <a:tr h="427038">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ストックマネジメント手法の導入</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ストックマネジメント手法の導入</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導入</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継続</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継続</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5083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r>
              <a:tr h="425450">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計画的な維持管理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老朽管調査率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４．０％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　５６％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5083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３４．５</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６５０</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bl>
          </a:graphicData>
        </a:graphic>
      </p:graphicFrame>
      <p:sp>
        <p:nvSpPr>
          <p:cNvPr id="38954" name="Rectangle 23"/>
          <p:cNvSpPr>
            <a:spLocks noChangeArrowheads="1"/>
          </p:cNvSpPr>
          <p:nvPr/>
        </p:nvSpPr>
        <p:spPr bwMode="auto">
          <a:xfrm>
            <a:off x="241300" y="2520950"/>
            <a:ext cx="8651875" cy="1016000"/>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(2) </a:t>
            </a:r>
            <a:r>
              <a:rPr lang="ja-JP" altLang="en-US" sz="2000">
                <a:solidFill>
                  <a:srgbClr val="0000FF"/>
                </a:solidFill>
                <a:latin typeface="HG丸ｺﾞｼｯｸM-PRO" pitchFamily="50" charset="-128"/>
                <a:ea typeface="HG丸ｺﾞｼｯｸM-PRO" pitchFamily="50" charset="-128"/>
                <a:sym typeface="Candara" pitchFamily="34" charset="0"/>
              </a:rPr>
              <a:t>適切な維持管理（調査・点検）</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布設後</a:t>
            </a:r>
            <a:r>
              <a:rPr lang="en-US" altLang="ja-JP" sz="2000">
                <a:solidFill>
                  <a:srgbClr val="000000"/>
                </a:solidFill>
                <a:latin typeface="HG丸ｺﾞｼｯｸM-PRO" pitchFamily="50" charset="-128"/>
                <a:ea typeface="HG丸ｺﾞｼｯｸM-PRO" pitchFamily="50" charset="-128"/>
                <a:sym typeface="Candara" pitchFamily="34" charset="0"/>
              </a:rPr>
              <a:t>3</a:t>
            </a:r>
            <a:r>
              <a:rPr lang="ja-JP" altLang="en-US" sz="2000">
                <a:solidFill>
                  <a:srgbClr val="000000"/>
                </a:solidFill>
                <a:latin typeface="HG丸ｺﾞｼｯｸM-PRO" pitchFamily="50" charset="-128"/>
                <a:ea typeface="HG丸ｺﾞｼｯｸM-PRO" pitchFamily="50" charset="-128"/>
                <a:sym typeface="Candara" pitchFamily="34" charset="0"/>
              </a:rPr>
              <a:t>５年以上経過した管渠（約</a:t>
            </a:r>
            <a:r>
              <a:rPr lang="en-US" altLang="ja-JP" sz="2000">
                <a:solidFill>
                  <a:srgbClr val="000000"/>
                </a:solidFill>
                <a:latin typeface="HG丸ｺﾞｼｯｸM-PRO" pitchFamily="50" charset="-128"/>
                <a:ea typeface="HG丸ｺﾞｼｯｸM-PRO" pitchFamily="50" charset="-128"/>
                <a:sym typeface="Candara" pitchFamily="34" charset="0"/>
              </a:rPr>
              <a:t>5</a:t>
            </a:r>
            <a:r>
              <a:rPr lang="ja-JP" altLang="en-US" sz="2000">
                <a:solidFill>
                  <a:srgbClr val="000000"/>
                </a:solidFill>
                <a:latin typeface="HG丸ｺﾞｼｯｸM-PRO" pitchFamily="50" charset="-128"/>
                <a:ea typeface="HG丸ｺﾞｼｯｸM-PRO" pitchFamily="50" charset="-128"/>
                <a:sym typeface="Candara" pitchFamily="34" charset="0"/>
              </a:rPr>
              <a:t>６</a:t>
            </a:r>
            <a:r>
              <a:rPr lang="en-US" altLang="ja-JP" sz="2000">
                <a:solidFill>
                  <a:srgbClr val="000000"/>
                </a:solidFill>
                <a:latin typeface="HG丸ｺﾞｼｯｸM-PRO" pitchFamily="50" charset="-128"/>
                <a:ea typeface="HG丸ｺﾞｼｯｸM-PRO" pitchFamily="50" charset="-128"/>
                <a:sym typeface="Candara" pitchFamily="34" charset="0"/>
              </a:rPr>
              <a:t>0km</a:t>
            </a:r>
            <a:r>
              <a:rPr lang="ja-JP" altLang="en-US" sz="2000">
                <a:solidFill>
                  <a:srgbClr val="000000"/>
                </a:solidFill>
                <a:latin typeface="HG丸ｺﾞｼｯｸM-PRO" pitchFamily="50" charset="-128"/>
                <a:ea typeface="HG丸ｺﾞｼｯｸM-PRO" pitchFamily="50" charset="-128"/>
                <a:sym typeface="Candara" pitchFamily="34" charset="0"/>
              </a:rPr>
              <a:t>）を第一期の調査対象とし、概ね</a:t>
            </a:r>
            <a:r>
              <a:rPr lang="en-US" altLang="ja-JP" sz="2000">
                <a:solidFill>
                  <a:srgbClr val="000000"/>
                </a:solidFill>
                <a:latin typeface="HG丸ｺﾞｼｯｸM-PRO" pitchFamily="50" charset="-128"/>
                <a:ea typeface="HG丸ｺﾞｼｯｸM-PRO" pitchFamily="50" charset="-128"/>
                <a:sym typeface="Candara" pitchFamily="34" charset="0"/>
              </a:rPr>
              <a:t>10</a:t>
            </a:r>
            <a:r>
              <a:rPr lang="ja-JP" altLang="en-US" sz="2000">
                <a:solidFill>
                  <a:srgbClr val="000000"/>
                </a:solidFill>
                <a:latin typeface="HG丸ｺﾞｼｯｸM-PRO" pitchFamily="50" charset="-128"/>
                <a:ea typeface="HG丸ｺﾞｼｯｸM-PRO" pitchFamily="50" charset="-128"/>
                <a:sym typeface="Candara" pitchFamily="34" charset="0"/>
              </a:rPr>
              <a:t>年程度で第一期調査を完了することを目指します。</a:t>
            </a:r>
          </a:p>
        </p:txBody>
      </p:sp>
      <p:sp>
        <p:nvSpPr>
          <p:cNvPr id="11" name="スライド番号プレースホルダ 10"/>
          <p:cNvSpPr>
            <a:spLocks noGrp="1"/>
          </p:cNvSpPr>
          <p:nvPr>
            <p:ph type="sldNum" sz="quarter" idx="11"/>
          </p:nvPr>
        </p:nvSpPr>
        <p:spPr/>
        <p:txBody>
          <a:bodyPr/>
          <a:lstStyle/>
          <a:p>
            <a:fld id="{F02442E9-F790-4B17-8326-B1CCCC3E0B27}" type="slidenum">
              <a:rPr lang="ja-JP" altLang="en-US" smtClean="0"/>
              <a:pPr/>
              <a:t>18</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5605"/>
                                        </p:tgtEl>
                                        <p:attrNameLst>
                                          <p:attrName>style.visibility</p:attrName>
                                        </p:attrNameLst>
                                      </p:cBhvr>
                                      <p:to>
                                        <p:strVal val="visible"/>
                                      </p:to>
                                    </p:set>
                                    <p:animEffect>
                                      <p:cBhvr>
                                        <p:cTn id="7" dur="1000"/>
                                        <p:tgtEl>
                                          <p:spTgt spid="256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コンテンツ プレースホルダー 1"/>
          <p:cNvSpPr>
            <a:spLocks noGrp="1" noChangeArrowheads="1"/>
          </p:cNvSpPr>
          <p:nvPr>
            <p:ph idx="4294967295"/>
          </p:nvPr>
        </p:nvSpPr>
        <p:spPr>
          <a:xfrm>
            <a:off x="450850" y="2032000"/>
            <a:ext cx="7335838" cy="4121150"/>
          </a:xfrm>
        </p:spPr>
        <p:txBody>
          <a:bodyPr vert="horz" lIns="91440" tIns="45720" rIns="91440" bIns="45720" rtlCol="0" anchor="t">
            <a:normAutofit/>
          </a:bodyPr>
          <a:lstStyle/>
          <a:p>
            <a:pPr marL="0" indent="0" eaLnBrk="1" hangingPunct="1">
              <a:buFont typeface="Symbol" panose="05050102010706020507" pitchFamily="18" charset="2"/>
              <a:buNone/>
            </a:pPr>
            <a:endParaRPr lang="en-US" altLang="ja-JP"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eaLnBrk="1" hangingPunct="1">
              <a:buFont typeface="Symbol" panose="05050102010706020507" pitchFamily="18" charset="2"/>
              <a:buNone/>
            </a:pP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１．平成</a:t>
            </a:r>
            <a:r>
              <a:rPr lang="en-US" altLang="ja-JP"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28</a:t>
            </a: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年度の決算報告</a:t>
            </a:r>
            <a:endParaRPr lang="ja-JP" altLang="en-US" b="1" dirty="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eaLnBrk="1" hangingPunct="1">
              <a:buFont typeface="Symbol" panose="05050102010706020507" pitchFamily="18" charset="2"/>
              <a:buNone/>
            </a:pPr>
            <a:endParaRPr lang="en-US" altLang="ja-JP"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eaLnBrk="1" hangingPunct="1">
              <a:buFont typeface="Symbol" panose="05050102010706020507" pitchFamily="18" charset="2"/>
              <a:buNone/>
            </a:pP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２．「中長期経営計画」における「施策に対する</a:t>
            </a:r>
            <a:endParaRPr lang="en-US" altLang="ja-JP"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eaLnBrk="1" hangingPunct="1">
              <a:buFont typeface="Symbol" panose="05050102010706020507" pitchFamily="18" charset="2"/>
              <a:buNone/>
            </a:pPr>
            <a:r>
              <a:rPr lang="ja-JP" altLang="en-US" b="1" dirty="0" smtClean="0">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評価指標」</a:t>
            </a:r>
            <a:endParaRPr lang="en-US" altLang="en-US" b="1" dirty="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eaLnBrk="1" hangingPunct="1">
              <a:buFont typeface="Symbol" panose="05050102010706020507" pitchFamily="18" charset="2"/>
              <a:buNone/>
            </a:pPr>
            <a:endParaRPr lang="en-US" altLang="ja-JP"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eaLnBrk="1" hangingPunct="1">
              <a:buFont typeface="Symbol" panose="05050102010706020507" pitchFamily="18" charset="2"/>
              <a:buNone/>
            </a:pP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３．「中長期経営計画」で定めた「経営指標」</a:t>
            </a:r>
            <a:endParaRPr lang="en-US" altLang="ja-JP" sz="3600"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endParaRPr lang="en-US" altLang="ja-JP" sz="3600" b="1" dirty="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p:txBody>
      </p:sp>
      <p:sp>
        <p:nvSpPr>
          <p:cNvPr id="19459" name="タイトル 2"/>
          <p:cNvSpPr>
            <a:spLocks noGrp="1" noChangeArrowheads="1"/>
          </p:cNvSpPr>
          <p:nvPr>
            <p:ph type="title"/>
          </p:nvPr>
        </p:nvSpPr>
        <p:spPr>
          <a:xfrm>
            <a:off x="0" y="338138"/>
            <a:ext cx="8229600" cy="1252537"/>
          </a:xfrm>
        </p:spPr>
        <p:txBody>
          <a:bodyPr/>
          <a:lstStyle/>
          <a:p>
            <a:pPr eaLnBrk="1" hangingPunct="1"/>
            <a:r>
              <a:rPr lang="ja-JP" altLang="en-US" b="1" dirty="0" smtClean="0">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ja-JP" altLang="en-US" sz="3600" b="1" dirty="0" smtClean="0">
                <a:solidFill>
                  <a:schemeClr val="bg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目　次</a:t>
            </a:r>
          </a:p>
        </p:txBody>
      </p:sp>
      <p:sp>
        <p:nvSpPr>
          <p:cNvPr id="5" name="スライド番号プレースホルダ 4"/>
          <p:cNvSpPr>
            <a:spLocks noGrp="1"/>
          </p:cNvSpPr>
          <p:nvPr>
            <p:ph type="sldNum" sz="quarter" idx="11"/>
          </p:nvPr>
        </p:nvSpPr>
        <p:spPr/>
        <p:txBody>
          <a:bodyPr/>
          <a:lstStyle/>
          <a:p>
            <a:fld id="{F02442E9-F790-4B17-8326-B1CCCC3E0B27}" type="slidenum">
              <a:rPr lang="ja-JP" altLang="en-US" smtClean="0"/>
              <a:pPr/>
              <a:t>1</a:t>
            </a:fld>
            <a:endParaRPr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39980"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39981" name="Text Box 4"/>
            <p:cNvSpPr txBox="1">
              <a:spLocks noChangeArrowheads="1"/>
            </p:cNvSpPr>
            <p:nvPr/>
          </p:nvSpPr>
          <p:spPr bwMode="auto">
            <a:xfrm>
              <a:off x="21" y="22"/>
              <a:ext cx="804" cy="286"/>
            </a:xfrm>
            <a:prstGeom prst="rect">
              <a:avLst/>
            </a:prstGeom>
            <a:noFill/>
            <a:ln w="9525">
              <a:noFill/>
              <a:miter lim="800000"/>
              <a:headEnd/>
              <a:tailEnd/>
            </a:ln>
          </p:spPr>
          <p:txBody>
            <a:bodyPr tIns="0" bIns="72000" anchor="ctr"/>
            <a:lstStyle/>
            <a:p>
              <a:pPr algn="ctr"/>
              <a:r>
                <a:rPr lang="ja-JP" altLang="en-US" sz="2400">
                  <a:solidFill>
                    <a:srgbClr val="000000"/>
                  </a:solidFill>
                  <a:latin typeface="HG丸ｺﾞｼｯｸM-PRO" pitchFamily="50" charset="-128"/>
                  <a:ea typeface="HG丸ｺﾞｼｯｸM-PRO" pitchFamily="50" charset="-128"/>
                  <a:sym typeface="HG丸ｺﾞｼｯｸM-PRO" pitchFamily="50" charset="-128"/>
                </a:rPr>
                <a:t>持続</a:t>
              </a:r>
            </a:p>
          </p:txBody>
        </p:sp>
      </p:grpSp>
      <p:sp>
        <p:nvSpPr>
          <p:cNvPr id="26629" name="正方形/長方形 3"/>
          <p:cNvSpPr>
            <a:spLocks noChangeArrowheads="1"/>
          </p:cNvSpPr>
          <p:nvPr/>
        </p:nvSpPr>
        <p:spPr bwMode="auto">
          <a:xfrm>
            <a:off x="1778000" y="801688"/>
            <a:ext cx="5168900" cy="461962"/>
          </a:xfrm>
          <a:prstGeom prst="rect">
            <a:avLst/>
          </a:prstGeom>
          <a:noFill/>
          <a:ln w="9525">
            <a:noFill/>
            <a:miter lim="800000"/>
            <a:headEnd/>
            <a:tailEnd/>
          </a:ln>
        </p:spPr>
        <p:txBody>
          <a:bodyPr>
            <a:spAutoFit/>
          </a:bodyPr>
          <a:lstStyle/>
          <a:p>
            <a:pPr>
              <a:buClr>
                <a:srgbClr val="31B6FD"/>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○下水道施設の老朽化対策</a:t>
            </a:r>
            <a:endParaRPr lang="ja-JP" altLang="en-US" sz="3200">
              <a:solidFill>
                <a:srgbClr val="FFFF00"/>
              </a:solidFill>
              <a:latin typeface="Candara" pitchFamily="34" charset="0"/>
              <a:ea typeface="HGP明朝E" pitchFamily="18" charset="-128"/>
              <a:sym typeface="Candara" pitchFamily="34" charset="0"/>
            </a:endParaRPr>
          </a:p>
        </p:txBody>
      </p:sp>
      <p:sp>
        <p:nvSpPr>
          <p:cNvPr id="39940" name="Rectangle 23"/>
          <p:cNvSpPr>
            <a:spLocks noChangeArrowheads="1"/>
          </p:cNvSpPr>
          <p:nvPr/>
        </p:nvSpPr>
        <p:spPr bwMode="auto">
          <a:xfrm>
            <a:off x="241300" y="1403350"/>
            <a:ext cx="8651875" cy="1016000"/>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(3) </a:t>
            </a:r>
            <a:r>
              <a:rPr lang="ja-JP" altLang="en-US" sz="2000">
                <a:solidFill>
                  <a:srgbClr val="0000FF"/>
                </a:solidFill>
                <a:latin typeface="HG丸ｺﾞｼｯｸM-PRO" pitchFamily="50" charset="-128"/>
                <a:ea typeface="HG丸ｺﾞｼｯｸM-PRO" pitchFamily="50" charset="-128"/>
                <a:sym typeface="Candara" pitchFamily="34" charset="0"/>
              </a:rPr>
              <a:t>適切な改築（更新・長寿命化）</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管路内調査の結果を踏まえて、目標を設定し、適切な下水管路の改築（更新や長寿命化対策）を実施していきます。</a:t>
            </a:r>
          </a:p>
        </p:txBody>
      </p:sp>
      <p:sp>
        <p:nvSpPr>
          <p:cNvPr id="39941"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２－７</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(3)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目標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aphicFrame>
        <p:nvGraphicFramePr>
          <p:cNvPr id="26632" name="Group 8"/>
          <p:cNvGraphicFramePr>
            <a:graphicFrameLocks noGrp="1"/>
          </p:cNvGraphicFramePr>
          <p:nvPr/>
        </p:nvGraphicFramePr>
        <p:xfrm>
          <a:off x="306388" y="3908425"/>
          <a:ext cx="8482012" cy="2183766"/>
        </p:xfrm>
        <a:graphic>
          <a:graphicData uri="http://schemas.openxmlformats.org/drawingml/2006/table">
            <a:tbl>
              <a:tblPr/>
              <a:tblGrid>
                <a:gridCol w="1328737"/>
                <a:gridCol w="2063750"/>
                <a:gridCol w="1697038"/>
                <a:gridCol w="1695450"/>
                <a:gridCol w="1697037"/>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r>
              <a:tr h="419100">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計画的改築</a:t>
                      </a:r>
                      <a:endParaRPr kumimoji="0" lang="en-US" altLang="zh-CN"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HG丸ｺﾞｼｯｸM-PRO" pitchFamily="50" charset="-128"/>
                        </a:rPr>
                        <a:t>（更新・長寿命化）</a:t>
                      </a:r>
                      <a:endPar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管路の健全率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０．０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３４．５</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49250">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０．０</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2,040</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r>
              <a:tr h="427038">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下水道台帳システムの運用</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下水道台帳システムの運用の実施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システム改良</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5083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０．８</a:t>
                      </a:r>
                      <a:endPar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15</a:t>
                      </a: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bl>
          </a:graphicData>
        </a:graphic>
      </p:graphicFrame>
      <p:sp>
        <p:nvSpPr>
          <p:cNvPr id="39978" name="Rectangle 23"/>
          <p:cNvSpPr>
            <a:spLocks noChangeArrowheads="1"/>
          </p:cNvSpPr>
          <p:nvPr/>
        </p:nvSpPr>
        <p:spPr bwMode="auto">
          <a:xfrm>
            <a:off x="241300" y="2520950"/>
            <a:ext cx="8651875" cy="1016000"/>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(4) GIS</a:t>
            </a:r>
            <a:r>
              <a:rPr lang="ja-JP" altLang="en-US" sz="2000">
                <a:solidFill>
                  <a:srgbClr val="0000FF"/>
                </a:solidFill>
                <a:latin typeface="HG丸ｺﾞｼｯｸM-PRO" pitchFamily="50" charset="-128"/>
                <a:ea typeface="HG丸ｺﾞｼｯｸM-PRO" pitchFamily="50" charset="-128"/>
                <a:sym typeface="Candara" pitchFamily="34" charset="0"/>
              </a:rPr>
              <a:t>台帳システムの運用</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管路内調査の結果などを台帳システムに保存し、ストックマネジメントの効率的運用を目指します。</a:t>
            </a:r>
          </a:p>
        </p:txBody>
      </p:sp>
      <p:sp>
        <p:nvSpPr>
          <p:cNvPr id="11" name="スライド番号プレースホルダ 10"/>
          <p:cNvSpPr>
            <a:spLocks noGrp="1"/>
          </p:cNvSpPr>
          <p:nvPr>
            <p:ph type="sldNum" sz="quarter" idx="11"/>
          </p:nvPr>
        </p:nvSpPr>
        <p:spPr/>
        <p:txBody>
          <a:bodyPr/>
          <a:lstStyle/>
          <a:p>
            <a:fld id="{F02442E9-F790-4B17-8326-B1CCCC3E0B27}" type="slidenum">
              <a:rPr lang="ja-JP" altLang="en-US" smtClean="0"/>
              <a:pPr/>
              <a:t>19</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6629"/>
                                        </p:tgtEl>
                                        <p:attrNameLst>
                                          <p:attrName>style.visibility</p:attrName>
                                        </p:attrNameLst>
                                      </p:cBhvr>
                                      <p:to>
                                        <p:strVal val="visible"/>
                                      </p:to>
                                    </p:set>
                                    <p:animEffect>
                                      <p:cBhvr>
                                        <p:cTn id="7" dur="1000"/>
                                        <p:tgtEl>
                                          <p:spTgt spid="266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5750" y="762000"/>
            <a:ext cx="1360488" cy="542925"/>
            <a:chOff x="0" y="0"/>
            <a:chExt cx="857" cy="342"/>
          </a:xfrm>
        </p:grpSpPr>
        <p:pic>
          <p:nvPicPr>
            <p:cNvPr id="40994" name="角丸四角形 5"/>
            <p:cNvPicPr>
              <a:picLocks noChangeArrowheads="1"/>
            </p:cNvPicPr>
            <p:nvPr/>
          </p:nvPicPr>
          <p:blipFill>
            <a:blip r:embed="rId3" cstate="print"/>
            <a:srcRect/>
            <a:stretch>
              <a:fillRect/>
            </a:stretch>
          </p:blipFill>
          <p:spPr bwMode="auto">
            <a:xfrm>
              <a:off x="0" y="0"/>
              <a:ext cx="857" cy="342"/>
            </a:xfrm>
            <a:prstGeom prst="rect">
              <a:avLst/>
            </a:prstGeom>
            <a:noFill/>
            <a:ln w="9525">
              <a:noFill/>
              <a:miter lim="800000"/>
              <a:headEnd/>
              <a:tailEnd/>
            </a:ln>
          </p:spPr>
        </p:pic>
        <p:sp>
          <p:nvSpPr>
            <p:cNvPr id="40995" name="Text Box 4"/>
            <p:cNvSpPr txBox="1">
              <a:spLocks noChangeArrowheads="1"/>
            </p:cNvSpPr>
            <p:nvPr/>
          </p:nvSpPr>
          <p:spPr bwMode="auto">
            <a:xfrm>
              <a:off x="20" y="21"/>
              <a:ext cx="814" cy="296"/>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持続</a:t>
              </a:r>
            </a:p>
          </p:txBody>
        </p:sp>
      </p:grpSp>
      <p:sp>
        <p:nvSpPr>
          <p:cNvPr id="49157" name="正方形/長方形 3"/>
          <p:cNvSpPr>
            <a:spLocks noChangeArrowheads="1"/>
          </p:cNvSpPr>
          <p:nvPr/>
        </p:nvSpPr>
        <p:spPr bwMode="auto">
          <a:xfrm>
            <a:off x="1778000" y="80168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○経営の健全化</a:t>
            </a:r>
          </a:p>
        </p:txBody>
      </p:sp>
      <p:graphicFrame>
        <p:nvGraphicFramePr>
          <p:cNvPr id="49158" name="Group 6"/>
          <p:cNvGraphicFramePr>
            <a:graphicFrameLocks noGrp="1"/>
          </p:cNvGraphicFramePr>
          <p:nvPr/>
        </p:nvGraphicFramePr>
        <p:xfrm>
          <a:off x="241300" y="1411288"/>
          <a:ext cx="8661400" cy="3995740"/>
        </p:xfrm>
        <a:graphic>
          <a:graphicData uri="http://schemas.openxmlformats.org/drawingml/2006/table">
            <a:tbl>
              <a:tblPr/>
              <a:tblGrid>
                <a:gridCol w="2153212"/>
                <a:gridCol w="2054234"/>
                <a:gridCol w="751904"/>
                <a:gridCol w="488950"/>
                <a:gridCol w="3213100"/>
              </a:tblGrid>
              <a:tr h="646113">
                <a:tc>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gridSpan="4">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4213">
                <a:tc rowSpan="4">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経営の健全化</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経常収支比率</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収益的収入</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千円</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収益的支出</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千円</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経常収益の経常費用に対する割合</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4213">
                <a:tc vMerge="1">
                  <a:txBody>
                    <a:bodyPr/>
                    <a:lstStyle/>
                    <a:p>
                      <a:endParaRPr kumimoji="1" lang="ja-JP" altLang="en-US"/>
                    </a:p>
                  </a:txBody>
                  <a:tcPr/>
                </a:tc>
                <a:tc gridSpan="3">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企業債元利償還金対料金収入比率</a:t>
                      </a:r>
                      <a:r>
                        <a:rPr kumimoji="0" 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4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59299" marT="0" marB="0" anchor="ctr" horzOverflow="overflow">
                    <a:lnL w="12700" cap="flat" cmpd="sng" algn="ctr">
                      <a:solidFill>
                        <a:srgbClr val="FFFFFF"/>
                      </a:solidFill>
                      <a:prstDash val="solid"/>
                      <a:round/>
                      <a:headEnd type="none" w="med" len="med"/>
                      <a:tailEnd type="none" w="med" len="med"/>
                    </a:lnL>
                    <a:lnR w="635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zh-TW"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企業債元利償還金</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千円</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使用料収入</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千円</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txBody>
                  <a:tcPr marL="59299" marR="59299" marT="0" marB="0" anchor="ctr" horzOverflow="overflow">
                    <a:lnL w="635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企業債元利償還金の使用料収入に対する割合</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経営計画の策定</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2">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経営計画</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財政計画</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の策定</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r>
              <a:tr h="433388">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経営計画の策定状況</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40992"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２－８</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(1)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sp>
        <p:nvSpPr>
          <p:cNvPr id="9" name="スライド番号プレースホルダ 8"/>
          <p:cNvSpPr>
            <a:spLocks noGrp="1"/>
          </p:cNvSpPr>
          <p:nvPr>
            <p:ph type="sldNum" sz="quarter" idx="11"/>
          </p:nvPr>
        </p:nvSpPr>
        <p:spPr/>
        <p:txBody>
          <a:bodyPr/>
          <a:lstStyle/>
          <a:p>
            <a:fld id="{F02442E9-F790-4B17-8326-B1CCCC3E0B27}" type="slidenum">
              <a:rPr lang="ja-JP" altLang="en-US" smtClean="0"/>
              <a:pPr/>
              <a:t>20</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9157"/>
                                        </p:tgtEl>
                                        <p:attrNameLst>
                                          <p:attrName>style.visibility</p:attrName>
                                        </p:attrNameLst>
                                      </p:cBhvr>
                                      <p:to>
                                        <p:strVal val="visible"/>
                                      </p:to>
                                    </p:set>
                                    <p:animEffect>
                                      <p:cBhvr>
                                        <p:cTn id="7" dur="1000"/>
                                        <p:tgtEl>
                                          <p:spTgt spid="49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bldLvl="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42028"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42029" name="Text Box 4"/>
            <p:cNvSpPr txBox="1">
              <a:spLocks noChangeArrowheads="1"/>
            </p:cNvSpPr>
            <p:nvPr/>
          </p:nvSpPr>
          <p:spPr bwMode="auto">
            <a:xfrm>
              <a:off x="21" y="22"/>
              <a:ext cx="804" cy="286"/>
            </a:xfrm>
            <a:prstGeom prst="rect">
              <a:avLst/>
            </a:prstGeom>
            <a:noFill/>
            <a:ln w="9525">
              <a:noFill/>
              <a:miter lim="800000"/>
              <a:headEnd/>
              <a:tailEnd/>
            </a:ln>
          </p:spPr>
          <p:txBody>
            <a:bodyPr tIns="0" bIns="72000" anchor="ctr"/>
            <a:lstStyle/>
            <a:p>
              <a:pPr algn="ctr"/>
              <a:r>
                <a:rPr lang="ja-JP" altLang="en-US" sz="2400">
                  <a:solidFill>
                    <a:srgbClr val="000000"/>
                  </a:solidFill>
                  <a:latin typeface="HG丸ｺﾞｼｯｸM-PRO" pitchFamily="50" charset="-128"/>
                  <a:ea typeface="HG丸ｺﾞｼｯｸM-PRO" pitchFamily="50" charset="-128"/>
                  <a:sym typeface="HG丸ｺﾞｼｯｸM-PRO" pitchFamily="50" charset="-128"/>
                </a:rPr>
                <a:t>持続</a:t>
              </a:r>
            </a:p>
          </p:txBody>
        </p:sp>
      </p:grpSp>
      <p:sp>
        <p:nvSpPr>
          <p:cNvPr id="27653" name="正方形/長方形 3"/>
          <p:cNvSpPr>
            <a:spLocks noChangeArrowheads="1"/>
          </p:cNvSpPr>
          <p:nvPr/>
        </p:nvSpPr>
        <p:spPr bwMode="auto">
          <a:xfrm>
            <a:off x="1778000" y="801688"/>
            <a:ext cx="5168900" cy="461962"/>
          </a:xfrm>
          <a:prstGeom prst="rect">
            <a:avLst/>
          </a:prstGeom>
          <a:noFill/>
          <a:ln w="9525">
            <a:noFill/>
            <a:miter lim="800000"/>
            <a:headEnd/>
            <a:tailEnd/>
          </a:ln>
        </p:spPr>
        <p:txBody>
          <a:bodyPr>
            <a:spAutoFit/>
          </a:bodyPr>
          <a:lstStyle/>
          <a:p>
            <a:pPr>
              <a:buClr>
                <a:srgbClr val="31B6FD"/>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○経営の健全化</a:t>
            </a:r>
            <a:endParaRPr lang="ja-JP" altLang="en-US" sz="3200">
              <a:solidFill>
                <a:srgbClr val="FFFF00"/>
              </a:solidFill>
              <a:latin typeface="Candara" pitchFamily="34" charset="0"/>
              <a:ea typeface="HGP明朝E" pitchFamily="18" charset="-128"/>
              <a:sym typeface="Candara" pitchFamily="34" charset="0"/>
            </a:endParaRPr>
          </a:p>
        </p:txBody>
      </p:sp>
      <p:sp>
        <p:nvSpPr>
          <p:cNvPr id="41988" name="Rectangle 23"/>
          <p:cNvSpPr>
            <a:spLocks noChangeArrowheads="1"/>
          </p:cNvSpPr>
          <p:nvPr/>
        </p:nvSpPr>
        <p:spPr bwMode="auto">
          <a:xfrm>
            <a:off x="241300" y="1403350"/>
            <a:ext cx="8651875" cy="1016000"/>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(1) </a:t>
            </a:r>
            <a:r>
              <a:rPr lang="ja-JP" altLang="en-US" sz="2000">
                <a:solidFill>
                  <a:srgbClr val="0000FF"/>
                </a:solidFill>
                <a:latin typeface="HG丸ｺﾞｼｯｸM-PRO" pitchFamily="50" charset="-128"/>
                <a:ea typeface="HG丸ｺﾞｼｯｸM-PRO" pitchFamily="50" charset="-128"/>
                <a:sym typeface="Candara" pitchFamily="34" charset="0"/>
              </a:rPr>
              <a:t>経営計画の策定</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下水道事業を将来にわたって安定的に継続するため、平成</a:t>
            </a:r>
            <a:r>
              <a:rPr lang="en-US" altLang="ja-JP" sz="2000">
                <a:solidFill>
                  <a:srgbClr val="000000"/>
                </a:solidFill>
                <a:latin typeface="HG丸ｺﾞｼｯｸM-PRO" pitchFamily="50" charset="-128"/>
                <a:ea typeface="HG丸ｺﾞｼｯｸM-PRO" pitchFamily="50" charset="-128"/>
                <a:sym typeface="Candara" pitchFamily="34" charset="0"/>
              </a:rPr>
              <a:t>26</a:t>
            </a:r>
            <a:r>
              <a:rPr lang="ja-JP" altLang="en-US" sz="2000">
                <a:solidFill>
                  <a:srgbClr val="000000"/>
                </a:solidFill>
                <a:latin typeface="HG丸ｺﾞｼｯｸM-PRO" pitchFamily="50" charset="-128"/>
                <a:ea typeface="HG丸ｺﾞｼｯｸM-PRO" pitchFamily="50" charset="-128"/>
                <a:sym typeface="Candara" pitchFamily="34" charset="0"/>
              </a:rPr>
              <a:t>～</a:t>
            </a:r>
            <a:r>
              <a:rPr lang="en-US" altLang="ja-JP" sz="2000">
                <a:solidFill>
                  <a:srgbClr val="000000"/>
                </a:solidFill>
                <a:latin typeface="HG丸ｺﾞｼｯｸM-PRO" pitchFamily="50" charset="-128"/>
                <a:ea typeface="HG丸ｺﾞｼｯｸM-PRO" pitchFamily="50" charset="-128"/>
                <a:sym typeface="Candara" pitchFamily="34" charset="0"/>
              </a:rPr>
              <a:t>27</a:t>
            </a:r>
            <a:r>
              <a:rPr lang="ja-JP" altLang="en-US" sz="2000">
                <a:solidFill>
                  <a:srgbClr val="000000"/>
                </a:solidFill>
                <a:latin typeface="HG丸ｺﾞｼｯｸM-PRO" pitchFamily="50" charset="-128"/>
                <a:ea typeface="HG丸ｺﾞｼｯｸM-PRO" pitchFamily="50" charset="-128"/>
                <a:sym typeface="Candara" pitchFamily="34" charset="0"/>
              </a:rPr>
              <a:t>年度に「中長期経営計画」を策定し、その後は適宜、継続的に見直します。</a:t>
            </a:r>
          </a:p>
        </p:txBody>
      </p:sp>
      <p:sp>
        <p:nvSpPr>
          <p:cNvPr id="41989"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２－８</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(2)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目標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aphicFrame>
        <p:nvGraphicFramePr>
          <p:cNvPr id="27656" name="Group 8"/>
          <p:cNvGraphicFramePr>
            <a:graphicFrameLocks noGrp="1"/>
          </p:cNvGraphicFramePr>
          <p:nvPr/>
        </p:nvGraphicFramePr>
        <p:xfrm>
          <a:off x="306388" y="3908425"/>
          <a:ext cx="8482012" cy="2251076"/>
        </p:xfrm>
        <a:graphic>
          <a:graphicData uri="http://schemas.openxmlformats.org/drawingml/2006/table">
            <a:tbl>
              <a:tblPr/>
              <a:tblGrid>
                <a:gridCol w="1328737"/>
                <a:gridCol w="2063750"/>
                <a:gridCol w="1697038"/>
                <a:gridCol w="1695450"/>
                <a:gridCol w="1697037"/>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r>
              <a:tr h="419100">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経営計画の策定</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経常計画の策定</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策定済</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49250">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事業費（百万円）</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10</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r>
              <a:tr h="427038">
                <a:tc rowSpan="2">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経営の健全化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経常収支比率（％）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105.1</a:t>
                      </a:r>
                      <a:endPar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105.7</a:t>
                      </a:r>
                      <a:endPar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100.0</a:t>
                      </a:r>
                      <a:endPar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endParaRP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427038">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企業債元利償還金対料金収入比率（％）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90.5</a:t>
                      </a:r>
                      <a:endPar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85.7</a:t>
                      </a:r>
                      <a:endPar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alt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70.2</a:t>
                      </a:r>
                      <a:endPar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endParaRPr>
                    </a:p>
                  </a:txBody>
                  <a:tcPr marL="68575" marR="6857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bl>
          </a:graphicData>
        </a:graphic>
      </p:graphicFrame>
      <p:sp>
        <p:nvSpPr>
          <p:cNvPr id="42026" name="Rectangle 23"/>
          <p:cNvSpPr>
            <a:spLocks noChangeArrowheads="1"/>
          </p:cNvSpPr>
          <p:nvPr/>
        </p:nvSpPr>
        <p:spPr bwMode="auto">
          <a:xfrm>
            <a:off x="241300" y="2520950"/>
            <a:ext cx="8651875" cy="1016000"/>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(2) </a:t>
            </a:r>
            <a:r>
              <a:rPr lang="ja-JP" altLang="en-US" sz="2000">
                <a:solidFill>
                  <a:srgbClr val="0000FF"/>
                </a:solidFill>
                <a:latin typeface="HG丸ｺﾞｼｯｸM-PRO" pitchFamily="50" charset="-128"/>
                <a:ea typeface="HG丸ｺﾞｼｯｸM-PRO" pitchFamily="50" charset="-128"/>
                <a:sym typeface="Candara" pitchFamily="34" charset="0"/>
              </a:rPr>
              <a:t>経営の健全化</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平成</a:t>
            </a:r>
            <a:r>
              <a:rPr lang="en-US" altLang="ja-JP" sz="2000">
                <a:solidFill>
                  <a:srgbClr val="000000"/>
                </a:solidFill>
                <a:latin typeface="HG丸ｺﾞｼｯｸM-PRO" pitchFamily="50" charset="-128"/>
                <a:ea typeface="HG丸ｺﾞｼｯｸM-PRO" pitchFamily="50" charset="-128"/>
                <a:sym typeface="Candara" pitchFamily="34" charset="0"/>
              </a:rPr>
              <a:t>28</a:t>
            </a:r>
            <a:r>
              <a:rPr lang="ja-JP" altLang="en-US" sz="2000">
                <a:solidFill>
                  <a:srgbClr val="000000"/>
                </a:solidFill>
                <a:latin typeface="HG丸ｺﾞｼｯｸM-PRO" pitchFamily="50" charset="-128"/>
                <a:ea typeface="HG丸ｺﾞｼｯｸM-PRO" pitchFamily="50" charset="-128"/>
                <a:sym typeface="Candara" pitchFamily="34" charset="0"/>
              </a:rPr>
              <a:t>年度以降、「中長期経営計画」に沿って、経営の健全化に努めていきます。</a:t>
            </a:r>
          </a:p>
        </p:txBody>
      </p:sp>
      <p:sp>
        <p:nvSpPr>
          <p:cNvPr id="11" name="スライド番号プレースホルダ 10"/>
          <p:cNvSpPr>
            <a:spLocks noGrp="1"/>
          </p:cNvSpPr>
          <p:nvPr>
            <p:ph type="sldNum" sz="quarter" idx="11"/>
          </p:nvPr>
        </p:nvSpPr>
        <p:spPr/>
        <p:txBody>
          <a:bodyPr/>
          <a:lstStyle/>
          <a:p>
            <a:fld id="{F02442E9-F790-4B17-8326-B1CCCC3E0B27}" type="slidenum">
              <a:rPr lang="ja-JP" altLang="en-US" smtClean="0"/>
              <a:pPr/>
              <a:t>21</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7653"/>
                                        </p:tgtEl>
                                        <p:attrNameLst>
                                          <p:attrName>style.visibility</p:attrName>
                                        </p:attrNameLst>
                                      </p:cBhvr>
                                      <p:to>
                                        <p:strVal val="visible"/>
                                      </p:to>
                                    </p:set>
                                    <p:animEffect>
                                      <p:cBhvr>
                                        <p:cTn id="7" dur="1000"/>
                                        <p:tgtEl>
                                          <p:spTgt spid="27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bldLvl="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5750" y="762000"/>
            <a:ext cx="1360488" cy="542925"/>
            <a:chOff x="0" y="0"/>
            <a:chExt cx="857" cy="342"/>
          </a:xfrm>
        </p:grpSpPr>
        <p:pic>
          <p:nvPicPr>
            <p:cNvPr id="43050" name="角丸四角形 5"/>
            <p:cNvPicPr>
              <a:picLocks noChangeArrowheads="1"/>
            </p:cNvPicPr>
            <p:nvPr/>
          </p:nvPicPr>
          <p:blipFill>
            <a:blip r:embed="rId3" cstate="print"/>
            <a:srcRect/>
            <a:stretch>
              <a:fillRect/>
            </a:stretch>
          </p:blipFill>
          <p:spPr bwMode="auto">
            <a:xfrm>
              <a:off x="0" y="0"/>
              <a:ext cx="857" cy="342"/>
            </a:xfrm>
            <a:prstGeom prst="rect">
              <a:avLst/>
            </a:prstGeom>
            <a:noFill/>
            <a:ln w="9525">
              <a:noFill/>
              <a:miter lim="800000"/>
              <a:headEnd/>
              <a:tailEnd/>
            </a:ln>
          </p:spPr>
        </p:pic>
        <p:sp>
          <p:nvSpPr>
            <p:cNvPr id="43051" name="Text Box 4"/>
            <p:cNvSpPr txBox="1">
              <a:spLocks noChangeArrowheads="1"/>
            </p:cNvSpPr>
            <p:nvPr/>
          </p:nvSpPr>
          <p:spPr bwMode="auto">
            <a:xfrm>
              <a:off x="22" y="23"/>
              <a:ext cx="810" cy="292"/>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持続</a:t>
              </a:r>
            </a:p>
          </p:txBody>
        </p:sp>
      </p:grpSp>
      <p:sp>
        <p:nvSpPr>
          <p:cNvPr id="51205" name="正方形/長方形 3"/>
          <p:cNvSpPr>
            <a:spLocks noChangeArrowheads="1"/>
          </p:cNvSpPr>
          <p:nvPr/>
        </p:nvSpPr>
        <p:spPr bwMode="auto">
          <a:xfrm>
            <a:off x="1778000" y="80168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○経営の健全化</a:t>
            </a:r>
          </a:p>
        </p:txBody>
      </p:sp>
      <p:graphicFrame>
        <p:nvGraphicFramePr>
          <p:cNvPr id="51206" name="Group 6"/>
          <p:cNvGraphicFramePr>
            <a:graphicFrameLocks noGrp="1"/>
          </p:cNvGraphicFramePr>
          <p:nvPr/>
        </p:nvGraphicFramePr>
        <p:xfrm>
          <a:off x="241300" y="1403350"/>
          <a:ext cx="8731250" cy="4824414"/>
        </p:xfrm>
        <a:graphic>
          <a:graphicData uri="http://schemas.openxmlformats.org/drawingml/2006/table">
            <a:tbl>
              <a:tblPr/>
              <a:tblGrid>
                <a:gridCol w="2222720"/>
                <a:gridCol w="2044903"/>
                <a:gridCol w="444544"/>
                <a:gridCol w="266726"/>
                <a:gridCol w="3752357"/>
              </a:tblGrid>
              <a:tr h="647700">
                <a:tc>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gridSpan="4">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12775">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経費の削減</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3">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汚水処理原価</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円</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/m</a:t>
                      </a:r>
                      <a:r>
                        <a:rPr kumimoji="0" lang="en-US" sz="1600" b="0" i="0" u="none" strike="noStrike" cap="none" normalizeH="0" baseline="30000" dirty="0" smtClean="0">
                          <a:ln>
                            <a:noFill/>
                          </a:ln>
                          <a:solidFill>
                            <a:srgbClr val="0000FF"/>
                          </a:solidFill>
                          <a:effectLst/>
                          <a:latin typeface="HG丸ｺﾞｼｯｸM-PRO" pitchFamily="50" charset="-128"/>
                          <a:ea typeface="HG丸ｺﾞｼｯｸM-PRO" pitchFamily="50" charset="-128"/>
                          <a:sym typeface="Times New Roman" pitchFamily="18" charset="0"/>
                        </a:rPr>
                        <a:t>3</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汚水処理費</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円</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a:t>
                      </a:r>
                      <a:r>
                        <a:rPr kumimoji="0" lang="en-US" sz="1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年間有収水量</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(m</a:t>
                      </a:r>
                      <a:r>
                        <a:rPr kumimoji="0" lang="en-US" sz="1600" b="0" i="0" u="none" strike="noStrike" cap="none" normalizeH="0" baseline="3000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3</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00"/>
                          </a:solidFill>
                          <a:effectLst/>
                          <a:latin typeface="HG丸ｺﾞｼｯｸM-PRO" pitchFamily="50" charset="-128"/>
                          <a:ea typeface="HG丸ｺﾞｼｯｸM-PRO" pitchFamily="50" charset="-128"/>
                          <a:sym typeface="HG丸ｺﾞｼｯｸM-PRO" pitchFamily="50" charset="-128"/>
                        </a:rPr>
                        <a:t>汚水</a:t>
                      </a:r>
                      <a:r>
                        <a:rPr kumimoji="0" lang="en-US" sz="1600" b="0" i="0" u="none" strike="noStrike" cap="none" normalizeH="0" baseline="0" smtClean="0">
                          <a:ln>
                            <a:noFill/>
                          </a:ln>
                          <a:solidFill>
                            <a:srgbClr val="000000"/>
                          </a:solidFill>
                          <a:effectLst/>
                          <a:latin typeface="HG丸ｺﾞｼｯｸM-PRO" pitchFamily="50" charset="-128"/>
                          <a:ea typeface="HG丸ｺﾞｼｯｸM-PRO" pitchFamily="50" charset="-128"/>
                          <a:sym typeface="HG丸ｺﾞｼｯｸM-PRO" pitchFamily="50" charset="-128"/>
                        </a:rPr>
                        <a:t>1m</a:t>
                      </a:r>
                      <a:r>
                        <a:rPr kumimoji="0" lang="en-US" sz="1600" b="0" i="0" u="none" strike="noStrike" cap="none" normalizeH="0" baseline="30000" smtClean="0">
                          <a:ln>
                            <a:noFill/>
                          </a:ln>
                          <a:solidFill>
                            <a:srgbClr val="000000"/>
                          </a:solidFill>
                          <a:effectLst/>
                          <a:latin typeface="HG丸ｺﾞｼｯｸM-PRO" pitchFamily="50" charset="-128"/>
                          <a:ea typeface="HG丸ｺﾞｼｯｸM-PRO" pitchFamily="50" charset="-128"/>
                          <a:sym typeface="HG丸ｺﾞｼｯｸM-PRO" pitchFamily="50" charset="-128"/>
                        </a:rPr>
                        <a:t>3</a:t>
                      </a:r>
                      <a:r>
                        <a:rPr kumimoji="0" lang="ja-JP" altLang="en-US" sz="1600" b="0" i="0" u="none" strike="noStrike" cap="none" normalizeH="0" baseline="0" smtClean="0">
                          <a:ln>
                            <a:noFill/>
                          </a:ln>
                          <a:solidFill>
                            <a:srgbClr val="000000"/>
                          </a:solidFill>
                          <a:effectLst/>
                          <a:latin typeface="HG丸ｺﾞｼｯｸM-PRO" pitchFamily="50" charset="-128"/>
                          <a:ea typeface="HG丸ｺﾞｼｯｸM-PRO" pitchFamily="50" charset="-128"/>
                          <a:sym typeface="HG丸ｺﾞｼｯｸM-PRO" pitchFamily="50" charset="-128"/>
                        </a:rPr>
                        <a:t>あたりの処理費用</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11188">
                <a:tc rowSpan="4">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使用料収入の</a:t>
                      </a:r>
                      <a:endParaRPr kumimoji="0" 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適正化</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経費回収率</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下水道使用料収入</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円</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汚水処理費</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円</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r>
              <a:tr h="433388">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汚水処理に要した費用に対する使用料による回収率</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11188">
                <a:tc vMerge="1">
                  <a:txBody>
                    <a:bodyPr/>
                    <a:lstStyle/>
                    <a:p>
                      <a:endParaRPr kumimoji="1" lang="ja-JP" altLang="en-US"/>
                    </a:p>
                  </a:txBody>
                  <a:tcPr/>
                </a:tc>
                <a:tc gridSpan="2">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使用料単価</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円</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/m</a:t>
                      </a:r>
                      <a:r>
                        <a:rPr kumimoji="0" lang="en-US" sz="1600" b="0" i="0" u="none" strike="noStrike" cap="none" normalizeH="0" baseline="30000" dirty="0" smtClean="0">
                          <a:ln>
                            <a:noFill/>
                          </a:ln>
                          <a:solidFill>
                            <a:srgbClr val="0000FF"/>
                          </a:solidFill>
                          <a:effectLst/>
                          <a:latin typeface="HG丸ｺﾞｼｯｸM-PRO" pitchFamily="50" charset="-128"/>
                          <a:ea typeface="HG丸ｺﾞｼｯｸM-PRO" pitchFamily="50" charset="-128"/>
                          <a:sym typeface="Times New Roman" pitchFamily="18" charset="0"/>
                        </a:rPr>
                        <a:t>3</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下水道使用料収入</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円</a:t>
                      </a:r>
                      <a:r>
                        <a:rPr kumimoji="0" 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　年間有収水量</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(m</a:t>
                      </a:r>
                      <a:r>
                        <a:rPr kumimoji="0" lang="en-US" sz="1600" b="0" i="0" u="none" strike="noStrike" cap="none" normalizeH="0" baseline="3000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3</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汚水</a:t>
                      </a:r>
                      <a:r>
                        <a:rPr kumimoji="0" 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1m</a:t>
                      </a:r>
                      <a:r>
                        <a:rPr kumimoji="0" lang="en-US" sz="1600" b="0" i="0" u="none" strike="noStrike" cap="none" normalizeH="0" baseline="3000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3</a:t>
                      </a: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あたりの使用料収入</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12775">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職員の技術力等の向上</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１人あたり外部講習参加回数</a:t>
                      </a:r>
                      <a:r>
                        <a:rPr kumimoji="0" lang="en-US" altLang="ja-JP"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　</a:t>
                      </a:r>
                      <a:r>
                        <a:rPr kumimoji="0" lang="ja-JP" altLang="en-US" sz="1600" b="0" i="0" u="sng"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　外部講習参加回数</a:t>
                      </a: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　　</a:t>
                      </a:r>
                      <a:endParaRPr kumimoji="0" lang="en-US" altLang="ja-JP"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　　　　　　　　　　　　　　当該年度の新規配属職員数</a:t>
                      </a:r>
                      <a:endParaRPr kumimoji="0" lang="en-US" altLang="ja-JP"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下水道関係課配属職員の外部講習への参加回数</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51247" name="正方形/長方形 3"/>
          <p:cNvSpPr>
            <a:spLocks noChangeArrowheads="1"/>
          </p:cNvSpPr>
          <p:nvPr/>
        </p:nvSpPr>
        <p:spPr bwMode="auto">
          <a:xfrm>
            <a:off x="241300" y="6153150"/>
            <a:ext cx="8605838" cy="307975"/>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en-US" altLang="ja-JP" sz="1400">
                <a:latin typeface="HG丸ｺﾞｼｯｸM-PRO" pitchFamily="50" charset="-128"/>
                <a:ea typeface="HG丸ｺﾞｼｯｸM-PRO" pitchFamily="50" charset="-128"/>
                <a:sym typeface="HG丸ｺﾞｼｯｸM-PRO" pitchFamily="50" charset="-128"/>
              </a:rPr>
              <a:t>※</a:t>
            </a:r>
            <a:r>
              <a:rPr lang="ja-JP" altLang="en-US" sz="1400">
                <a:latin typeface="HG丸ｺﾞｼｯｸM-PRO" pitchFamily="50" charset="-128"/>
                <a:ea typeface="HG丸ｺﾞｼｯｸM-PRO" pitchFamily="50" charset="-128"/>
                <a:sym typeface="HG丸ｺﾞｼｯｸM-PRO" pitchFamily="50" charset="-128"/>
              </a:rPr>
              <a:t>（　）内の数値は分流式下水道に要する経費を考慮したもの</a:t>
            </a:r>
          </a:p>
        </p:txBody>
      </p:sp>
      <p:sp>
        <p:nvSpPr>
          <p:cNvPr id="43048"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２－９</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(1)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22</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1205"/>
                                        </p:tgtEl>
                                        <p:attrNameLst>
                                          <p:attrName>style.visibility</p:attrName>
                                        </p:attrNameLst>
                                      </p:cBhvr>
                                      <p:to>
                                        <p:strVal val="visible"/>
                                      </p:to>
                                    </p:set>
                                    <p:animEffect>
                                      <p:cBhvr>
                                        <p:cTn id="7" dur="1000"/>
                                        <p:tgtEl>
                                          <p:spTgt spid="51205"/>
                                        </p:tgtEl>
                                      </p:cBhvr>
                                    </p:animEffect>
                                  </p:childTnLst>
                                </p:cTn>
                              </p:par>
                            </p:childTnLst>
                          </p:cTn>
                        </p:par>
                        <p:par>
                          <p:cTn id="8" fill="hold">
                            <p:stCondLst>
                              <p:cond delay="1000"/>
                            </p:stCondLst>
                            <p:childTnLst>
                              <p:par>
                                <p:cTn id="9" presetID="14" presetClass="entr" presetSubtype="10" fill="hold" grpId="0" nodeType="afterEffect">
                                  <p:stCondLst>
                                    <p:cond delay="0"/>
                                  </p:stCondLst>
                                  <p:childTnLst>
                                    <p:set>
                                      <p:cBhvr>
                                        <p:cTn id="10" dur="1" fill="hold">
                                          <p:stCondLst>
                                            <p:cond delay="0"/>
                                          </p:stCondLst>
                                        </p:cTn>
                                        <p:tgtEl>
                                          <p:spTgt spid="51247"/>
                                        </p:tgtEl>
                                        <p:attrNameLst>
                                          <p:attrName>style.visibility</p:attrName>
                                        </p:attrNameLst>
                                      </p:cBhvr>
                                      <p:to>
                                        <p:strVal val="visible"/>
                                      </p:to>
                                    </p:set>
                                    <p:animEffect>
                                      <p:cBhvr>
                                        <p:cTn id="11" dur="1000"/>
                                        <p:tgtEl>
                                          <p:spTgt spid="51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bldLvl="0" autoUpdateAnimBg="0"/>
      <p:bldP spid="51247" grpId="0" bldLvl="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44076"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a:noFill/>
              <a:miter lim="800000"/>
              <a:headEnd/>
              <a:tailEnd/>
            </a:ln>
          </p:spPr>
        </p:pic>
        <p:sp>
          <p:nvSpPr>
            <p:cNvPr id="44077" name="Text Box 4"/>
            <p:cNvSpPr txBox="1">
              <a:spLocks noChangeArrowheads="1"/>
            </p:cNvSpPr>
            <p:nvPr/>
          </p:nvSpPr>
          <p:spPr bwMode="auto">
            <a:xfrm>
              <a:off x="21" y="22"/>
              <a:ext cx="804" cy="286"/>
            </a:xfrm>
            <a:prstGeom prst="rect">
              <a:avLst/>
            </a:prstGeom>
            <a:noFill/>
            <a:ln w="9525">
              <a:noFill/>
              <a:miter lim="800000"/>
              <a:headEnd/>
              <a:tailEnd/>
            </a:ln>
          </p:spPr>
          <p:txBody>
            <a:bodyPr tIns="0" bIns="72000" anchor="ctr"/>
            <a:lstStyle/>
            <a:p>
              <a:pPr algn="ctr"/>
              <a:r>
                <a:rPr lang="ja-JP" altLang="en-US" sz="2400">
                  <a:solidFill>
                    <a:srgbClr val="000000"/>
                  </a:solidFill>
                  <a:latin typeface="HG丸ｺﾞｼｯｸM-PRO" pitchFamily="50" charset="-128"/>
                  <a:ea typeface="HG丸ｺﾞｼｯｸM-PRO" pitchFamily="50" charset="-128"/>
                  <a:sym typeface="HG丸ｺﾞｼｯｸM-PRO" pitchFamily="50" charset="-128"/>
                </a:rPr>
                <a:t>持続</a:t>
              </a:r>
            </a:p>
          </p:txBody>
        </p:sp>
      </p:grpSp>
      <p:sp>
        <p:nvSpPr>
          <p:cNvPr id="28677" name="正方形/長方形 3"/>
          <p:cNvSpPr>
            <a:spLocks noChangeArrowheads="1"/>
          </p:cNvSpPr>
          <p:nvPr/>
        </p:nvSpPr>
        <p:spPr bwMode="auto">
          <a:xfrm>
            <a:off x="1778000" y="801688"/>
            <a:ext cx="5168900" cy="461962"/>
          </a:xfrm>
          <a:prstGeom prst="rect">
            <a:avLst/>
          </a:prstGeom>
          <a:noFill/>
          <a:ln w="9525">
            <a:noFill/>
            <a:miter lim="800000"/>
            <a:headEnd/>
            <a:tailEnd/>
          </a:ln>
        </p:spPr>
        <p:txBody>
          <a:bodyPr>
            <a:spAutoFit/>
          </a:bodyPr>
          <a:lstStyle/>
          <a:p>
            <a:pPr>
              <a:buClr>
                <a:srgbClr val="31B6FD"/>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○経営の健全化</a:t>
            </a:r>
            <a:endParaRPr lang="ja-JP" altLang="en-US" sz="3200">
              <a:solidFill>
                <a:srgbClr val="FFFF00"/>
              </a:solidFill>
              <a:latin typeface="Candara" pitchFamily="34" charset="0"/>
              <a:ea typeface="HGP明朝E" pitchFamily="18" charset="-128"/>
              <a:sym typeface="Candara" pitchFamily="34" charset="0"/>
            </a:endParaRPr>
          </a:p>
        </p:txBody>
      </p:sp>
      <p:sp>
        <p:nvSpPr>
          <p:cNvPr id="44036" name="Rectangle 23"/>
          <p:cNvSpPr>
            <a:spLocks noChangeArrowheads="1"/>
          </p:cNvSpPr>
          <p:nvPr/>
        </p:nvSpPr>
        <p:spPr bwMode="auto">
          <a:xfrm>
            <a:off x="241300" y="1557338"/>
            <a:ext cx="8651875" cy="708025"/>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(3) </a:t>
            </a:r>
            <a:r>
              <a:rPr lang="ja-JP" altLang="en-US" sz="2000">
                <a:solidFill>
                  <a:srgbClr val="0000FF"/>
                </a:solidFill>
                <a:latin typeface="HG丸ｺﾞｼｯｸM-PRO" pitchFamily="50" charset="-128"/>
                <a:ea typeface="HG丸ｺﾞｼｯｸM-PRO" pitchFamily="50" charset="-128"/>
                <a:sym typeface="Candara" pitchFamily="34" charset="0"/>
              </a:rPr>
              <a:t>経費の削減、使用料収入の適正化</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「中長期経営計画」策定後、平成</a:t>
            </a:r>
            <a:r>
              <a:rPr lang="en-US" altLang="ja-JP" sz="2000">
                <a:solidFill>
                  <a:srgbClr val="000000"/>
                </a:solidFill>
                <a:latin typeface="HG丸ｺﾞｼｯｸM-PRO" pitchFamily="50" charset="-128"/>
                <a:ea typeface="HG丸ｺﾞｼｯｸM-PRO" pitchFamily="50" charset="-128"/>
                <a:sym typeface="Candara" pitchFamily="34" charset="0"/>
              </a:rPr>
              <a:t>28</a:t>
            </a:r>
            <a:r>
              <a:rPr lang="ja-JP" altLang="en-US" sz="2000">
                <a:solidFill>
                  <a:srgbClr val="000000"/>
                </a:solidFill>
                <a:latin typeface="HG丸ｺﾞｼｯｸM-PRO" pitchFamily="50" charset="-128"/>
                <a:ea typeface="HG丸ｺﾞｼｯｸM-PRO" pitchFamily="50" charset="-128"/>
                <a:sym typeface="Candara" pitchFamily="34" charset="0"/>
              </a:rPr>
              <a:t>年度に使用料の見直しを行います。</a:t>
            </a:r>
          </a:p>
        </p:txBody>
      </p:sp>
      <p:sp>
        <p:nvSpPr>
          <p:cNvPr id="44037"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２－９</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(2)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目標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aphicFrame>
        <p:nvGraphicFramePr>
          <p:cNvPr id="28680" name="Group 8"/>
          <p:cNvGraphicFramePr>
            <a:graphicFrameLocks noGrp="1"/>
          </p:cNvGraphicFramePr>
          <p:nvPr/>
        </p:nvGraphicFramePr>
        <p:xfrm>
          <a:off x="306388" y="3908425"/>
          <a:ext cx="8482012" cy="2524125"/>
        </p:xfrm>
        <a:graphic>
          <a:graphicData uri="http://schemas.openxmlformats.org/drawingml/2006/table">
            <a:tbl>
              <a:tblPr/>
              <a:tblGrid>
                <a:gridCol w="1328737"/>
                <a:gridCol w="2063750"/>
                <a:gridCol w="1697038"/>
                <a:gridCol w="1695450"/>
                <a:gridCol w="1697037"/>
              </a:tblGrid>
              <a:tr h="697817">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前々年</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2</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前年度</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r>
              <a:tr h="474023">
                <a:tc rowSpan="3">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経費の削減、使用料収入の適正化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汚水処理原価（円</a:t>
                      </a:r>
                      <a:r>
                        <a:rPr kumimoji="0" 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/m</a:t>
                      </a:r>
                      <a:r>
                        <a:rPr kumimoji="0" lang="en-US" sz="1400" b="0" i="0" u="none" strike="noStrike" cap="none" normalizeH="0" baseline="30000" dirty="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１４１．４</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１４０．２</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１３８．５</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87676">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経費回収率（％）</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１０４．０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１０５．７</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１０６．５</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389439">
                <a:tc vMerge="1">
                  <a:txBody>
                    <a:bodyPr/>
                    <a:lstStyle/>
                    <a:p>
                      <a:endParaRPr kumimoji="1" lang="ja-JP" altLang="en-US"/>
                    </a:p>
                  </a:txBody>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使用料単価（円</a:t>
                      </a:r>
                      <a:r>
                        <a:rPr kumimoji="0" 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/m</a:t>
                      </a:r>
                      <a:r>
                        <a:rPr kumimoji="0" lang="en-US" sz="1400" b="0" i="0" u="none" strike="noStrike" cap="none" normalizeH="0" baseline="30000" smtClean="0">
                          <a:ln>
                            <a:noFill/>
                          </a:ln>
                          <a:solidFill>
                            <a:schemeClr val="tx1"/>
                          </a:solidFill>
                          <a:effectLst/>
                          <a:latin typeface="HG丸ｺﾞｼｯｸM-PRO" pitchFamily="50" charset="-128"/>
                          <a:ea typeface="HG丸ｺﾞｼｯｸM-PRO" pitchFamily="50" charset="-128"/>
                          <a:sym typeface="Candara" pitchFamily="34" charset="0"/>
                        </a:rPr>
                        <a:t>3</a:t>
                      </a: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１４７．０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１４８．２</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8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Candara" pitchFamily="34" charset="0"/>
                        </a:rPr>
                        <a:t>１４７．５</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CCFF"/>
                    </a:solidFill>
                  </a:tcPr>
                </a:tc>
              </a:tr>
              <a:tr h="575170">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職員の技術力の向上</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1</a:t>
                      </a:r>
                      <a:r>
                        <a:rPr kumimoji="0" lang="ja-JP" altLang="en-US" sz="14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人あたり外部講習会等への参加１回以上</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達成</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１回</a:t>
                      </a: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年以上</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bl>
          </a:graphicData>
        </a:graphic>
      </p:graphicFrame>
      <p:sp>
        <p:nvSpPr>
          <p:cNvPr id="44074" name="Rectangle 23"/>
          <p:cNvSpPr>
            <a:spLocks noChangeArrowheads="1"/>
          </p:cNvSpPr>
          <p:nvPr/>
        </p:nvSpPr>
        <p:spPr bwMode="auto">
          <a:xfrm>
            <a:off x="241300" y="2520950"/>
            <a:ext cx="8651875" cy="1016000"/>
          </a:xfrm>
          <a:prstGeom prst="rect">
            <a:avLst/>
          </a:prstGeom>
          <a:noFill/>
          <a:ln w="9525">
            <a:noFill/>
            <a:miter lim="800000"/>
            <a:headEnd/>
            <a:tailEnd/>
          </a:ln>
        </p:spPr>
        <p:txBody>
          <a:bodyPr anchor="ctr">
            <a:spAutoFit/>
          </a:bodyPr>
          <a:lstStyle/>
          <a:p>
            <a:pPr eaLnBrk="0" hangingPunct="0"/>
            <a:r>
              <a:rPr lang="en-US" altLang="ja-JP" sz="2000">
                <a:solidFill>
                  <a:srgbClr val="0000FF"/>
                </a:solidFill>
                <a:latin typeface="HG丸ｺﾞｼｯｸM-PRO" pitchFamily="50" charset="-128"/>
                <a:ea typeface="HG丸ｺﾞｼｯｸM-PRO" pitchFamily="50" charset="-128"/>
                <a:sym typeface="Candara" pitchFamily="34" charset="0"/>
              </a:rPr>
              <a:t>(4) </a:t>
            </a:r>
            <a:r>
              <a:rPr lang="ja-JP" altLang="en-US" sz="2000">
                <a:solidFill>
                  <a:srgbClr val="0000FF"/>
                </a:solidFill>
                <a:latin typeface="HG丸ｺﾞｼｯｸM-PRO" pitchFamily="50" charset="-128"/>
                <a:ea typeface="HG丸ｺﾞｼｯｸM-PRO" pitchFamily="50" charset="-128"/>
                <a:sym typeface="Candara" pitchFamily="34" charset="0"/>
              </a:rPr>
              <a:t>職員の技術力の向上</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下水道職員の技術力の維持・向上のため、専任職員制度や外部講習会への参加を今後も継続していきます。</a:t>
            </a:r>
          </a:p>
        </p:txBody>
      </p:sp>
      <p:sp>
        <p:nvSpPr>
          <p:cNvPr id="11" name="スライド番号プレースホルダ 10"/>
          <p:cNvSpPr>
            <a:spLocks noGrp="1"/>
          </p:cNvSpPr>
          <p:nvPr>
            <p:ph type="sldNum" sz="quarter" idx="11"/>
          </p:nvPr>
        </p:nvSpPr>
        <p:spPr/>
        <p:txBody>
          <a:bodyPr/>
          <a:lstStyle/>
          <a:p>
            <a:fld id="{F02442E9-F790-4B17-8326-B1CCCC3E0B27}" type="slidenum">
              <a:rPr lang="ja-JP" altLang="en-US" smtClean="0"/>
              <a:pPr/>
              <a:t>23</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8677"/>
                                        </p:tgtEl>
                                        <p:attrNameLst>
                                          <p:attrName>style.visibility</p:attrName>
                                        </p:attrNameLst>
                                      </p:cBhvr>
                                      <p:to>
                                        <p:strVal val="visible"/>
                                      </p:to>
                                    </p:set>
                                    <p:animEffect>
                                      <p:cBhvr>
                                        <p:cTn id="7" dur="10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bldLvl="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5750" y="762000"/>
            <a:ext cx="1360488" cy="542925"/>
            <a:chOff x="0" y="0"/>
            <a:chExt cx="857" cy="342"/>
          </a:xfrm>
        </p:grpSpPr>
        <p:pic>
          <p:nvPicPr>
            <p:cNvPr id="45092" name="角丸四角形 5"/>
            <p:cNvPicPr>
              <a:picLocks noChangeArrowheads="1"/>
            </p:cNvPicPr>
            <p:nvPr/>
          </p:nvPicPr>
          <p:blipFill>
            <a:blip r:embed="rId3" cstate="print"/>
            <a:srcRect/>
            <a:stretch>
              <a:fillRect/>
            </a:stretch>
          </p:blipFill>
          <p:spPr bwMode="auto">
            <a:xfrm>
              <a:off x="0" y="0"/>
              <a:ext cx="857" cy="342"/>
            </a:xfrm>
            <a:prstGeom prst="rect">
              <a:avLst/>
            </a:prstGeom>
            <a:noFill/>
            <a:ln w="9525">
              <a:noFill/>
              <a:miter lim="800000"/>
              <a:headEnd/>
              <a:tailEnd/>
            </a:ln>
          </p:spPr>
        </p:pic>
        <p:sp>
          <p:nvSpPr>
            <p:cNvPr id="45093" name="Text Box 4"/>
            <p:cNvSpPr txBox="1">
              <a:spLocks noChangeArrowheads="1"/>
            </p:cNvSpPr>
            <p:nvPr/>
          </p:nvSpPr>
          <p:spPr bwMode="auto">
            <a:xfrm>
              <a:off x="22" y="23"/>
              <a:ext cx="810" cy="292"/>
            </a:xfrm>
            <a:prstGeom prst="rect">
              <a:avLst/>
            </a:prstGeom>
            <a:noFill/>
            <a:ln w="9525">
              <a:noFill/>
              <a:miter lim="800000"/>
              <a:headEnd/>
              <a:tailEnd/>
            </a:ln>
          </p:spPr>
          <p:txBody>
            <a:bodyPr tIns="0" bIns="72000" anchor="ctr"/>
            <a:lstStyle/>
            <a:p>
              <a:pPr algn="ctr"/>
              <a:r>
                <a:rPr lang="ja-JP" altLang="en-US" sz="2400">
                  <a:latin typeface="HG丸ｺﾞｼｯｸM-PRO" pitchFamily="50" charset="-128"/>
                  <a:ea typeface="HG丸ｺﾞｼｯｸM-PRO" pitchFamily="50" charset="-128"/>
                  <a:sym typeface="HG丸ｺﾞｼｯｸM-PRO" pitchFamily="50" charset="-128"/>
                </a:rPr>
                <a:t>持続</a:t>
              </a:r>
            </a:p>
          </p:txBody>
        </p:sp>
      </p:grpSp>
      <p:sp>
        <p:nvSpPr>
          <p:cNvPr id="53253" name="正方形/長方形 3"/>
          <p:cNvSpPr>
            <a:spLocks noChangeArrowheads="1"/>
          </p:cNvSpPr>
          <p:nvPr/>
        </p:nvSpPr>
        <p:spPr bwMode="auto">
          <a:xfrm>
            <a:off x="1778000" y="801688"/>
            <a:ext cx="3911600" cy="461962"/>
          </a:xfrm>
          <a:prstGeom prst="rect">
            <a:avLst/>
          </a:prstGeom>
          <a:noFill/>
          <a:ln w="9525">
            <a:noFill/>
            <a:miter lim="800000"/>
            <a:headEnd/>
            <a:tailEnd/>
          </a:ln>
        </p:spPr>
        <p:txBody>
          <a:bodyPr>
            <a:spAutoFit/>
          </a:bodyPr>
          <a:lstStyle/>
          <a:p>
            <a:pPr>
              <a:buClr>
                <a:schemeClr val="accent1"/>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○市民との協働</a:t>
            </a:r>
          </a:p>
        </p:txBody>
      </p:sp>
      <p:graphicFrame>
        <p:nvGraphicFramePr>
          <p:cNvPr id="53254" name="Group 6"/>
          <p:cNvGraphicFramePr>
            <a:graphicFrameLocks noGrp="1"/>
          </p:cNvGraphicFramePr>
          <p:nvPr/>
        </p:nvGraphicFramePr>
        <p:xfrm>
          <a:off x="241300" y="1403350"/>
          <a:ext cx="8661399" cy="3995739"/>
        </p:xfrm>
        <a:graphic>
          <a:graphicData uri="http://schemas.openxmlformats.org/drawingml/2006/table">
            <a:tbl>
              <a:tblPr/>
              <a:tblGrid>
                <a:gridCol w="2306373"/>
                <a:gridCol w="2094177"/>
                <a:gridCol w="838200"/>
                <a:gridCol w="1256299"/>
                <a:gridCol w="2166350"/>
              </a:tblGrid>
              <a:tr h="647700">
                <a:tc>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ja-JP" altLang="ja-JP"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gridSpan="4">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評価指標</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FF99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指標による</a:t>
                      </a:r>
                      <a:endParaRPr kumimoji="0" 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事業評価</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2">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経営計画指標による事業評価</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00"/>
                          </a:solidFill>
                          <a:effectLst/>
                          <a:latin typeface="HG丸ｺﾞｼｯｸM-PRO" pitchFamily="50" charset="-128"/>
                          <a:ea typeface="HG丸ｺﾞｼｯｸM-PRO" pitchFamily="50" charset="-128"/>
                          <a:sym typeface="HG丸ｺﾞｼｯｸM-PRO" pitchFamily="50" charset="-128"/>
                        </a:rPr>
                        <a:t>経営計画で定めた指標による事業評価の実施状況</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Times New Roman" pitchFamily="18" charset="0"/>
                        </a:rPr>
                        <a:t>広報内容の充実</a:t>
                      </a:r>
                      <a:endParaRPr kumimoji="0" lang="ja-JP" altLang="en-US" sz="1600" b="1" i="0" u="none" strike="noStrike" cap="none" normalizeH="0" baseline="0" dirty="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年間</a:t>
                      </a:r>
                      <a:r>
                        <a:rPr kumimoji="0" lang="zh-TW"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広報誌発行</a:t>
                      </a:r>
                      <a:r>
                        <a:rPr kumimoji="0" lang="ja-JP" alt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rPr>
                        <a:t>回数（回）</a:t>
                      </a:r>
                      <a:endPar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635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endParaRPr kumimoji="0" lang="en-US" sz="1600" b="0" i="0" u="none" strike="noStrike" cap="none" normalizeH="0" baseline="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59299" marT="0" marB="0" anchor="ctr" horzOverflow="overflow">
                    <a:lnL w="635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smtClean="0">
                          <a:ln>
                            <a:noFill/>
                          </a:ln>
                          <a:solidFill>
                            <a:srgbClr val="000000"/>
                          </a:solidFill>
                          <a:effectLst/>
                          <a:latin typeface="HG丸ｺﾞｼｯｸM-PRO" pitchFamily="50" charset="-128"/>
                          <a:ea typeface="HG丸ｺﾞｼｯｸM-PRO" pitchFamily="50" charset="-128"/>
                          <a:sym typeface="HG丸ｺﾞｼｯｸM-PRO" pitchFamily="50" charset="-128"/>
                        </a:rPr>
                        <a:t>年間の下水道広報誌の発行回数</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84213">
                <a:tc rowSpan="2">
                  <a:txBody>
                    <a:bodyPr/>
                    <a:lstStyle/>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環境教育の</a:t>
                      </a:r>
                      <a:endParaRPr kumimoji="0" 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endParaRPr>
                    </a:p>
                    <a:p>
                      <a:pPr marL="0" marR="0" lvl="0" indent="0" algn="ctr"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1" i="0" u="none" strike="noStrike" cap="none" normalizeH="0" baseline="0" smtClean="0">
                          <a:ln>
                            <a:noFill/>
                          </a:ln>
                          <a:solidFill>
                            <a:schemeClr val="tx1"/>
                          </a:solidFill>
                          <a:effectLst/>
                          <a:latin typeface="HG丸ｺﾞｼｯｸM-PRO" pitchFamily="50" charset="-128"/>
                          <a:ea typeface="HG丸ｺﾞｼｯｸM-PRO" pitchFamily="50" charset="-128"/>
                          <a:sym typeface="Times New Roman" pitchFamily="18" charset="0"/>
                        </a:rPr>
                        <a:t>場づくり</a:t>
                      </a:r>
                      <a:endParaRPr kumimoji="0" lang="ja-JP" altLang="en-US" sz="1600" b="1" i="0" u="none" strike="noStrike" cap="none" normalizeH="0" baseline="0" smtClean="0">
                        <a:ln>
                          <a:noFill/>
                        </a:ln>
                        <a:solidFill>
                          <a:schemeClr val="tx2"/>
                        </a:solidFill>
                        <a:effectLst/>
                        <a:latin typeface="HG丸ｺﾞｼｯｸM-PRO" pitchFamily="50" charset="-128"/>
                        <a:ea typeface="HG丸ｺﾞｼｯｸM-PRO" pitchFamily="50" charset="-128"/>
                        <a:sym typeface="Times New Roman" pitchFamily="18" charset="0"/>
                      </a:endParaRP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1588" marR="0" lvl="0" indent="-1588"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工事見学会等の実施</a:t>
                      </a:r>
                      <a:r>
                        <a:rPr kumimoji="0" 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Times New Roman" pitchFamily="18" charset="0"/>
                        </a:rPr>
                        <a:t>=</a:t>
                      </a:r>
                      <a:endPar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endParaRPr>
                    </a:p>
                  </a:txBody>
                  <a:tcPr marL="59299"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alpha val="0"/>
                        </a:srgbClr>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gridSpan="3">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FF"/>
                          </a:solidFill>
                          <a:effectLst/>
                          <a:latin typeface="HG丸ｺﾞｼｯｸM-PRO" pitchFamily="50" charset="-128"/>
                          <a:ea typeface="HG丸ｺﾞｼｯｸM-PRO" pitchFamily="50" charset="-128"/>
                          <a:sym typeface="HG丸ｺﾞｼｯｸM-PRO" pitchFamily="50" charset="-128"/>
                        </a:rPr>
                        <a:t>実施・未実施</a:t>
                      </a:r>
                    </a:p>
                  </a:txBody>
                  <a:tcPr marL="59299" marR="59299" marT="0" marB="0" anchor="ctr" horzOverflow="overflow">
                    <a:lnL w="12700" cap="flat" cmpd="sng" algn="ctr">
                      <a:solidFill>
                        <a:srgbClr val="FFFFFF">
                          <a:alpha val="0"/>
                        </a:srgbClr>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r>
              <a:tr h="431800">
                <a:tc vMerge="1">
                  <a:txBody>
                    <a:bodyPr/>
                    <a:lstStyle/>
                    <a:p>
                      <a:endParaRPr kumimoji="1" lang="ja-JP" altLang="en-US"/>
                    </a:p>
                  </a:txBody>
                  <a:tcPr/>
                </a:tc>
                <a:tc gridSpan="4">
                  <a:txBody>
                    <a:bodyPr/>
                    <a:lstStyle/>
                    <a:p>
                      <a:pPr marL="0" marR="0" lvl="0" indent="0" algn="l" defTabSz="914400" rtl="0" eaLnBrk="1" fontAlgn="base" latinLnBrk="0" hangingPunct="1">
                        <a:lnSpc>
                          <a:spcPct val="100000"/>
                        </a:lnSpc>
                        <a:spcBef>
                          <a:spcPct val="0"/>
                        </a:spcBef>
                        <a:spcAft>
                          <a:spcPct val="0"/>
                        </a:spcAft>
                        <a:buClr>
                          <a:schemeClr val="accent1"/>
                        </a:buClr>
                        <a:buSzPct val="100000"/>
                        <a:buFont typeface="Arial" pitchFamily="34" charset="0"/>
                        <a:buNone/>
                        <a:tabLst/>
                      </a:pPr>
                      <a:r>
                        <a:rPr kumimoji="0" lang="ja-JP" altLang="en-US" sz="1600" b="0" i="0" u="none" strike="noStrike" cap="none" normalizeH="0" baseline="0" dirty="0" smtClean="0">
                          <a:ln>
                            <a:noFill/>
                          </a:ln>
                          <a:solidFill>
                            <a:srgbClr val="000000"/>
                          </a:solidFill>
                          <a:effectLst/>
                          <a:latin typeface="HG丸ｺﾞｼｯｸM-PRO" pitchFamily="50" charset="-128"/>
                          <a:ea typeface="HG丸ｺﾞｼｯｸM-PRO" pitchFamily="50" charset="-128"/>
                          <a:sym typeface="HG丸ｺﾞｼｯｸM-PRO" pitchFamily="50" charset="-128"/>
                        </a:rPr>
                        <a:t>工事見学会、イベントの実施状況</a:t>
                      </a:r>
                    </a:p>
                  </a:txBody>
                  <a:tcPr marL="59299" marR="59299"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45090" name="タイトル 2"/>
          <p:cNvSpPr txBox="1">
            <a:spLocks noChangeArrowheads="1"/>
          </p:cNvSpPr>
          <p:nvPr/>
        </p:nvSpPr>
        <p:spPr bwMode="auto">
          <a:xfrm>
            <a:off x="296863" y="215900"/>
            <a:ext cx="8535987" cy="461963"/>
          </a:xfrm>
          <a:prstGeom prst="rect">
            <a:avLst/>
          </a:prstGeom>
          <a:noFill/>
          <a:ln w="9525">
            <a:noFill/>
            <a:miter lim="800000"/>
            <a:headEnd/>
            <a:tailEnd/>
          </a:ln>
        </p:spPr>
        <p:txBody>
          <a:bodyPr lIns="0" rIns="0" anchor="ctr">
            <a:spAutoFit/>
          </a:bodyPr>
          <a:lstStyle/>
          <a:p>
            <a:pPr marL="914400" indent="-914400"/>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２－１０</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(1)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下水道</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事業の目標設定</a:t>
            </a:r>
          </a:p>
        </p:txBody>
      </p:sp>
      <p:sp>
        <p:nvSpPr>
          <p:cNvPr id="9" name="スライド番号プレースホルダ 8"/>
          <p:cNvSpPr>
            <a:spLocks noGrp="1"/>
          </p:cNvSpPr>
          <p:nvPr>
            <p:ph type="sldNum" sz="quarter" idx="11"/>
          </p:nvPr>
        </p:nvSpPr>
        <p:spPr/>
        <p:txBody>
          <a:bodyPr/>
          <a:lstStyle/>
          <a:p>
            <a:fld id="{F02442E9-F790-4B17-8326-B1CCCC3E0B27}" type="slidenum">
              <a:rPr lang="ja-JP" altLang="en-US" smtClean="0"/>
              <a:pPr/>
              <a:t>24</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3253"/>
                                        </p:tgtEl>
                                        <p:attrNameLst>
                                          <p:attrName>style.visibility</p:attrName>
                                        </p:attrNameLst>
                                      </p:cBhvr>
                                      <p:to>
                                        <p:strVal val="visible"/>
                                      </p:to>
                                    </p:set>
                                    <p:animEffect>
                                      <p:cBhvr>
                                        <p:cTn id="7" dur="1000"/>
                                        <p:tgtEl>
                                          <p:spTgt spid="53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bldLvl="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92100" y="768350"/>
            <a:ext cx="1347788" cy="530225"/>
            <a:chOff x="0" y="0"/>
            <a:chExt cx="849" cy="334"/>
          </a:xfrm>
        </p:grpSpPr>
        <p:pic>
          <p:nvPicPr>
            <p:cNvPr id="29699" name="角丸四角形 5"/>
            <p:cNvPicPr>
              <a:picLocks noChangeArrowheads="1"/>
            </p:cNvPicPr>
            <p:nvPr/>
          </p:nvPicPr>
          <p:blipFill>
            <a:blip r:embed="rId2" cstate="print"/>
            <a:srcRect/>
            <a:stretch>
              <a:fillRect/>
            </a:stretch>
          </p:blipFill>
          <p:spPr bwMode="auto">
            <a:xfrm>
              <a:off x="0" y="0"/>
              <a:ext cx="849" cy="334"/>
            </a:xfrm>
            <a:prstGeom prst="rect">
              <a:avLst/>
            </a:prstGeom>
            <a:noFill/>
            <a:ln w="9525" cmpd="sng">
              <a:noFill/>
              <a:miter lim="800000"/>
              <a:headEnd/>
              <a:tailEnd/>
            </a:ln>
          </p:spPr>
        </p:pic>
        <p:sp>
          <p:nvSpPr>
            <p:cNvPr id="29700" name="Text Box 4"/>
            <p:cNvSpPr txBox="1">
              <a:spLocks noChangeArrowheads="1"/>
            </p:cNvSpPr>
            <p:nvPr/>
          </p:nvSpPr>
          <p:spPr bwMode="auto">
            <a:xfrm>
              <a:off x="21" y="22"/>
              <a:ext cx="804" cy="286"/>
            </a:xfrm>
            <a:prstGeom prst="rect">
              <a:avLst/>
            </a:prstGeom>
            <a:noFill/>
            <a:ln w="9525">
              <a:noFill/>
              <a:miter lim="800000"/>
              <a:headEnd/>
              <a:tailEnd/>
            </a:ln>
          </p:spPr>
          <p:txBody>
            <a:bodyPr tIns="0" bIns="72000" anchor="ctr"/>
            <a:lstStyle/>
            <a:p>
              <a:pPr algn="ctr"/>
              <a:r>
                <a:rPr lang="ja-JP" altLang="en-US" sz="2400">
                  <a:solidFill>
                    <a:srgbClr val="000000"/>
                  </a:solidFill>
                  <a:latin typeface="HG丸ｺﾞｼｯｸM-PRO" pitchFamily="50" charset="-128"/>
                  <a:ea typeface="HG丸ｺﾞｼｯｸM-PRO" pitchFamily="50" charset="-128"/>
                  <a:sym typeface="HG丸ｺﾞｼｯｸM-PRO" pitchFamily="50" charset="-128"/>
                </a:rPr>
                <a:t>持続</a:t>
              </a:r>
            </a:p>
          </p:txBody>
        </p:sp>
      </p:grpSp>
      <p:sp>
        <p:nvSpPr>
          <p:cNvPr id="29701" name="正方形/長方形 3"/>
          <p:cNvSpPr>
            <a:spLocks noChangeArrowheads="1"/>
          </p:cNvSpPr>
          <p:nvPr/>
        </p:nvSpPr>
        <p:spPr bwMode="auto">
          <a:xfrm>
            <a:off x="1778000" y="801688"/>
            <a:ext cx="5168900" cy="461962"/>
          </a:xfrm>
          <a:prstGeom prst="rect">
            <a:avLst/>
          </a:prstGeom>
          <a:noFill/>
          <a:ln w="9525">
            <a:noFill/>
            <a:miter lim="800000"/>
            <a:headEnd/>
            <a:tailEnd/>
          </a:ln>
        </p:spPr>
        <p:txBody>
          <a:bodyPr>
            <a:spAutoFit/>
          </a:bodyPr>
          <a:lstStyle/>
          <a:p>
            <a:pPr>
              <a:buClr>
                <a:srgbClr val="31B6FD"/>
              </a:buClr>
              <a:buSzPct val="100000"/>
              <a:buFont typeface="Symbol" pitchFamily="18" charset="2"/>
              <a:buNone/>
            </a:pPr>
            <a:r>
              <a:rPr lang="ja-JP" altLang="en-US" sz="2400" b="1">
                <a:solidFill>
                  <a:srgbClr val="FFFF00"/>
                </a:solidFill>
                <a:latin typeface="HG丸ｺﾞｼｯｸM-PRO" pitchFamily="50" charset="-128"/>
                <a:ea typeface="HG丸ｺﾞｼｯｸM-PRO" pitchFamily="50" charset="-128"/>
                <a:sym typeface="HG丸ｺﾞｼｯｸM-PRO" pitchFamily="50" charset="-128"/>
              </a:rPr>
              <a:t>○市民との協働</a:t>
            </a:r>
            <a:endParaRPr lang="ja-JP" altLang="en-US" sz="3200">
              <a:solidFill>
                <a:srgbClr val="FFFF00"/>
              </a:solidFill>
              <a:latin typeface="Candara" pitchFamily="34" charset="0"/>
              <a:ea typeface="HGP明朝E" pitchFamily="18" charset="-128"/>
              <a:sym typeface="Candara" pitchFamily="34" charset="0"/>
            </a:endParaRPr>
          </a:p>
        </p:txBody>
      </p:sp>
      <p:sp>
        <p:nvSpPr>
          <p:cNvPr id="29702" name="Rectangle 23"/>
          <p:cNvSpPr>
            <a:spLocks noChangeArrowheads="1"/>
          </p:cNvSpPr>
          <p:nvPr/>
        </p:nvSpPr>
        <p:spPr bwMode="auto">
          <a:xfrm>
            <a:off x="250825" y="1319213"/>
            <a:ext cx="8651875" cy="1016000"/>
          </a:xfrm>
          <a:prstGeom prst="rect">
            <a:avLst/>
          </a:prstGeom>
          <a:noFill/>
          <a:ln w="9525">
            <a:noFill/>
            <a:miter lim="800000"/>
            <a:headEnd/>
            <a:tailEnd/>
          </a:ln>
          <a:effectLst/>
        </p:spPr>
        <p:txBody>
          <a:bodyPr anchor="ctr">
            <a:spAutoFit/>
          </a:bodyPr>
          <a:lstStyle/>
          <a:p>
            <a:pPr eaLnBrk="0" hangingPunct="0"/>
            <a:r>
              <a:rPr lang="en-US" sz="2000">
                <a:solidFill>
                  <a:srgbClr val="0000FF"/>
                </a:solidFill>
                <a:latin typeface="HG丸ｺﾞｼｯｸM-PRO" pitchFamily="50" charset="-128"/>
                <a:ea typeface="HG丸ｺﾞｼｯｸM-PRO" pitchFamily="50" charset="-128"/>
                <a:sym typeface="Candara" pitchFamily="34" charset="0"/>
              </a:rPr>
              <a:t>(1) </a:t>
            </a:r>
            <a:r>
              <a:rPr lang="ja-JP" altLang="en-US" sz="2000">
                <a:solidFill>
                  <a:srgbClr val="0000FF"/>
                </a:solidFill>
                <a:latin typeface="HG丸ｺﾞｼｯｸM-PRO" pitchFamily="50" charset="-128"/>
                <a:ea typeface="HG丸ｺﾞｼｯｸM-PRO" pitchFamily="50" charset="-128"/>
                <a:sym typeface="Candara" pitchFamily="34" charset="0"/>
              </a:rPr>
              <a:t>指標による事業評価</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事業の目標を経営指標などにより数値化し、経営委員会で事業評価を実施し、公表します。</a:t>
            </a:r>
          </a:p>
        </p:txBody>
      </p:sp>
      <p:sp>
        <p:nvSpPr>
          <p:cNvPr id="29703" name="タイトル 2"/>
          <p:cNvSpPr txBox="1">
            <a:spLocks noChangeArrowheads="1"/>
          </p:cNvSpPr>
          <p:nvPr/>
        </p:nvSpPr>
        <p:spPr bwMode="auto">
          <a:xfrm>
            <a:off x="250825" y="217488"/>
            <a:ext cx="8642350" cy="455612"/>
          </a:xfrm>
          <a:prstGeom prst="rect">
            <a:avLst/>
          </a:prstGeom>
          <a:noFill/>
          <a:ln w="9525">
            <a:noFill/>
            <a:miter lim="800000"/>
            <a:headEnd/>
            <a:tailEnd/>
          </a:ln>
        </p:spPr>
        <p:txBody>
          <a:bodyPr anchor="ctr"/>
          <a:lstStyle/>
          <a:p>
            <a:pPr marL="914400" indent="-914400">
              <a:buFont typeface="Symbol" pitchFamily="18" charset="2"/>
              <a:buNone/>
            </a:pP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　２－１０</a:t>
            </a:r>
            <a:r>
              <a:rPr lang="en-US" altLang="ja-JP" sz="2400" b="1" dirty="0" smtClean="0">
                <a:solidFill>
                  <a:srgbClr val="FFFFFF"/>
                </a:solidFill>
                <a:latin typeface="HG丸ｺﾞｼｯｸM-PRO" pitchFamily="50" charset="-128"/>
                <a:ea typeface="HG丸ｺﾞｼｯｸM-PRO" pitchFamily="50" charset="-128"/>
                <a:sym typeface="HG丸ｺﾞｼｯｸM-PRO" pitchFamily="50" charset="-128"/>
              </a:rPr>
              <a:t>(2) </a:t>
            </a:r>
            <a:r>
              <a:rPr lang="ja-JP" altLang="en-US" sz="2400" b="1" dirty="0" smtClean="0">
                <a:solidFill>
                  <a:srgbClr val="FFFFFF"/>
                </a:solidFill>
                <a:latin typeface="HG丸ｺﾞｼｯｸM-PRO" pitchFamily="50" charset="-128"/>
                <a:ea typeface="HG丸ｺﾞｼｯｸM-PRO" pitchFamily="50" charset="-128"/>
                <a:sym typeface="HG丸ｺﾞｼｯｸM-PRO" pitchFamily="50" charset="-128"/>
              </a:rPr>
              <a:t>目標</a:t>
            </a:r>
            <a:r>
              <a:rPr lang="ja-JP" altLang="en-US" sz="2400" b="1" dirty="0">
                <a:solidFill>
                  <a:srgbClr val="FFFFFF"/>
                </a:solidFill>
                <a:latin typeface="HG丸ｺﾞｼｯｸM-PRO" pitchFamily="50" charset="-128"/>
                <a:ea typeface="HG丸ｺﾞｼｯｸM-PRO" pitchFamily="50" charset="-128"/>
                <a:sym typeface="HG丸ｺﾞｼｯｸM-PRO" pitchFamily="50" charset="-128"/>
              </a:rPr>
              <a:t>達成に向けた事業展開</a:t>
            </a:r>
          </a:p>
        </p:txBody>
      </p:sp>
      <p:graphicFrame>
        <p:nvGraphicFramePr>
          <p:cNvPr id="29704" name="Group 8"/>
          <p:cNvGraphicFramePr>
            <a:graphicFrameLocks noGrp="1"/>
          </p:cNvGraphicFramePr>
          <p:nvPr/>
        </p:nvGraphicFramePr>
        <p:xfrm>
          <a:off x="306388" y="4110038"/>
          <a:ext cx="8482012" cy="2185036"/>
        </p:xfrm>
        <a:graphic>
          <a:graphicData uri="http://schemas.openxmlformats.org/drawingml/2006/table">
            <a:tbl>
              <a:tblPr/>
              <a:tblGrid>
                <a:gridCol w="1328737"/>
                <a:gridCol w="2063750"/>
                <a:gridCol w="1697038"/>
                <a:gridCol w="1695450"/>
                <a:gridCol w="1697037"/>
              </a:tblGrid>
              <a:tr h="628650">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具体的施策</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項目</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現況</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平成２７年度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前期目標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平成２８年度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後期目標</a:t>
                      </a:r>
                    </a:p>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平成３２年度</a:t>
                      </a:r>
                      <a:r>
                        <a:rPr kumimoji="0" lang="en-US" sz="1700" b="1"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F99FF"/>
                    </a:solidFill>
                  </a:tcPr>
                </a:tc>
              </a:tr>
              <a:tr h="517525">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指標による事業評価</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経営委員会による</a:t>
                      </a:r>
                      <a:endParaRPr kumimoji="0" 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指標による事業評価</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未実施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519113">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広報内容の充実</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年間広報誌発行回数</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１回</a:t>
                      </a:r>
                      <a:r>
                        <a:rPr kumimoji="0" 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年</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１回</a:t>
                      </a: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年</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２回</a:t>
                      </a:r>
                      <a:r>
                        <a:rPr kumimoji="0" 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a:t>
                      </a: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年</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r h="519113">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1"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環境教育の場づくり</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rgbClr val="FF99FF"/>
                    </a:solidFill>
                  </a:tcPr>
                </a:tc>
                <a:tc>
                  <a: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4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工事見学会等の実施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未実施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dirty="0" smtClean="0">
                          <a:ln>
                            <a:noFill/>
                          </a:ln>
                          <a:solidFill>
                            <a:schemeClr val="tx1"/>
                          </a:solidFill>
                          <a:effectLst/>
                          <a:latin typeface="HG丸ｺﾞｼｯｸM-PRO" pitchFamily="50" charset="-128"/>
                          <a:ea typeface="HG丸ｺﾞｼｯｸM-PRO" pitchFamily="50" charset="-128"/>
                          <a:sym typeface="Candara" pitchFamily="34" charset="0"/>
                        </a:rPr>
                        <a:t>未実施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700" b="0" i="0" u="none" strike="noStrike" cap="none" normalizeH="0" baseline="0" smtClean="0">
                          <a:ln>
                            <a:noFill/>
                          </a:ln>
                          <a:solidFill>
                            <a:schemeClr val="tx1"/>
                          </a:solidFill>
                          <a:effectLst/>
                          <a:latin typeface="HG丸ｺﾞｼｯｸM-PRO" pitchFamily="50" charset="-128"/>
                          <a:ea typeface="HG丸ｺﾞｼｯｸM-PRO" pitchFamily="50" charset="-128"/>
                          <a:sym typeface="Candara" pitchFamily="34" charset="0"/>
                        </a:rPr>
                        <a:t>実施</a:t>
                      </a:r>
                    </a:p>
                  </a:txBody>
                  <a:tcPr marL="105245" marR="105245"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CFF"/>
                    </a:solidFill>
                  </a:tcPr>
                </a:tc>
              </a:tr>
            </a:tbl>
          </a:graphicData>
        </a:graphic>
      </p:graphicFrame>
      <p:sp>
        <p:nvSpPr>
          <p:cNvPr id="29739" name="Rectangle 23"/>
          <p:cNvSpPr>
            <a:spLocks noChangeArrowheads="1"/>
          </p:cNvSpPr>
          <p:nvPr/>
        </p:nvSpPr>
        <p:spPr bwMode="auto">
          <a:xfrm>
            <a:off x="250825" y="2216150"/>
            <a:ext cx="8651875" cy="708025"/>
          </a:xfrm>
          <a:prstGeom prst="rect">
            <a:avLst/>
          </a:prstGeom>
          <a:noFill/>
          <a:ln w="9525">
            <a:noFill/>
            <a:miter lim="800000"/>
            <a:headEnd/>
            <a:tailEnd/>
          </a:ln>
          <a:effectLst/>
        </p:spPr>
        <p:txBody>
          <a:bodyPr anchor="ctr">
            <a:spAutoFit/>
          </a:bodyPr>
          <a:lstStyle/>
          <a:p>
            <a:pPr eaLnBrk="0" hangingPunct="0"/>
            <a:r>
              <a:rPr lang="en-US" sz="2000">
                <a:solidFill>
                  <a:srgbClr val="0000FF"/>
                </a:solidFill>
                <a:latin typeface="HG丸ｺﾞｼｯｸM-PRO" pitchFamily="50" charset="-128"/>
                <a:ea typeface="HG丸ｺﾞｼｯｸM-PRO" pitchFamily="50" charset="-128"/>
                <a:sym typeface="Candara" pitchFamily="34" charset="0"/>
              </a:rPr>
              <a:t>(2) </a:t>
            </a:r>
            <a:r>
              <a:rPr lang="ja-JP" altLang="en-US" sz="2000">
                <a:solidFill>
                  <a:srgbClr val="0000FF"/>
                </a:solidFill>
                <a:latin typeface="HG丸ｺﾞｼｯｸM-PRO" pitchFamily="50" charset="-128"/>
                <a:ea typeface="HG丸ｺﾞｼｯｸM-PRO" pitchFamily="50" charset="-128"/>
                <a:sym typeface="Candara" pitchFamily="34" charset="0"/>
              </a:rPr>
              <a:t>広報内容の充実</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広報事業充実のため、下水道広報誌の発行回数を増やします。</a:t>
            </a:r>
          </a:p>
        </p:txBody>
      </p:sp>
      <p:sp>
        <p:nvSpPr>
          <p:cNvPr id="29741" name="Rectangle 23"/>
          <p:cNvSpPr>
            <a:spLocks noChangeArrowheads="1"/>
          </p:cNvSpPr>
          <p:nvPr/>
        </p:nvSpPr>
        <p:spPr bwMode="auto">
          <a:xfrm>
            <a:off x="250825" y="2906713"/>
            <a:ext cx="8651875" cy="1016000"/>
          </a:xfrm>
          <a:prstGeom prst="rect">
            <a:avLst/>
          </a:prstGeom>
          <a:noFill/>
          <a:ln w="9525">
            <a:noFill/>
            <a:miter lim="800000"/>
            <a:headEnd/>
            <a:tailEnd/>
          </a:ln>
          <a:effectLst/>
        </p:spPr>
        <p:txBody>
          <a:bodyPr anchor="ctr">
            <a:spAutoFit/>
          </a:bodyPr>
          <a:lstStyle/>
          <a:p>
            <a:pPr eaLnBrk="0" hangingPunct="0"/>
            <a:r>
              <a:rPr lang="en-US" sz="2000">
                <a:solidFill>
                  <a:srgbClr val="0000FF"/>
                </a:solidFill>
                <a:latin typeface="HG丸ｺﾞｼｯｸM-PRO" pitchFamily="50" charset="-128"/>
                <a:ea typeface="HG丸ｺﾞｼｯｸM-PRO" pitchFamily="50" charset="-128"/>
                <a:sym typeface="Candara" pitchFamily="34" charset="0"/>
              </a:rPr>
              <a:t>(3) </a:t>
            </a:r>
            <a:r>
              <a:rPr lang="ja-JP" altLang="en-US" sz="2000">
                <a:solidFill>
                  <a:srgbClr val="0000FF"/>
                </a:solidFill>
                <a:latin typeface="HG丸ｺﾞｼｯｸM-PRO" pitchFamily="50" charset="-128"/>
                <a:ea typeface="HG丸ｺﾞｼｯｸM-PRO" pitchFamily="50" charset="-128"/>
                <a:sym typeface="Candara" pitchFamily="34" charset="0"/>
              </a:rPr>
              <a:t>環境教育の場づくり</a:t>
            </a:r>
          </a:p>
          <a:p>
            <a:pPr eaLnBrk="0" hangingPunct="0"/>
            <a:r>
              <a:rPr lang="ja-JP" altLang="en-US" sz="2000">
                <a:solidFill>
                  <a:srgbClr val="000000"/>
                </a:solidFill>
                <a:latin typeface="HG丸ｺﾞｼｯｸM-PRO" pitchFamily="50" charset="-128"/>
                <a:ea typeface="HG丸ｺﾞｼｯｸM-PRO" pitchFamily="50" charset="-128"/>
                <a:sym typeface="Candara" pitchFamily="34" charset="0"/>
              </a:rPr>
              <a:t>市民の環境教育に資する工事見学会やイベント等をこれまでと同等以上に実施します。</a:t>
            </a:r>
          </a:p>
        </p:txBody>
      </p:sp>
      <p:sp>
        <p:nvSpPr>
          <p:cNvPr id="12" name="スライド番号プレースホルダ 11"/>
          <p:cNvSpPr>
            <a:spLocks noGrp="1"/>
          </p:cNvSpPr>
          <p:nvPr>
            <p:ph type="sldNum" sz="quarter" idx="11"/>
          </p:nvPr>
        </p:nvSpPr>
        <p:spPr/>
        <p:txBody>
          <a:bodyPr/>
          <a:lstStyle/>
          <a:p>
            <a:fld id="{F02442E9-F790-4B17-8326-B1CCCC3E0B27}" type="slidenum">
              <a:rPr lang="ja-JP" altLang="en-US" smtClean="0"/>
              <a:pPr/>
              <a:t>25</a:t>
            </a:fld>
            <a:endParaRPr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9701"/>
                                        </p:tgtEl>
                                        <p:attrNameLst>
                                          <p:attrName>style.visibility</p:attrName>
                                        </p:attrNameLst>
                                      </p:cBhvr>
                                      <p:to>
                                        <p:strVal val="visible"/>
                                      </p:to>
                                    </p:set>
                                    <p:animEffect>
                                      <p:cBhvr>
                                        <p:cTn id="7" dur="1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bldLvl="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コンテンツ プレースホルダー 1"/>
          <p:cNvSpPr>
            <a:spLocks noGrp="1" noChangeArrowheads="1"/>
          </p:cNvSpPr>
          <p:nvPr>
            <p:ph idx="4294967295"/>
          </p:nvPr>
        </p:nvSpPr>
        <p:spPr>
          <a:xfrm>
            <a:off x="381000" y="2520950"/>
            <a:ext cx="8312150" cy="3143250"/>
          </a:xfrm>
        </p:spPr>
        <p:txBody>
          <a:bodyPr vert="horz" lIns="91440" tIns="45720" rIns="91440" bIns="45720" rtlCol="0" anchor="t">
            <a:normAutofit/>
          </a:bodyPr>
          <a:lstStyle/>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・Ｐ２７～Ｐ３０は，総務省より示された経営指標のうち，経営計画策定時に算定することを定めた２０項目について記載したページになります。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・経営指標は，同規模自治体の状況と比較することにより，現在の置かれた状況を確認することができます。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p:txBody>
      </p:sp>
      <p:sp>
        <p:nvSpPr>
          <p:cNvPr id="19459" name="タイトル 2"/>
          <p:cNvSpPr>
            <a:spLocks noGrp="1" noChangeArrowheads="1"/>
          </p:cNvSpPr>
          <p:nvPr>
            <p:ph type="title"/>
          </p:nvPr>
        </p:nvSpPr>
        <p:spPr>
          <a:xfrm>
            <a:off x="241300" y="425450"/>
            <a:ext cx="8172450" cy="1252537"/>
          </a:xfrm>
        </p:spPr>
        <p:txBody>
          <a:bodyPr/>
          <a:lstStyle/>
          <a:p>
            <a:pPr eaLnBrk="1" hangingPunct="1"/>
            <a:r>
              <a:rPr lang="ja-JP" altLang="en-US" b="1" dirty="0" smtClean="0">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３．経営指標</a:t>
            </a:r>
            <a:endParaRPr lang="ja-JP" altLang="en-US" sz="3600" b="1" dirty="0" smtClean="0">
              <a:solidFill>
                <a:schemeClr val="bg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p:txBody>
      </p:sp>
      <p:sp>
        <p:nvSpPr>
          <p:cNvPr id="5" name="スライド番号プレースホルダ 4"/>
          <p:cNvSpPr>
            <a:spLocks noGrp="1"/>
          </p:cNvSpPr>
          <p:nvPr>
            <p:ph type="sldNum" sz="quarter" idx="11"/>
          </p:nvPr>
        </p:nvSpPr>
        <p:spPr/>
        <p:txBody>
          <a:bodyPr/>
          <a:lstStyle/>
          <a:p>
            <a:fld id="{F02442E9-F790-4B17-8326-B1CCCC3E0B27}" type="slidenum">
              <a:rPr lang="ja-JP" altLang="en-US" smtClean="0"/>
              <a:pPr/>
              <a:t>26</a:t>
            </a:fld>
            <a:endParaRPr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300" name="正方形/長方形 9"/>
          <p:cNvSpPr>
            <a:spLocks noChangeArrowheads="1"/>
          </p:cNvSpPr>
          <p:nvPr/>
        </p:nvSpPr>
        <p:spPr bwMode="auto">
          <a:xfrm>
            <a:off x="346075" y="5524500"/>
            <a:ext cx="8602663" cy="1030288"/>
          </a:xfrm>
          <a:prstGeom prst="rect">
            <a:avLst/>
          </a:prstGeom>
          <a:noFill/>
          <a:ln w="9525">
            <a:noFill/>
            <a:miter lim="800000"/>
            <a:headEnd/>
            <a:tailEnd/>
          </a:ln>
        </p:spPr>
        <p:txBody>
          <a:bodyPr>
            <a:spAutoFit/>
          </a:bodyPr>
          <a:lstStyle/>
          <a:p>
            <a:pPr eaLnBrk="1" hangingPunct="1">
              <a:spcBef>
                <a:spcPts val="600"/>
              </a:spcBef>
            </a:pP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注</a:t>
            </a:r>
            <a:r>
              <a:rPr lang="en-US" sz="1400" dirty="0">
                <a:solidFill>
                  <a:srgbClr val="000000"/>
                </a:solidFill>
                <a:latin typeface="HG丸ｺﾞｼｯｸM-PRO" pitchFamily="50" charset="-128"/>
                <a:ea typeface="HG丸ｺﾞｼｯｸM-PRO" pitchFamily="50" charset="-128"/>
                <a:sym typeface="HG丸ｺﾞｼｯｸM-PRO" pitchFamily="50" charset="-128"/>
              </a:rPr>
              <a:t>1)</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同規模指標は、総務省公表の類型区分が同じ都市（政令市除く）の平均値。</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（柏市の類型区分：処理区域内人口</a:t>
            </a:r>
            <a:r>
              <a:rPr lang="en-US" sz="1400" dirty="0">
                <a:solidFill>
                  <a:srgbClr val="000000"/>
                </a:solidFill>
                <a:latin typeface="HG丸ｺﾞｼｯｸM-PRO" pitchFamily="50" charset="-128"/>
                <a:ea typeface="HG丸ｺﾞｼｯｸM-PRO" pitchFamily="50" charset="-128"/>
                <a:sym typeface="HG丸ｺﾞｼｯｸM-PRO" pitchFamily="50" charset="-128"/>
              </a:rPr>
              <a:t>10</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万人以上、 有収水量密度</a:t>
            </a:r>
            <a:r>
              <a:rPr lang="en-US" sz="1400" dirty="0">
                <a:solidFill>
                  <a:srgbClr val="000000"/>
                </a:solidFill>
                <a:latin typeface="HG丸ｺﾞｼｯｸM-PRO" pitchFamily="50" charset="-128"/>
                <a:ea typeface="HG丸ｺﾞｼｯｸM-PRO" pitchFamily="50" charset="-128"/>
                <a:sym typeface="HG丸ｺﾞｼｯｸM-PRO" pitchFamily="50" charset="-128"/>
              </a:rPr>
              <a:t>7.5</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千</a:t>
            </a:r>
            <a:r>
              <a:rPr lang="en-US" sz="1400" dirty="0">
                <a:solidFill>
                  <a:srgbClr val="000000"/>
                </a:solidFill>
                <a:latin typeface="HG丸ｺﾞｼｯｸM-PRO" pitchFamily="50" charset="-128"/>
                <a:ea typeface="HG丸ｺﾞｼｯｸM-PRO" pitchFamily="50" charset="-128"/>
                <a:sym typeface="HG丸ｺﾞｼｯｸM-PRO" pitchFamily="50" charset="-128"/>
              </a:rPr>
              <a:t>m</a:t>
            </a:r>
            <a:r>
              <a:rPr lang="en-US" sz="1400" baseline="30000" dirty="0">
                <a:solidFill>
                  <a:srgbClr val="000000"/>
                </a:solidFill>
                <a:latin typeface="HG丸ｺﾞｼｯｸM-PRO" pitchFamily="50" charset="-128"/>
                <a:ea typeface="HG丸ｺﾞｼｯｸM-PRO" pitchFamily="50" charset="-128"/>
                <a:sym typeface="HG丸ｺﾞｼｯｸM-PRO" pitchFamily="50" charset="-128"/>
              </a:rPr>
              <a:t>3</a:t>
            </a:r>
            <a:r>
              <a:rPr lang="en-US" sz="1400" dirty="0">
                <a:solidFill>
                  <a:srgbClr val="000000"/>
                </a:solidFill>
                <a:latin typeface="HG丸ｺﾞｼｯｸM-PRO" pitchFamily="50" charset="-128"/>
                <a:ea typeface="HG丸ｺﾞｼｯｸM-PRO" pitchFamily="50" charset="-128"/>
                <a:sym typeface="HG丸ｺﾞｼｯｸM-PRO" pitchFamily="50" charset="-128"/>
              </a:rPr>
              <a:t>/ha</a:t>
            </a:r>
            <a:r>
              <a:rPr lang="ja-JP" altLang="en-US" sz="1400" dirty="0" err="1">
                <a:solidFill>
                  <a:srgbClr val="000000"/>
                </a:solidFill>
                <a:latin typeface="HG丸ｺﾞｼｯｸM-PRO" pitchFamily="50" charset="-128"/>
                <a:ea typeface="HG丸ｺﾞｼｯｸM-PRO" pitchFamily="50" charset="-128"/>
                <a:sym typeface="HG丸ｺﾞｼｯｸM-PRO" pitchFamily="50" charset="-128"/>
              </a:rPr>
              <a:t>、</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供用開始</a:t>
            </a:r>
            <a:r>
              <a:rPr lang="en-US" sz="1400" dirty="0">
                <a:solidFill>
                  <a:srgbClr val="000000"/>
                </a:solidFill>
                <a:latin typeface="HG丸ｺﾞｼｯｸM-PRO" pitchFamily="50" charset="-128"/>
                <a:ea typeface="HG丸ｺﾞｼｯｸM-PRO" pitchFamily="50" charset="-128"/>
                <a:sym typeface="HG丸ｺﾞｼｯｸM-PRO" pitchFamily="50" charset="-128"/>
              </a:rPr>
              <a:t>25</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年以上）</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spcBef>
                <a:spcPts val="600"/>
              </a:spcBef>
            </a:pP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注</a:t>
            </a:r>
            <a:r>
              <a:rPr lang="en-US" sz="1400" dirty="0">
                <a:solidFill>
                  <a:srgbClr val="000000"/>
                </a:solidFill>
                <a:latin typeface="HG丸ｺﾞｼｯｸM-PRO" pitchFamily="50" charset="-128"/>
                <a:ea typeface="HG丸ｺﾞｼｯｸM-PRO" pitchFamily="50" charset="-128"/>
                <a:sym typeface="HG丸ｺﾞｼｯｸM-PRO" pitchFamily="50" charset="-128"/>
              </a:rPr>
              <a:t>2)</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指標の判断　「↑」：効率性を考えると、数値が高い方が良い</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「↓」：効率性を考えると、数値が低い方が良い</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7298" name="タイトル 2"/>
          <p:cNvSpPr>
            <a:spLocks noGrp="1" noChangeArrowheads="1"/>
          </p:cNvSpPr>
          <p:nvPr>
            <p:ph type="title"/>
          </p:nvPr>
        </p:nvSpPr>
        <p:spPr>
          <a:xfrm>
            <a:off x="171450" y="215900"/>
            <a:ext cx="8642350" cy="835025"/>
          </a:xfrm>
        </p:spPr>
        <p:txBody>
          <a:bodyPr/>
          <a:lstStyle/>
          <a:p>
            <a:pPr algn="l" eaLnBrk="1" hangingPunct="1"/>
            <a:r>
              <a:rPr lang="en-US" altLang="ja-JP" sz="3600" b="1" dirty="0" smtClean="0">
                <a:latin typeface="HG丸ｺﾞｼｯｸM-PRO" pitchFamily="50" charset="-128"/>
                <a:ea typeface="HG丸ｺﾞｼｯｸM-PRO" pitchFamily="50" charset="-128"/>
                <a:sym typeface="HG丸ｺﾞｼｯｸM-PRO" pitchFamily="50" charset="-128"/>
              </a:rPr>
              <a:t>3-1</a:t>
            </a:r>
            <a:r>
              <a:rPr lang="ja-JP" altLang="en-US" sz="3600" b="1" dirty="0" smtClean="0">
                <a:latin typeface="HG丸ｺﾞｼｯｸM-PRO" pitchFamily="50" charset="-128"/>
                <a:ea typeface="HG丸ｺﾞｼｯｸM-PRO" pitchFamily="50" charset="-128"/>
                <a:sym typeface="HG丸ｺﾞｼｯｸM-PRO" pitchFamily="50" charset="-128"/>
              </a:rPr>
              <a:t>　経営指標</a:t>
            </a:r>
            <a:endParaRPr lang="ja-JP" altLang="en-US" sz="3600" b="1" dirty="0">
              <a:latin typeface="HG丸ｺﾞｼｯｸM-PRO" pitchFamily="50" charset="-128"/>
              <a:ea typeface="HG丸ｺﾞｼｯｸM-PRO" pitchFamily="50" charset="-128"/>
              <a:sym typeface="HG丸ｺﾞｼｯｸM-PRO" pitchFamily="50" charset="-128"/>
            </a:endParaRPr>
          </a:p>
        </p:txBody>
      </p:sp>
      <p:sp>
        <p:nvSpPr>
          <p:cNvPr id="567299" name="正方形/長方形 9"/>
          <p:cNvSpPr>
            <a:spLocks noChangeArrowheads="1"/>
          </p:cNvSpPr>
          <p:nvPr/>
        </p:nvSpPr>
        <p:spPr bwMode="auto">
          <a:xfrm>
            <a:off x="101600" y="1054100"/>
            <a:ext cx="8916988" cy="396875"/>
          </a:xfrm>
          <a:prstGeom prst="rect">
            <a:avLst/>
          </a:prstGeom>
          <a:noFill/>
          <a:ln w="9525">
            <a:noFill/>
            <a:miter lim="800000"/>
            <a:headEnd/>
            <a:tailEnd/>
          </a:ln>
        </p:spPr>
        <p:txBody>
          <a:bodyPr>
            <a:spAutoFit/>
          </a:bodyPr>
          <a:lstStyle/>
          <a:p>
            <a:pPr eaLnBrk="1" hangingPunct="1">
              <a:spcBef>
                <a:spcPts val="600"/>
              </a:spcBef>
            </a:pP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◆今年度の決算において、以下の経営指標を算定し、経営分析を行いました。</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7301" name="テキスト ボックス 1"/>
          <p:cNvSpPr txBox="1">
            <a:spLocks noChangeArrowheads="1"/>
          </p:cNvSpPr>
          <p:nvPr/>
        </p:nvSpPr>
        <p:spPr bwMode="auto">
          <a:xfrm>
            <a:off x="5480050" y="2109788"/>
            <a:ext cx="698500" cy="276225"/>
          </a:xfrm>
          <a:prstGeom prst="rect">
            <a:avLst/>
          </a:prstGeom>
          <a:noFill/>
          <a:ln w="9525">
            <a:noFill/>
            <a:miter lim="800000"/>
            <a:headEnd/>
            <a:tailEnd/>
          </a:ln>
        </p:spPr>
        <p:txBody>
          <a:bodyPr>
            <a:spAutoFit/>
          </a:bodyPr>
          <a:lstStyle/>
          <a:p>
            <a:pPr eaLnBrk="1" hangingPunct="1"/>
            <a:r>
              <a:rPr lang="ja-JP" altLang="en-US" sz="1200">
                <a:solidFill>
                  <a:schemeClr val="bg1"/>
                </a:solidFill>
                <a:latin typeface="HG丸ｺﾞｼｯｸM-PRO" pitchFamily="50" charset="-128"/>
                <a:ea typeface="HG丸ｺﾞｼｯｸM-PRO" pitchFamily="50" charset="-128"/>
                <a:sym typeface="HG丸ｺﾞｼｯｸM-PRO" pitchFamily="50" charset="-128"/>
              </a:rPr>
              <a:t>注</a:t>
            </a:r>
            <a:r>
              <a:rPr lang="en-US" sz="1200">
                <a:solidFill>
                  <a:schemeClr val="bg1"/>
                </a:solidFill>
                <a:latin typeface="HG丸ｺﾞｼｯｸM-PRO" pitchFamily="50" charset="-128"/>
                <a:ea typeface="HG丸ｺﾞｼｯｸM-PRO" pitchFamily="50" charset="-128"/>
                <a:sym typeface="HG丸ｺﾞｼｯｸM-PRO" pitchFamily="50" charset="-128"/>
              </a:rPr>
              <a:t>1)</a:t>
            </a:r>
            <a:endParaRPr lang="ja-JP" altLang="en-US" sz="1200">
              <a:solidFill>
                <a:schemeClr val="bg1"/>
              </a:solidFill>
              <a:ea typeface="ＭＳ Ｐゴシック" pitchFamily="50" charset="-128"/>
              <a:sym typeface="Candara" pitchFamily="34" charset="0"/>
            </a:endParaRPr>
          </a:p>
        </p:txBody>
      </p:sp>
      <p:sp>
        <p:nvSpPr>
          <p:cNvPr id="567302" name="テキスト ボックス 10"/>
          <p:cNvSpPr txBox="1">
            <a:spLocks noChangeArrowheads="1"/>
          </p:cNvSpPr>
          <p:nvPr/>
        </p:nvSpPr>
        <p:spPr bwMode="auto">
          <a:xfrm>
            <a:off x="7435850" y="1992313"/>
            <a:ext cx="698500" cy="277812"/>
          </a:xfrm>
          <a:prstGeom prst="rect">
            <a:avLst/>
          </a:prstGeom>
          <a:noFill/>
          <a:ln w="9525">
            <a:noFill/>
            <a:miter lim="800000"/>
            <a:headEnd/>
            <a:tailEnd/>
          </a:ln>
        </p:spPr>
        <p:txBody>
          <a:bodyPr>
            <a:spAutoFit/>
          </a:bodyPr>
          <a:lstStyle/>
          <a:p>
            <a:pPr eaLnBrk="1" hangingPunct="1"/>
            <a:r>
              <a:rPr lang="ja-JP" altLang="en-US" sz="1200">
                <a:solidFill>
                  <a:schemeClr val="bg1"/>
                </a:solidFill>
                <a:latin typeface="HG丸ｺﾞｼｯｸM-PRO" pitchFamily="50" charset="-128"/>
                <a:ea typeface="HG丸ｺﾞｼｯｸM-PRO" pitchFamily="50" charset="-128"/>
                <a:sym typeface="HG丸ｺﾞｼｯｸM-PRO" pitchFamily="50" charset="-128"/>
              </a:rPr>
              <a:t>注</a:t>
            </a:r>
            <a:r>
              <a:rPr lang="en-US" sz="1200">
                <a:solidFill>
                  <a:schemeClr val="bg1"/>
                </a:solidFill>
                <a:latin typeface="HG丸ｺﾞｼｯｸM-PRO" pitchFamily="50" charset="-128"/>
                <a:ea typeface="HG丸ｺﾞｼｯｸM-PRO" pitchFamily="50" charset="-128"/>
                <a:sym typeface="HG丸ｺﾞｼｯｸM-PRO" pitchFamily="50" charset="-128"/>
              </a:rPr>
              <a:t>2)</a:t>
            </a:r>
            <a:endParaRPr lang="ja-JP" altLang="en-US" sz="1200">
              <a:solidFill>
                <a:schemeClr val="bg1"/>
              </a:solidFill>
              <a:ea typeface="ＭＳ Ｐゴシック" pitchFamily="50" charset="-128"/>
              <a:sym typeface="Candara" pitchFamily="34" charset="0"/>
            </a:endParaRPr>
          </a:p>
        </p:txBody>
      </p:sp>
      <p:graphicFrame>
        <p:nvGraphicFramePr>
          <p:cNvPr id="567303" name="Group 7"/>
          <p:cNvGraphicFramePr>
            <a:graphicFrameLocks noGrp="1"/>
          </p:cNvGraphicFramePr>
          <p:nvPr/>
        </p:nvGraphicFramePr>
        <p:xfrm>
          <a:off x="242888" y="1403350"/>
          <a:ext cx="8659812" cy="4121151"/>
        </p:xfrm>
        <a:graphic>
          <a:graphicData uri="http://schemas.openxmlformats.org/drawingml/2006/table">
            <a:tbl>
              <a:tblPr/>
              <a:tblGrid>
                <a:gridCol w="395287"/>
                <a:gridCol w="3052763"/>
                <a:gridCol w="835025"/>
                <a:gridCol w="1033462"/>
                <a:gridCol w="835025"/>
                <a:gridCol w="835025"/>
                <a:gridCol w="836613"/>
                <a:gridCol w="836612"/>
              </a:tblGrid>
              <a:tr h="479425">
                <a:tc rowSpan="2"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項目</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rowSpan="2" hMerge="1">
                  <a:txBody>
                    <a:bodyPr/>
                    <a:lstStyle/>
                    <a:p>
                      <a:endParaRPr kumimoji="1" lang="ja-JP" altLang="en-US"/>
                    </a:p>
                  </a:txBody>
                  <a:tcPr/>
                </a:tc>
                <a:tc row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単位</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柏市算定値</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3399"/>
                    </a:solidFill>
                  </a:tcPr>
                </a:tc>
                <a:tc hMerge="1">
                  <a:txBody>
                    <a:bodyPr/>
                    <a:lstStyle/>
                    <a:p>
                      <a:endParaRPr kumimoji="1" lang="ja-JP" altLang="en-US"/>
                    </a:p>
                  </a:txBody>
                  <a:tcPr/>
                </a:tc>
                <a:tc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前年度値</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3399"/>
                    </a:solidFill>
                  </a:tcPr>
                </a:tc>
                <a:tc hMerge="1">
                  <a:txBody>
                    <a:bodyPr/>
                    <a:lstStyle/>
                    <a:p>
                      <a:endParaRPr kumimoji="1" lang="ja-JP" altLang="en-US"/>
                    </a:p>
                  </a:txBody>
                  <a:tcPr/>
                </a:tc>
                <a:tc row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指標の判断</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r>
              <a:tr h="504825">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H2</a:t>
                      </a:r>
                      <a:r>
                        <a:rPr kumimoji="0" lang="en-US" altLang="ja-JP"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8</a:t>
                      </a:r>
                      <a:r>
                        <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見込</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Ｈ2</a:t>
                      </a:r>
                      <a:r>
                        <a:rPr kumimoji="0" lang="en-US" altLang="ja-JP"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7</a:t>
                      </a:r>
                      <a:endPar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同規模指標</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全国指標</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vMerge="1">
                  <a:txBody>
                    <a:bodyPr/>
                    <a:lstStyle/>
                    <a:p>
                      <a:endParaRPr kumimoji="1" lang="ja-JP" altLang="en-US"/>
                    </a:p>
                  </a:txBody>
                  <a:tcPr/>
                </a:tc>
              </a:tr>
              <a:tr h="304800">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人口普及率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90.0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89.6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77.3</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2</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進捗率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94.4</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93.2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96.7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90.8</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3</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一般家庭使用料1ヶ月20m</a:t>
                      </a:r>
                      <a:r>
                        <a:rPr kumimoji="0" lang="ja-JP" altLang="en-US" sz="1100" b="0" i="0" u="none" strike="noStrike" cap="none" normalizeH="0" baseline="30000" smtClean="0">
                          <a:ln>
                            <a:noFill/>
                          </a:ln>
                          <a:solidFill>
                            <a:srgbClr val="000000"/>
                          </a:solidFill>
                          <a:effectLst/>
                          <a:latin typeface="ＭＳ Ｐゴシック" pitchFamily="50" charset="-128"/>
                          <a:ea typeface="ＭＳ Ｐゴシック" pitchFamily="50" charset="-128"/>
                          <a:sym typeface="ＭＳ Ｐゴシック" pitchFamily="50" charset="-128"/>
                        </a:rPr>
                        <a:t>3</a:t>
                      </a: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当り</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2314</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2314</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1830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2743</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59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処理区域内人口密度</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人/ha</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80.2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80.0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96.0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62.0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有収率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82.5</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81.0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79.6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79.2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6</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水洗化率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90.9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91.6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96.8</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94.7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7</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使用料単価(税抜）</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円/m</a:t>
                      </a:r>
                      <a:r>
                        <a:rPr kumimoji="0" lang="ja-JP" altLang="en-US" sz="1100" b="0" i="0" u="none" strike="noStrike" cap="none" normalizeH="0" baseline="30000" smtClean="0">
                          <a:ln>
                            <a:noFill/>
                          </a:ln>
                          <a:solidFill>
                            <a:srgbClr val="000000"/>
                          </a:solidFill>
                          <a:effectLst/>
                          <a:latin typeface="ＭＳ Ｐゴシック" pitchFamily="50" charset="-128"/>
                          <a:ea typeface="ＭＳ Ｐゴシック" pitchFamily="50" charset="-128"/>
                          <a:sym typeface="ＭＳ Ｐゴシック" pitchFamily="50" charset="-128"/>
                        </a:rPr>
                        <a:t>3</a:t>
                      </a:r>
                      <a:endPar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148.2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147.0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115.6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137.7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59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8</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汚水処理原価(税抜）</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円/m</a:t>
                      </a:r>
                      <a:r>
                        <a:rPr kumimoji="0" lang="ja-JP" altLang="en-US" sz="1100" b="0" i="0" u="none" strike="noStrike" cap="none" normalizeH="0" baseline="30000" smtClean="0">
                          <a:ln>
                            <a:noFill/>
                          </a:ln>
                          <a:solidFill>
                            <a:srgbClr val="000000"/>
                          </a:solidFill>
                          <a:effectLst/>
                          <a:latin typeface="ＭＳ Ｐゴシック" pitchFamily="50" charset="-128"/>
                          <a:ea typeface="ＭＳ Ｐゴシック" pitchFamily="50" charset="-128"/>
                          <a:sym typeface="ＭＳ Ｐゴシック" pitchFamily="50" charset="-128"/>
                        </a:rPr>
                        <a:t>3</a:t>
                      </a:r>
                      <a:endPar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140.2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141.4</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118.0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139.7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9</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汚水処理原価（維持管理費）</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円/m</a:t>
                      </a:r>
                      <a:r>
                        <a:rPr kumimoji="0" lang="ja-JP" altLang="en-US" sz="1100" b="0" i="0" u="none" strike="noStrike" cap="none" normalizeH="0" baseline="30000" smtClean="0">
                          <a:ln>
                            <a:noFill/>
                          </a:ln>
                          <a:solidFill>
                            <a:srgbClr val="000000"/>
                          </a:solidFill>
                          <a:effectLst/>
                          <a:latin typeface="ＭＳ Ｐゴシック" pitchFamily="50" charset="-128"/>
                          <a:ea typeface="ＭＳ Ｐゴシック" pitchFamily="50" charset="-128"/>
                          <a:sym typeface="ＭＳ Ｐゴシック" pitchFamily="50" charset="-128"/>
                        </a:rPr>
                        <a:t>3</a:t>
                      </a:r>
                      <a:endPar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77.5</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79.5</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61.9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69.1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14325">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汚水処理原価（資本費）</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円/m</a:t>
                      </a:r>
                      <a:r>
                        <a:rPr kumimoji="0" lang="ja-JP" altLang="en-US" sz="1100" b="0" i="0" u="none" strike="noStrike" cap="none" normalizeH="0" baseline="30000" smtClean="0">
                          <a:ln>
                            <a:noFill/>
                          </a:ln>
                          <a:solidFill>
                            <a:srgbClr val="000000"/>
                          </a:solidFill>
                          <a:effectLst/>
                          <a:latin typeface="ＭＳ Ｐゴシック" pitchFamily="50" charset="-128"/>
                          <a:ea typeface="ＭＳ Ｐゴシック" pitchFamily="50" charset="-128"/>
                          <a:sym typeface="ＭＳ Ｐゴシック" pitchFamily="50" charset="-128"/>
                        </a:rPr>
                        <a:t>3</a:t>
                      </a:r>
                      <a:endPar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62.6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61.9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56.1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70.6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bl>
          </a:graphicData>
        </a:graphic>
      </p:graphicFrame>
      <p:sp>
        <p:nvSpPr>
          <p:cNvPr id="9" name="スライド番号プレースホルダ 8"/>
          <p:cNvSpPr>
            <a:spLocks noGrp="1"/>
          </p:cNvSpPr>
          <p:nvPr>
            <p:ph type="sldNum" sz="quarter" idx="11"/>
          </p:nvPr>
        </p:nvSpPr>
        <p:spPr/>
        <p:txBody>
          <a:bodyPr/>
          <a:lstStyle/>
          <a:p>
            <a:fld id="{F02442E9-F790-4B17-8326-B1CCCC3E0B27}" type="slidenum">
              <a:rPr lang="ja-JP" altLang="en-US" smtClean="0"/>
              <a:pPr/>
              <a:t>27</a:t>
            </a:fld>
            <a:endParaRPr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5" name="正方形/長方形 9"/>
          <p:cNvSpPr>
            <a:spLocks noChangeArrowheads="1"/>
          </p:cNvSpPr>
          <p:nvPr/>
        </p:nvSpPr>
        <p:spPr bwMode="auto">
          <a:xfrm>
            <a:off x="346075" y="5524500"/>
            <a:ext cx="8602663" cy="1030288"/>
          </a:xfrm>
          <a:prstGeom prst="rect">
            <a:avLst/>
          </a:prstGeom>
          <a:noFill/>
          <a:ln w="9525">
            <a:noFill/>
            <a:miter lim="800000"/>
            <a:headEnd/>
            <a:tailEnd/>
          </a:ln>
        </p:spPr>
        <p:txBody>
          <a:bodyPr>
            <a:spAutoFit/>
          </a:bodyPr>
          <a:lstStyle/>
          <a:p>
            <a:pPr eaLnBrk="1" hangingPunct="1">
              <a:spcBef>
                <a:spcPts val="600"/>
              </a:spcBef>
            </a:pP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注</a:t>
            </a:r>
            <a:r>
              <a:rPr lang="en-US" sz="1400" dirty="0">
                <a:solidFill>
                  <a:srgbClr val="000000"/>
                </a:solidFill>
                <a:latin typeface="HG丸ｺﾞｼｯｸM-PRO" pitchFamily="50" charset="-128"/>
                <a:ea typeface="HG丸ｺﾞｼｯｸM-PRO" pitchFamily="50" charset="-128"/>
                <a:sym typeface="HG丸ｺﾞｼｯｸM-PRO" pitchFamily="50" charset="-128"/>
              </a:rPr>
              <a:t>1)</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同規模指標は、総務省公表の類型区分が同じ都市（政令市除く）の平均値。</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（柏市の類型区分：処理区域内人口</a:t>
            </a:r>
            <a:r>
              <a:rPr lang="en-US" sz="1400" dirty="0">
                <a:solidFill>
                  <a:srgbClr val="000000"/>
                </a:solidFill>
                <a:latin typeface="HG丸ｺﾞｼｯｸM-PRO" pitchFamily="50" charset="-128"/>
                <a:ea typeface="HG丸ｺﾞｼｯｸM-PRO" pitchFamily="50" charset="-128"/>
                <a:sym typeface="HG丸ｺﾞｼｯｸM-PRO" pitchFamily="50" charset="-128"/>
              </a:rPr>
              <a:t>10</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万人以上、 有収水量密度</a:t>
            </a:r>
            <a:r>
              <a:rPr lang="en-US" sz="1400" dirty="0">
                <a:solidFill>
                  <a:srgbClr val="000000"/>
                </a:solidFill>
                <a:latin typeface="HG丸ｺﾞｼｯｸM-PRO" pitchFamily="50" charset="-128"/>
                <a:ea typeface="HG丸ｺﾞｼｯｸM-PRO" pitchFamily="50" charset="-128"/>
                <a:sym typeface="HG丸ｺﾞｼｯｸM-PRO" pitchFamily="50" charset="-128"/>
              </a:rPr>
              <a:t>7.5</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千</a:t>
            </a:r>
            <a:r>
              <a:rPr lang="en-US" sz="1400" dirty="0">
                <a:solidFill>
                  <a:srgbClr val="000000"/>
                </a:solidFill>
                <a:latin typeface="HG丸ｺﾞｼｯｸM-PRO" pitchFamily="50" charset="-128"/>
                <a:ea typeface="HG丸ｺﾞｼｯｸM-PRO" pitchFamily="50" charset="-128"/>
                <a:sym typeface="HG丸ｺﾞｼｯｸM-PRO" pitchFamily="50" charset="-128"/>
              </a:rPr>
              <a:t>m</a:t>
            </a:r>
            <a:r>
              <a:rPr lang="en-US" sz="1400" baseline="30000" dirty="0">
                <a:solidFill>
                  <a:srgbClr val="000000"/>
                </a:solidFill>
                <a:latin typeface="HG丸ｺﾞｼｯｸM-PRO" pitchFamily="50" charset="-128"/>
                <a:ea typeface="HG丸ｺﾞｼｯｸM-PRO" pitchFamily="50" charset="-128"/>
                <a:sym typeface="HG丸ｺﾞｼｯｸM-PRO" pitchFamily="50" charset="-128"/>
              </a:rPr>
              <a:t>3</a:t>
            </a:r>
            <a:r>
              <a:rPr lang="en-US" sz="1400" dirty="0">
                <a:solidFill>
                  <a:srgbClr val="000000"/>
                </a:solidFill>
                <a:latin typeface="HG丸ｺﾞｼｯｸM-PRO" pitchFamily="50" charset="-128"/>
                <a:ea typeface="HG丸ｺﾞｼｯｸM-PRO" pitchFamily="50" charset="-128"/>
                <a:sym typeface="HG丸ｺﾞｼｯｸM-PRO" pitchFamily="50" charset="-128"/>
              </a:rPr>
              <a:t>/ha</a:t>
            </a:r>
            <a:r>
              <a:rPr lang="ja-JP" altLang="en-US" sz="1400" dirty="0" err="1">
                <a:solidFill>
                  <a:srgbClr val="000000"/>
                </a:solidFill>
                <a:latin typeface="HG丸ｺﾞｼｯｸM-PRO" pitchFamily="50" charset="-128"/>
                <a:ea typeface="HG丸ｺﾞｼｯｸM-PRO" pitchFamily="50" charset="-128"/>
                <a:sym typeface="HG丸ｺﾞｼｯｸM-PRO" pitchFamily="50" charset="-128"/>
              </a:rPr>
              <a:t>、</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供用開始</a:t>
            </a:r>
            <a:r>
              <a:rPr lang="en-US" sz="1400" dirty="0">
                <a:solidFill>
                  <a:srgbClr val="000000"/>
                </a:solidFill>
                <a:latin typeface="HG丸ｺﾞｼｯｸM-PRO" pitchFamily="50" charset="-128"/>
                <a:ea typeface="HG丸ｺﾞｼｯｸM-PRO" pitchFamily="50" charset="-128"/>
                <a:sym typeface="HG丸ｺﾞｼｯｸM-PRO" pitchFamily="50" charset="-128"/>
              </a:rPr>
              <a:t>25</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年以上）</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spcBef>
                <a:spcPts val="600"/>
              </a:spcBef>
            </a:pP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注</a:t>
            </a:r>
            <a:r>
              <a:rPr lang="en-US" sz="1400" dirty="0">
                <a:solidFill>
                  <a:srgbClr val="000000"/>
                </a:solidFill>
                <a:latin typeface="HG丸ｺﾞｼｯｸM-PRO" pitchFamily="50" charset="-128"/>
                <a:ea typeface="HG丸ｺﾞｼｯｸM-PRO" pitchFamily="50" charset="-128"/>
                <a:sym typeface="HG丸ｺﾞｼｯｸM-PRO" pitchFamily="50" charset="-128"/>
              </a:rPr>
              <a:t>2)</a:t>
            </a:r>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指標の判断　「↑」：効率性を考えると、数値が高い方が良い</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dirty="0">
                <a:solidFill>
                  <a:srgbClr val="000000"/>
                </a:solidFill>
                <a:latin typeface="HG丸ｺﾞｼｯｸM-PRO" pitchFamily="50" charset="-128"/>
                <a:ea typeface="HG丸ｺﾞｼｯｸM-PRO" pitchFamily="50" charset="-128"/>
                <a:sym typeface="HG丸ｺﾞｼｯｸM-PRO" pitchFamily="50" charset="-128"/>
              </a:rPr>
              <a:t>　    　　　　　   「↓」：効率性を考えると、数値が低い方が良い</a:t>
            </a:r>
            <a:endParaRPr lang="en-US" sz="1400" dirty="0">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8322" name="タイトル 2"/>
          <p:cNvSpPr>
            <a:spLocks noGrp="1" noChangeArrowheads="1"/>
          </p:cNvSpPr>
          <p:nvPr>
            <p:ph type="title"/>
          </p:nvPr>
        </p:nvSpPr>
        <p:spPr>
          <a:xfrm>
            <a:off x="241300" y="215900"/>
            <a:ext cx="8642350" cy="835025"/>
          </a:xfrm>
        </p:spPr>
        <p:txBody>
          <a:bodyPr/>
          <a:lstStyle/>
          <a:p>
            <a:pPr algn="l" eaLnBrk="1" hangingPunct="1"/>
            <a:r>
              <a:rPr lang="en-US" altLang="ja-JP" sz="3600" b="1" dirty="0" smtClean="0">
                <a:latin typeface="HG丸ｺﾞｼｯｸM-PRO" pitchFamily="50" charset="-128"/>
                <a:ea typeface="HG丸ｺﾞｼｯｸM-PRO" pitchFamily="50" charset="-128"/>
                <a:sym typeface="HG丸ｺﾞｼｯｸM-PRO" pitchFamily="50" charset="-128"/>
              </a:rPr>
              <a:t>3-2</a:t>
            </a:r>
            <a:r>
              <a:rPr lang="ja-JP" altLang="en-US" sz="3600" b="1" dirty="0" smtClean="0">
                <a:latin typeface="HG丸ｺﾞｼｯｸM-PRO" pitchFamily="50" charset="-128"/>
                <a:ea typeface="HG丸ｺﾞｼｯｸM-PRO" pitchFamily="50" charset="-128"/>
                <a:sym typeface="HG丸ｺﾞｼｯｸM-PRO" pitchFamily="50" charset="-128"/>
              </a:rPr>
              <a:t>　経営指標</a:t>
            </a:r>
            <a:endParaRPr lang="ja-JP" altLang="en-US" sz="3600" b="1" dirty="0">
              <a:latin typeface="HG丸ｺﾞｼｯｸM-PRO" pitchFamily="50" charset="-128"/>
              <a:ea typeface="HG丸ｺﾞｼｯｸM-PRO" pitchFamily="50" charset="-128"/>
              <a:sym typeface="HG丸ｺﾞｼｯｸM-PRO" pitchFamily="50" charset="-128"/>
            </a:endParaRPr>
          </a:p>
        </p:txBody>
      </p:sp>
      <p:sp>
        <p:nvSpPr>
          <p:cNvPr id="568323" name="テキスト ボックス 7"/>
          <p:cNvSpPr txBox="1">
            <a:spLocks noChangeArrowheads="1"/>
          </p:cNvSpPr>
          <p:nvPr/>
        </p:nvSpPr>
        <p:spPr bwMode="auto">
          <a:xfrm>
            <a:off x="5480050" y="2109788"/>
            <a:ext cx="698500" cy="276225"/>
          </a:xfrm>
          <a:prstGeom prst="rect">
            <a:avLst/>
          </a:prstGeom>
          <a:noFill/>
          <a:ln w="9525">
            <a:noFill/>
            <a:miter lim="800000"/>
            <a:headEnd/>
            <a:tailEnd/>
          </a:ln>
        </p:spPr>
        <p:txBody>
          <a:bodyPr>
            <a:spAutoFit/>
          </a:bodyPr>
          <a:lstStyle/>
          <a:p>
            <a:pPr eaLnBrk="1" hangingPunct="1"/>
            <a:r>
              <a:rPr lang="ja-JP" altLang="en-US" sz="1200">
                <a:solidFill>
                  <a:schemeClr val="bg1"/>
                </a:solidFill>
                <a:latin typeface="HG丸ｺﾞｼｯｸM-PRO" pitchFamily="50" charset="-128"/>
                <a:ea typeface="HG丸ｺﾞｼｯｸM-PRO" pitchFamily="50" charset="-128"/>
                <a:sym typeface="HG丸ｺﾞｼｯｸM-PRO" pitchFamily="50" charset="-128"/>
              </a:rPr>
              <a:t>注</a:t>
            </a:r>
            <a:r>
              <a:rPr lang="en-US" sz="1200">
                <a:solidFill>
                  <a:schemeClr val="bg1"/>
                </a:solidFill>
                <a:latin typeface="HG丸ｺﾞｼｯｸM-PRO" pitchFamily="50" charset="-128"/>
                <a:ea typeface="HG丸ｺﾞｼｯｸM-PRO" pitchFamily="50" charset="-128"/>
                <a:sym typeface="HG丸ｺﾞｼｯｸM-PRO" pitchFamily="50" charset="-128"/>
              </a:rPr>
              <a:t>1)</a:t>
            </a:r>
            <a:endParaRPr lang="ja-JP" altLang="en-US" sz="1200">
              <a:solidFill>
                <a:schemeClr val="bg1"/>
              </a:solidFill>
              <a:ea typeface="ＭＳ Ｐゴシック" pitchFamily="50" charset="-128"/>
              <a:sym typeface="Candara" pitchFamily="34" charset="0"/>
            </a:endParaRPr>
          </a:p>
        </p:txBody>
      </p:sp>
      <p:sp>
        <p:nvSpPr>
          <p:cNvPr id="568324" name="テキスト ボックス 8"/>
          <p:cNvSpPr txBox="1">
            <a:spLocks noChangeArrowheads="1"/>
          </p:cNvSpPr>
          <p:nvPr/>
        </p:nvSpPr>
        <p:spPr bwMode="auto">
          <a:xfrm>
            <a:off x="7435850" y="1992313"/>
            <a:ext cx="698500" cy="277812"/>
          </a:xfrm>
          <a:prstGeom prst="rect">
            <a:avLst/>
          </a:prstGeom>
          <a:noFill/>
          <a:ln w="9525">
            <a:noFill/>
            <a:miter lim="800000"/>
            <a:headEnd/>
            <a:tailEnd/>
          </a:ln>
        </p:spPr>
        <p:txBody>
          <a:bodyPr>
            <a:spAutoFit/>
          </a:bodyPr>
          <a:lstStyle/>
          <a:p>
            <a:pPr eaLnBrk="1" hangingPunct="1"/>
            <a:r>
              <a:rPr lang="ja-JP" altLang="en-US" sz="1200">
                <a:solidFill>
                  <a:schemeClr val="bg1"/>
                </a:solidFill>
                <a:latin typeface="HG丸ｺﾞｼｯｸM-PRO" pitchFamily="50" charset="-128"/>
                <a:ea typeface="HG丸ｺﾞｼｯｸM-PRO" pitchFamily="50" charset="-128"/>
                <a:sym typeface="HG丸ｺﾞｼｯｸM-PRO" pitchFamily="50" charset="-128"/>
              </a:rPr>
              <a:t>注</a:t>
            </a:r>
            <a:r>
              <a:rPr lang="en-US" sz="1200">
                <a:solidFill>
                  <a:schemeClr val="bg1"/>
                </a:solidFill>
                <a:latin typeface="HG丸ｺﾞｼｯｸM-PRO" pitchFamily="50" charset="-128"/>
                <a:ea typeface="HG丸ｺﾞｼｯｸM-PRO" pitchFamily="50" charset="-128"/>
                <a:sym typeface="HG丸ｺﾞｼｯｸM-PRO" pitchFamily="50" charset="-128"/>
              </a:rPr>
              <a:t>2)</a:t>
            </a:r>
            <a:endParaRPr lang="ja-JP" altLang="en-US" sz="1200">
              <a:solidFill>
                <a:schemeClr val="bg1"/>
              </a:solidFill>
              <a:ea typeface="ＭＳ Ｐゴシック" pitchFamily="50" charset="-128"/>
              <a:sym typeface="Candara" pitchFamily="34" charset="0"/>
            </a:endParaRPr>
          </a:p>
        </p:txBody>
      </p:sp>
      <p:graphicFrame>
        <p:nvGraphicFramePr>
          <p:cNvPr id="568326" name="Group 6"/>
          <p:cNvGraphicFramePr>
            <a:graphicFrameLocks noGrp="1"/>
          </p:cNvGraphicFramePr>
          <p:nvPr/>
        </p:nvGraphicFramePr>
        <p:xfrm>
          <a:off x="241300" y="1054100"/>
          <a:ext cx="8661400" cy="4470405"/>
        </p:xfrm>
        <a:graphic>
          <a:graphicData uri="http://schemas.openxmlformats.org/drawingml/2006/table">
            <a:tbl>
              <a:tblPr/>
              <a:tblGrid>
                <a:gridCol w="395288"/>
                <a:gridCol w="3052762"/>
                <a:gridCol w="836613"/>
                <a:gridCol w="1033462"/>
                <a:gridCol w="835025"/>
                <a:gridCol w="835025"/>
                <a:gridCol w="838200"/>
                <a:gridCol w="835025"/>
              </a:tblGrid>
              <a:tr h="520700">
                <a:tc rowSpan="2"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項目</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rowSpan="2" hMerge="1">
                  <a:txBody>
                    <a:bodyPr/>
                    <a:lstStyle/>
                    <a:p>
                      <a:endParaRPr kumimoji="1" lang="ja-JP" altLang="en-US"/>
                    </a:p>
                  </a:txBody>
                  <a:tcPr/>
                </a:tc>
                <a:tc row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単位</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柏市算定値</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3399"/>
                    </a:solidFill>
                  </a:tcPr>
                </a:tc>
                <a:tc hMerge="1">
                  <a:txBody>
                    <a:bodyPr/>
                    <a:lstStyle/>
                    <a:p>
                      <a:endParaRPr kumimoji="1" lang="ja-JP" altLang="en-US"/>
                    </a:p>
                  </a:txBody>
                  <a:tcPr/>
                </a:tc>
                <a:tc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前年度値</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333399"/>
                    </a:solidFill>
                  </a:tcPr>
                </a:tc>
                <a:tc hMerge="1">
                  <a:txBody>
                    <a:bodyPr/>
                    <a:lstStyle/>
                    <a:p>
                      <a:endParaRPr kumimoji="1" lang="ja-JP" altLang="en-US"/>
                    </a:p>
                  </a:txBody>
                  <a:tcPr/>
                </a:tc>
                <a:tc row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指標の判断</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r>
              <a:tr h="546100">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H2</a:t>
                      </a:r>
                      <a:r>
                        <a:rPr kumimoji="0" lang="en-US" altLang="ja-JP"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8</a:t>
                      </a:r>
                      <a:r>
                        <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見込</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Ｈ2</a:t>
                      </a:r>
                      <a:r>
                        <a:rPr kumimoji="0" lang="en-US" altLang="ja-JP"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rPr>
                        <a:t>7</a:t>
                      </a:r>
                      <a:endParaRPr kumimoji="0" lang="ja-JP" altLang="en-US" sz="1100" b="0" i="0" u="none" strike="noStrike" cap="none" normalizeH="0" baseline="0" dirty="0" smtClean="0">
                        <a:ln>
                          <a:noFill/>
                        </a:ln>
                        <a:solidFill>
                          <a:srgbClr val="FFFFFF"/>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同規模指標</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FFFFFF"/>
                          </a:solidFill>
                          <a:effectLst/>
                          <a:latin typeface="ＭＳ Ｐゴシック" pitchFamily="50" charset="-128"/>
                          <a:ea typeface="ＭＳ Ｐゴシック" pitchFamily="50" charset="-128"/>
                          <a:sym typeface="ＭＳ Ｐゴシック" pitchFamily="50" charset="-128"/>
                        </a:rPr>
                        <a:t>全国指標</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3399"/>
                    </a:solidFill>
                  </a:tcPr>
                </a:tc>
                <a:tc vMerge="1">
                  <a:txBody>
                    <a:bodyPr/>
                    <a:lstStyle/>
                    <a:p>
                      <a:endParaRPr kumimoji="1" lang="ja-JP" altLang="en-US"/>
                    </a:p>
                  </a:txBody>
                  <a:tcPr/>
                </a:tc>
              </a:tr>
              <a:tr h="331788">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11</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経費回収率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105.7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104.0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98.0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98.5</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12</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経費回収率（維持管理費）</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191.1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184.9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186.8</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199.2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13</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処理人口1人当りの維持管理費</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円/人</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7,602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7,830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6,537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7,463</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14</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処理人口1人当りの資本費</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円/人</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6,141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6,095</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5,928</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7,623</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15</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職員1人当りの処理区域内人口</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人/人</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7,601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7,500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6,233</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4,180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16</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総収支率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105.7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105.2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126.9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119.6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17</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経常収支比率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105.7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105.1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126.9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119.8</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18</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自己資本構成比率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71.2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69.6</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60.2</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57.1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19</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固定資産対長期資本比率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99.4</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100.1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101.3</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102.1</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r h="34131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20</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処理区域内人口1人当りの企業債残高</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千円/人</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110.7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118.9</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134.0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226.0</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CCCCFF"/>
                    </a:solidFill>
                  </a:tcPr>
                </a:tc>
              </a:tr>
            </a:tbl>
          </a:graphicData>
        </a:graphic>
      </p:graphicFrame>
      <p:sp>
        <p:nvSpPr>
          <p:cNvPr id="8" name="スライド番号プレースホルダ 7"/>
          <p:cNvSpPr>
            <a:spLocks noGrp="1"/>
          </p:cNvSpPr>
          <p:nvPr>
            <p:ph type="sldNum" sz="quarter" idx="11"/>
          </p:nvPr>
        </p:nvSpPr>
        <p:spPr/>
        <p:txBody>
          <a:bodyPr/>
          <a:lstStyle/>
          <a:p>
            <a:fld id="{F02442E9-F790-4B17-8326-B1CCCC3E0B27}" type="slidenum">
              <a:rPr lang="ja-JP" altLang="en-US" smtClean="0"/>
              <a:pPr/>
              <a:t>28</a:t>
            </a:fld>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コンテンツ プレースホルダー 1"/>
          <p:cNvSpPr>
            <a:spLocks noGrp="1" noChangeArrowheads="1"/>
          </p:cNvSpPr>
          <p:nvPr>
            <p:ph idx="4294967295"/>
          </p:nvPr>
        </p:nvSpPr>
        <p:spPr>
          <a:xfrm>
            <a:off x="381000" y="2520950"/>
            <a:ext cx="8312150" cy="4051300"/>
          </a:xfrm>
        </p:spPr>
        <p:txBody>
          <a:bodyPr vert="horz" lIns="91440" tIns="45720" rIns="91440" bIns="45720" rtlCol="0" anchor="t">
            <a:normAutofit/>
          </a:bodyPr>
          <a:lstStyle/>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・Ｐ３～Ｐ８は，平成２８年度の決算状況です。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・経営計画の計画期間は平成２８年度から３７年度です。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・当委員会では，経営計画Ｐ１０５にあるシュミレーションの結果に沿った財政運営ができているのかをチェックして頂くことになります。</a:t>
            </a:r>
            <a:endPar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a:p>
            <a:pPr marL="0" indent="0">
              <a:buNone/>
            </a:pPr>
            <a:r>
              <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a:t>
            </a:r>
            <a:r>
              <a:rPr lang="ja-JP" altLang="en-US"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具体的には，平成３２年度に設定されている目標値を達成できるのかの確認</a:t>
            </a:r>
            <a:r>
              <a:rPr lang="en-US" altLang="ja-JP" b="1" dirty="0" smtClean="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a:t>
            </a:r>
            <a:endParaRPr lang="en-US" altLang="ja-JP" b="1" dirty="0">
              <a:solidFill>
                <a:schemeClr val="tx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endParaRPr>
          </a:p>
        </p:txBody>
      </p:sp>
      <p:sp>
        <p:nvSpPr>
          <p:cNvPr id="19459" name="タイトル 2"/>
          <p:cNvSpPr>
            <a:spLocks noGrp="1" noChangeArrowheads="1"/>
          </p:cNvSpPr>
          <p:nvPr>
            <p:ph type="title"/>
          </p:nvPr>
        </p:nvSpPr>
        <p:spPr>
          <a:xfrm>
            <a:off x="241300" y="425450"/>
            <a:ext cx="7289800" cy="1252537"/>
          </a:xfrm>
        </p:spPr>
        <p:txBody>
          <a:bodyPr/>
          <a:lstStyle/>
          <a:p>
            <a:pPr eaLnBrk="1" hangingPunct="1"/>
            <a:r>
              <a:rPr lang="ja-JP" altLang="en-US" b="1" dirty="0" smtClean="0">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ja-JP" altLang="en-US" b="1" dirty="0" smtClean="0">
                <a:solidFill>
                  <a:schemeClr val="tx2"/>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　</a:t>
            </a:r>
            <a:r>
              <a:rPr lang="ja-JP" altLang="en-US" sz="3600" b="1" dirty="0" smtClean="0">
                <a:solidFill>
                  <a:schemeClr val="bg1"/>
                </a:solidFill>
                <a:latin typeface="HG丸ｺﾞｼｯｸM-PRO" panose="020F0600000000000000" pitchFamily="34" charset="-128"/>
                <a:ea typeface="HG丸ｺﾞｼｯｸM-PRO" panose="020F0600000000000000" pitchFamily="34" charset="-128"/>
                <a:sym typeface="HG丸ｺﾞｼｯｸM-PRO" panose="020F0600000000000000" pitchFamily="34" charset="-128"/>
              </a:rPr>
              <a:t>１．平成２８年度の決算報告</a:t>
            </a:r>
          </a:p>
        </p:txBody>
      </p:sp>
      <p:sp>
        <p:nvSpPr>
          <p:cNvPr id="5" name="スライド番号プレースホルダ 4"/>
          <p:cNvSpPr>
            <a:spLocks noGrp="1"/>
          </p:cNvSpPr>
          <p:nvPr>
            <p:ph type="sldNum" sz="quarter" idx="11"/>
          </p:nvPr>
        </p:nvSpPr>
        <p:spPr/>
        <p:txBody>
          <a:bodyPr/>
          <a:lstStyle/>
          <a:p>
            <a:fld id="{F02442E9-F790-4B17-8326-B1CCCC3E0B27}" type="slidenum">
              <a:rPr lang="ja-JP" altLang="en-US" smtClean="0"/>
              <a:pPr/>
              <a:t>2</a:t>
            </a:fld>
            <a:endParaRPr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タイトル 2"/>
          <p:cNvSpPr>
            <a:spLocks noGrp="1" noChangeArrowheads="1"/>
          </p:cNvSpPr>
          <p:nvPr>
            <p:ph type="title"/>
          </p:nvPr>
        </p:nvSpPr>
        <p:spPr>
          <a:xfrm>
            <a:off x="311150" y="285750"/>
            <a:ext cx="8642350" cy="835025"/>
          </a:xfrm>
        </p:spPr>
        <p:txBody>
          <a:bodyPr/>
          <a:lstStyle/>
          <a:p>
            <a:pPr algn="l" eaLnBrk="1" hangingPunct="1"/>
            <a:r>
              <a:rPr lang="en-US" altLang="ja-JP" sz="3600" b="1" dirty="0" smtClean="0">
                <a:latin typeface="HG丸ｺﾞｼｯｸM-PRO" pitchFamily="50" charset="-128"/>
                <a:ea typeface="HG丸ｺﾞｼｯｸM-PRO" pitchFamily="50" charset="-128"/>
                <a:sym typeface="HG丸ｺﾞｼｯｸM-PRO" pitchFamily="50" charset="-128"/>
              </a:rPr>
              <a:t>3-3</a:t>
            </a:r>
            <a:r>
              <a:rPr lang="ja-JP" altLang="en-US" sz="3600" b="1" dirty="0" smtClean="0">
                <a:latin typeface="HG丸ｺﾞｼｯｸM-PRO" pitchFamily="50" charset="-128"/>
                <a:ea typeface="HG丸ｺﾞｼｯｸM-PRO" pitchFamily="50" charset="-128"/>
                <a:sym typeface="HG丸ｺﾞｼｯｸM-PRO" pitchFamily="50" charset="-128"/>
              </a:rPr>
              <a:t>　経営指標</a:t>
            </a:r>
            <a:endParaRPr lang="ja-JP" altLang="en-US" sz="3600" b="1" dirty="0">
              <a:latin typeface="HG丸ｺﾞｼｯｸM-PRO" pitchFamily="50" charset="-128"/>
              <a:ea typeface="HG丸ｺﾞｼｯｸM-PRO" pitchFamily="50" charset="-128"/>
              <a:sym typeface="HG丸ｺﾞｼｯｸM-PRO" pitchFamily="50" charset="-128"/>
            </a:endParaRPr>
          </a:p>
        </p:txBody>
      </p:sp>
      <p:sp>
        <p:nvSpPr>
          <p:cNvPr id="569347" name="正方形/長方形 9"/>
          <p:cNvSpPr>
            <a:spLocks noChangeArrowheads="1"/>
          </p:cNvSpPr>
          <p:nvPr/>
        </p:nvSpPr>
        <p:spPr bwMode="auto">
          <a:xfrm>
            <a:off x="6923088" y="2520950"/>
            <a:ext cx="1885950" cy="3694113"/>
          </a:xfrm>
          <a:prstGeom prst="rect">
            <a:avLst/>
          </a:prstGeom>
          <a:noFill/>
          <a:ln w="9525" cmpd="sng">
            <a:solidFill>
              <a:srgbClr val="000000"/>
            </a:solidFill>
            <a:miter lim="800000"/>
            <a:headEnd/>
            <a:tailEnd/>
          </a:ln>
        </p:spPr>
        <p:txBody>
          <a:bodyPr>
            <a:spAutoFit/>
          </a:bodyPr>
          <a:lstStyle/>
          <a:p>
            <a:pPr eaLnBrk="1" hangingPunct="1">
              <a:spcBef>
                <a:spcPts val="600"/>
              </a:spcBef>
            </a:pPr>
            <a:r>
              <a:rPr lang="ja-JP" altLang="en-US" sz="1400">
                <a:solidFill>
                  <a:srgbClr val="000000"/>
                </a:solidFill>
                <a:latin typeface="HG丸ｺﾞｼｯｸM-PRO" pitchFamily="50" charset="-128"/>
                <a:ea typeface="HG丸ｺﾞｼｯｸM-PRO" pitchFamily="50" charset="-128"/>
                <a:sym typeface="HG丸ｺﾞｼｯｸM-PRO" pitchFamily="50" charset="-128"/>
              </a:rPr>
              <a:t>凡例 </a:t>
            </a: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spcBef>
                <a:spcPts val="600"/>
              </a:spcBef>
            </a:pP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spcBef>
                <a:spcPts val="600"/>
              </a:spcBef>
            </a:pPr>
            <a:r>
              <a:rPr lang="ja-JP" altLang="en-US" sz="1400">
                <a:solidFill>
                  <a:srgbClr val="000000"/>
                </a:solidFill>
                <a:latin typeface="HG丸ｺﾞｼｯｸM-PRO" pitchFamily="50" charset="-128"/>
                <a:ea typeface="HG丸ｺﾞｼｯｸM-PRO" pitchFamily="50" charset="-128"/>
                <a:sym typeface="HG丸ｺﾞｼｯｸM-PRO" pitchFamily="50" charset="-128"/>
              </a:rPr>
              <a:t>柏市算定値</a:t>
            </a: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a:solidFill>
                  <a:srgbClr val="000000"/>
                </a:solidFill>
                <a:latin typeface="HG丸ｺﾞｼｯｸM-PRO" pitchFamily="50" charset="-128"/>
                <a:ea typeface="HG丸ｺﾞｼｯｸM-PRO" pitchFamily="50" charset="-128"/>
                <a:sym typeface="HG丸ｺﾞｼｯｸM-PRO" pitchFamily="50" charset="-128"/>
              </a:rPr>
              <a:t>（効率性を考えると、数値が高い方が良い指標）</a:t>
            </a: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a:solidFill>
                  <a:srgbClr val="000000"/>
                </a:solidFill>
                <a:latin typeface="HG丸ｺﾞｼｯｸM-PRO" pitchFamily="50" charset="-128"/>
                <a:ea typeface="HG丸ｺﾞｼｯｸM-PRO" pitchFamily="50" charset="-128"/>
                <a:sym typeface="HG丸ｺﾞｼｯｸM-PRO" pitchFamily="50" charset="-128"/>
              </a:rPr>
              <a:t>柏市算定値</a:t>
            </a: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a:solidFill>
                  <a:srgbClr val="000000"/>
                </a:solidFill>
                <a:latin typeface="HG丸ｺﾞｼｯｸM-PRO" pitchFamily="50" charset="-128"/>
                <a:ea typeface="HG丸ｺﾞｼｯｸM-PRO" pitchFamily="50" charset="-128"/>
                <a:sym typeface="HG丸ｺﾞｼｯｸM-PRO" pitchFamily="50" charset="-128"/>
              </a:rPr>
              <a:t>（効率性を考えると、数値が低い方が良い指標：</a:t>
            </a:r>
            <a:r>
              <a:rPr lang="ja-JP" altLang="en-US" sz="1400" u="sng">
                <a:solidFill>
                  <a:srgbClr val="000000"/>
                </a:solidFill>
                <a:latin typeface="HG丸ｺﾞｼｯｸM-PRO" pitchFamily="50" charset="-128"/>
                <a:ea typeface="HG丸ｺﾞｼｯｸM-PRO" pitchFamily="50" charset="-128"/>
                <a:sym typeface="HG丸ｺﾞｼｯｸM-PRO" pitchFamily="50" charset="-128"/>
              </a:rPr>
              <a:t>逆数で算定</a:t>
            </a:r>
            <a:r>
              <a:rPr lang="ja-JP" altLang="en-US" sz="1400">
                <a:solidFill>
                  <a:srgbClr val="000000"/>
                </a:solidFill>
                <a:latin typeface="HG丸ｺﾞｼｯｸM-PRO" pitchFamily="50" charset="-128"/>
                <a:ea typeface="HG丸ｺﾞｼｯｸM-PRO" pitchFamily="50" charset="-128"/>
                <a:sym typeface="HG丸ｺﾞｼｯｸM-PRO" pitchFamily="50" charset="-128"/>
              </a:rPr>
              <a:t>）</a:t>
            </a: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1400">
                <a:solidFill>
                  <a:srgbClr val="000000"/>
                </a:solidFill>
                <a:latin typeface="HG丸ｺﾞｼｯｸM-PRO" pitchFamily="50" charset="-128"/>
                <a:ea typeface="HG丸ｺﾞｼｯｸM-PRO" pitchFamily="50" charset="-128"/>
                <a:sym typeface="HG丸ｺﾞｼｯｸM-PRO" pitchFamily="50" charset="-128"/>
              </a:rPr>
              <a:t>同規模指標</a:t>
            </a:r>
            <a:endParaRPr lang="en-US" sz="140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endParaRPr lang="en-US" sz="1400">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9348" name="正方形/長方形 9"/>
          <p:cNvSpPr>
            <a:spLocks noChangeArrowheads="1"/>
          </p:cNvSpPr>
          <p:nvPr/>
        </p:nvSpPr>
        <p:spPr bwMode="auto">
          <a:xfrm>
            <a:off x="311150" y="1054100"/>
            <a:ext cx="8497888" cy="777875"/>
          </a:xfrm>
          <a:prstGeom prst="rect">
            <a:avLst/>
          </a:prstGeom>
          <a:noFill/>
          <a:ln w="9525">
            <a:noFill/>
            <a:miter lim="800000"/>
            <a:headEnd/>
            <a:tailEnd/>
          </a:ln>
        </p:spPr>
        <p:txBody>
          <a:bodyPr>
            <a:spAutoFit/>
          </a:bodyPr>
          <a:lstStyle/>
          <a:p>
            <a:pPr eaLnBrk="1" hangingPunct="1">
              <a:spcBef>
                <a:spcPts val="600"/>
              </a:spcBef>
            </a:pP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a:t>
            </a:r>
            <a:r>
              <a:rPr lang="en-US" sz="2000" dirty="0" smtClean="0">
                <a:solidFill>
                  <a:srgbClr val="000000"/>
                </a:solidFill>
                <a:latin typeface="HG丸ｺﾞｼｯｸM-PRO" pitchFamily="50" charset="-128"/>
                <a:ea typeface="HG丸ｺﾞｼｯｸM-PRO" pitchFamily="50" charset="-128"/>
                <a:sym typeface="HG丸ｺﾞｼｯｸM-PRO" pitchFamily="50" charset="-128"/>
              </a:rPr>
              <a:t>H2</a:t>
            </a:r>
            <a:r>
              <a:rPr lang="ja-JP" altLang="en-US" sz="2000" dirty="0" smtClean="0">
                <a:solidFill>
                  <a:srgbClr val="000000"/>
                </a:solidFill>
                <a:latin typeface="HG丸ｺﾞｼｯｸM-PRO" pitchFamily="50" charset="-128"/>
                <a:ea typeface="HG丸ｺﾞｼｯｸM-PRO" pitchFamily="50" charset="-128"/>
                <a:sym typeface="HG丸ｺﾞｼｯｸM-PRO" pitchFamily="50" charset="-128"/>
              </a:rPr>
              <a:t>８年度</a:t>
            </a: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決算見込みの経営分析指標</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spcBef>
                <a:spcPts val="600"/>
              </a:spcBef>
            </a:pP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（同規模指標を</a:t>
            </a:r>
            <a:r>
              <a:rPr lang="en-US" sz="2000" dirty="0">
                <a:solidFill>
                  <a:srgbClr val="000000"/>
                </a:solidFill>
                <a:latin typeface="HG丸ｺﾞｼｯｸM-PRO" pitchFamily="50" charset="-128"/>
                <a:ea typeface="HG丸ｺﾞｼｯｸM-PRO" pitchFamily="50" charset="-128"/>
                <a:sym typeface="HG丸ｺﾞｼｯｸM-PRO" pitchFamily="50" charset="-128"/>
              </a:rPr>
              <a:t>50</a:t>
            </a: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としたときの比率を示すレーダーグラフ）</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p:txBody>
      </p:sp>
      <p:grpSp>
        <p:nvGrpSpPr>
          <p:cNvPr id="2" name="グループ化 7"/>
          <p:cNvGrpSpPr>
            <a:grpSpLocks/>
          </p:cNvGrpSpPr>
          <p:nvPr/>
        </p:nvGrpSpPr>
        <p:grpSpPr bwMode="auto">
          <a:xfrm>
            <a:off x="7007225" y="2940050"/>
            <a:ext cx="558800" cy="125413"/>
            <a:chOff x="0" y="0"/>
            <a:chExt cx="698480" cy="156198"/>
          </a:xfrm>
        </p:grpSpPr>
        <p:cxnSp>
          <p:nvCxnSpPr>
            <p:cNvPr id="569350" name="直線コネクタ 3"/>
            <p:cNvCxnSpPr>
              <a:cxnSpLocks noChangeShapeType="1"/>
            </p:cNvCxnSpPr>
            <p:nvPr/>
          </p:nvCxnSpPr>
          <p:spPr bwMode="auto">
            <a:xfrm flipV="1">
              <a:off x="0" y="69848"/>
              <a:ext cx="698480" cy="8251"/>
            </a:xfrm>
            <a:prstGeom prst="line">
              <a:avLst/>
            </a:prstGeom>
            <a:noFill/>
            <a:ln w="28575" cmpd="sng">
              <a:solidFill>
                <a:srgbClr val="FF0000"/>
              </a:solidFill>
              <a:round/>
              <a:headEnd/>
              <a:tailEnd/>
            </a:ln>
          </p:spPr>
        </p:cxnSp>
        <p:sp>
          <p:nvSpPr>
            <p:cNvPr id="569351" name="正方形/長方形 4"/>
            <p:cNvSpPr>
              <a:spLocks noChangeArrowheads="1"/>
            </p:cNvSpPr>
            <p:nvPr/>
          </p:nvSpPr>
          <p:spPr bwMode="auto">
            <a:xfrm>
              <a:off x="244468" y="0"/>
              <a:ext cx="209544" cy="156198"/>
            </a:xfrm>
            <a:prstGeom prst="rect">
              <a:avLst/>
            </a:prstGeom>
            <a:solidFill>
              <a:srgbClr val="FF00FF"/>
            </a:solidFill>
            <a:ln w="9525">
              <a:noFill/>
              <a:miter lim="800000"/>
              <a:headEnd/>
              <a:tailEnd/>
            </a:ln>
          </p:spPr>
          <p:txBody>
            <a:bodyPr/>
            <a:lstStyle/>
            <a:p>
              <a:pPr eaLnBrk="1" hangingPunct="1"/>
              <a:endParaRPr lang="ja-JP" altLang="en-US">
                <a:ea typeface="ＭＳ Ｐゴシック" pitchFamily="50" charset="-128"/>
                <a:sym typeface="Candara" pitchFamily="34" charset="0"/>
              </a:endParaRPr>
            </a:p>
          </p:txBody>
        </p:sp>
      </p:grpSp>
      <p:grpSp>
        <p:nvGrpSpPr>
          <p:cNvPr id="3" name="グループ化 12"/>
          <p:cNvGrpSpPr>
            <a:grpSpLocks/>
          </p:cNvGrpSpPr>
          <p:nvPr/>
        </p:nvGrpSpPr>
        <p:grpSpPr bwMode="auto">
          <a:xfrm>
            <a:off x="7008813" y="4197350"/>
            <a:ext cx="558800" cy="125413"/>
            <a:chOff x="0" y="0"/>
            <a:chExt cx="698480" cy="156198"/>
          </a:xfrm>
        </p:grpSpPr>
        <p:cxnSp>
          <p:nvCxnSpPr>
            <p:cNvPr id="569353" name="直線コネクタ 13"/>
            <p:cNvCxnSpPr>
              <a:cxnSpLocks noChangeShapeType="1"/>
            </p:cNvCxnSpPr>
            <p:nvPr/>
          </p:nvCxnSpPr>
          <p:spPr bwMode="auto">
            <a:xfrm flipV="1">
              <a:off x="0" y="69848"/>
              <a:ext cx="698480" cy="8251"/>
            </a:xfrm>
            <a:prstGeom prst="line">
              <a:avLst/>
            </a:prstGeom>
            <a:noFill/>
            <a:ln w="28575" cmpd="sng">
              <a:solidFill>
                <a:srgbClr val="FF0000"/>
              </a:solidFill>
              <a:round/>
              <a:headEnd/>
              <a:tailEnd/>
            </a:ln>
          </p:spPr>
        </p:cxnSp>
        <p:sp>
          <p:nvSpPr>
            <p:cNvPr id="569354" name="正方形/長方形 14"/>
            <p:cNvSpPr>
              <a:spLocks noChangeArrowheads="1"/>
            </p:cNvSpPr>
            <p:nvPr/>
          </p:nvSpPr>
          <p:spPr bwMode="auto">
            <a:xfrm>
              <a:off x="244468" y="0"/>
              <a:ext cx="209544" cy="156198"/>
            </a:xfrm>
            <a:prstGeom prst="rect">
              <a:avLst/>
            </a:prstGeom>
            <a:solidFill>
              <a:srgbClr val="0000FF"/>
            </a:solidFill>
            <a:ln w="9525">
              <a:noFill/>
              <a:miter lim="800000"/>
              <a:headEnd/>
              <a:tailEnd/>
            </a:ln>
          </p:spPr>
          <p:txBody>
            <a:bodyPr/>
            <a:lstStyle/>
            <a:p>
              <a:pPr eaLnBrk="1" hangingPunct="1"/>
              <a:endParaRPr lang="ja-JP" altLang="en-US">
                <a:ea typeface="ＭＳ Ｐゴシック" pitchFamily="50" charset="-128"/>
                <a:sym typeface="Candara" pitchFamily="34" charset="0"/>
              </a:endParaRPr>
            </a:p>
          </p:txBody>
        </p:sp>
      </p:grpSp>
      <p:cxnSp>
        <p:nvCxnSpPr>
          <p:cNvPr id="569355" name="直線コネクタ 16"/>
          <p:cNvCxnSpPr>
            <a:cxnSpLocks noChangeShapeType="1"/>
          </p:cNvCxnSpPr>
          <p:nvPr/>
        </p:nvCxnSpPr>
        <p:spPr bwMode="auto">
          <a:xfrm flipV="1">
            <a:off x="7061200" y="5556250"/>
            <a:ext cx="558800" cy="6350"/>
          </a:xfrm>
          <a:prstGeom prst="line">
            <a:avLst/>
          </a:prstGeom>
          <a:noFill/>
          <a:ln w="28575" cmpd="sng">
            <a:solidFill>
              <a:srgbClr val="33CCCC"/>
            </a:solidFill>
            <a:round/>
            <a:headEnd/>
            <a:tailEnd/>
          </a:ln>
        </p:spPr>
      </p:cxnSp>
      <p:pic>
        <p:nvPicPr>
          <p:cNvPr id="1026" name="Picture 2"/>
          <p:cNvPicPr>
            <a:picLocks noChangeAspect="1" noChangeArrowheads="1"/>
          </p:cNvPicPr>
          <p:nvPr/>
        </p:nvPicPr>
        <p:blipFill>
          <a:blip r:embed="rId2" cstate="print"/>
          <a:srcRect l="32992" t="29688" r="18155" b="13021"/>
          <a:stretch>
            <a:fillRect/>
          </a:stretch>
        </p:blipFill>
        <p:spPr bwMode="auto">
          <a:xfrm>
            <a:off x="450850" y="2241550"/>
            <a:ext cx="6356350" cy="4191000"/>
          </a:xfrm>
          <a:prstGeom prst="rect">
            <a:avLst/>
          </a:prstGeom>
          <a:noFill/>
          <a:ln w="9525">
            <a:noFill/>
            <a:miter lim="800000"/>
            <a:headEnd/>
            <a:tailEnd/>
          </a:ln>
          <a:effectLst/>
        </p:spPr>
      </p:pic>
      <p:sp>
        <p:nvSpPr>
          <p:cNvPr id="14" name="スライド番号プレースホルダ 13"/>
          <p:cNvSpPr>
            <a:spLocks noGrp="1"/>
          </p:cNvSpPr>
          <p:nvPr>
            <p:ph type="sldNum" sz="quarter" idx="11"/>
          </p:nvPr>
        </p:nvSpPr>
        <p:spPr/>
        <p:txBody>
          <a:bodyPr/>
          <a:lstStyle/>
          <a:p>
            <a:fld id="{F02442E9-F790-4B17-8326-B1CCCC3E0B27}" type="slidenum">
              <a:rPr lang="ja-JP" altLang="en-US" smtClean="0"/>
              <a:pPr/>
              <a:t>29</a:t>
            </a:fld>
            <a:endParaRPr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タイトル 2"/>
          <p:cNvSpPr>
            <a:spLocks noGrp="1" noChangeArrowheads="1"/>
          </p:cNvSpPr>
          <p:nvPr>
            <p:ph type="title"/>
          </p:nvPr>
        </p:nvSpPr>
        <p:spPr>
          <a:xfrm>
            <a:off x="241300" y="215900"/>
            <a:ext cx="8642350" cy="835025"/>
          </a:xfrm>
        </p:spPr>
        <p:txBody>
          <a:bodyPr/>
          <a:lstStyle/>
          <a:p>
            <a:pPr algn="l" eaLnBrk="1" hangingPunct="1"/>
            <a:r>
              <a:rPr lang="en-US" altLang="ja-JP" sz="3600" b="1" dirty="0" smtClean="0">
                <a:latin typeface="HG丸ｺﾞｼｯｸM-PRO" pitchFamily="50" charset="-128"/>
                <a:ea typeface="HG丸ｺﾞｼｯｸM-PRO" pitchFamily="50" charset="-128"/>
                <a:sym typeface="HG丸ｺﾞｼｯｸM-PRO" pitchFamily="50" charset="-128"/>
              </a:rPr>
              <a:t>3-4</a:t>
            </a:r>
            <a:r>
              <a:rPr lang="ja-JP" altLang="en-US" sz="3600" b="1" dirty="0" smtClean="0">
                <a:latin typeface="HG丸ｺﾞｼｯｸM-PRO" pitchFamily="50" charset="-128"/>
                <a:ea typeface="HG丸ｺﾞｼｯｸM-PRO" pitchFamily="50" charset="-128"/>
                <a:sym typeface="HG丸ｺﾞｼｯｸM-PRO" pitchFamily="50" charset="-128"/>
              </a:rPr>
              <a:t>　経営指標</a:t>
            </a:r>
            <a:endParaRPr lang="ja-JP" altLang="en-US" sz="3600" b="1" dirty="0">
              <a:latin typeface="HG丸ｺﾞｼｯｸM-PRO" pitchFamily="50" charset="-128"/>
              <a:ea typeface="HG丸ｺﾞｼｯｸM-PRO" pitchFamily="50" charset="-128"/>
              <a:sym typeface="HG丸ｺﾞｼｯｸM-PRO" pitchFamily="50" charset="-128"/>
            </a:endParaRPr>
          </a:p>
        </p:txBody>
      </p:sp>
      <p:sp>
        <p:nvSpPr>
          <p:cNvPr id="570371" name="正方形/長方形 9"/>
          <p:cNvSpPr>
            <a:spLocks noChangeArrowheads="1"/>
          </p:cNvSpPr>
          <p:nvPr/>
        </p:nvSpPr>
        <p:spPr bwMode="auto">
          <a:xfrm>
            <a:off x="311150" y="1054100"/>
            <a:ext cx="8497888" cy="1082675"/>
          </a:xfrm>
          <a:prstGeom prst="rect">
            <a:avLst/>
          </a:prstGeom>
          <a:noFill/>
          <a:ln w="9525">
            <a:noFill/>
            <a:miter lim="800000"/>
            <a:headEnd/>
            <a:tailEnd/>
          </a:ln>
        </p:spPr>
        <p:txBody>
          <a:bodyPr>
            <a:spAutoFit/>
          </a:bodyPr>
          <a:lstStyle/>
          <a:p>
            <a:pPr eaLnBrk="1" hangingPunct="1">
              <a:spcBef>
                <a:spcPts val="600"/>
              </a:spcBef>
            </a:pP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a:t>
            </a:r>
            <a:r>
              <a:rPr lang="en-US" sz="2000" dirty="0" smtClean="0">
                <a:solidFill>
                  <a:srgbClr val="000000"/>
                </a:solidFill>
                <a:latin typeface="HG丸ｺﾞｼｯｸM-PRO" pitchFamily="50" charset="-128"/>
                <a:ea typeface="HG丸ｺﾞｼｯｸM-PRO" pitchFamily="50" charset="-128"/>
                <a:sym typeface="HG丸ｺﾞｼｯｸM-PRO" pitchFamily="50" charset="-128"/>
              </a:rPr>
              <a:t>H2</a:t>
            </a:r>
            <a:r>
              <a:rPr lang="en-US" altLang="ja-JP" sz="2000" dirty="0" smtClean="0">
                <a:solidFill>
                  <a:srgbClr val="000000"/>
                </a:solidFill>
                <a:latin typeface="HG丸ｺﾞｼｯｸM-PRO" pitchFamily="50" charset="-128"/>
                <a:ea typeface="HG丸ｺﾞｼｯｸM-PRO" pitchFamily="50" charset="-128"/>
                <a:sym typeface="HG丸ｺﾞｼｯｸM-PRO" pitchFamily="50" charset="-128"/>
              </a:rPr>
              <a:t>8</a:t>
            </a:r>
            <a:r>
              <a:rPr lang="ja-JP" altLang="en-US" sz="2000" dirty="0" smtClean="0">
                <a:solidFill>
                  <a:srgbClr val="000000"/>
                </a:solidFill>
                <a:latin typeface="HG丸ｺﾞｼｯｸM-PRO" pitchFamily="50" charset="-128"/>
                <a:ea typeface="HG丸ｺﾞｼｯｸM-PRO" pitchFamily="50" charset="-128"/>
                <a:sym typeface="HG丸ｺﾞｼｯｸM-PRO" pitchFamily="50" charset="-128"/>
              </a:rPr>
              <a:t>年度</a:t>
            </a: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決算見込みの経営分析指標</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spcBef>
                <a:spcPts val="600"/>
              </a:spcBef>
            </a:pP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　以下の項目は、同規模都市の指標が公表されていないため、経年の変化により評価を行います。</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70375" name="正方形/長方形 9"/>
          <p:cNvSpPr>
            <a:spLocks noChangeArrowheads="1"/>
          </p:cNvSpPr>
          <p:nvPr/>
        </p:nvSpPr>
        <p:spPr bwMode="auto">
          <a:xfrm>
            <a:off x="195263" y="5664200"/>
            <a:ext cx="8707437" cy="708025"/>
          </a:xfrm>
          <a:prstGeom prst="rect">
            <a:avLst/>
          </a:prstGeom>
          <a:noFill/>
          <a:ln w="9525">
            <a:noFill/>
            <a:miter lim="800000"/>
            <a:headEnd/>
            <a:tailEnd/>
          </a:ln>
        </p:spPr>
        <p:txBody>
          <a:bodyPr>
            <a:spAutoFit/>
          </a:bodyPr>
          <a:lstStyle/>
          <a:p>
            <a:pPr eaLnBrk="1" hangingPunct="1">
              <a:spcBef>
                <a:spcPts val="600"/>
              </a:spcBef>
            </a:pPr>
            <a:r>
              <a:rPr lang="en-US" sz="2000" dirty="0">
                <a:solidFill>
                  <a:srgbClr val="000000"/>
                </a:solidFill>
                <a:latin typeface="HG丸ｺﾞｼｯｸM-PRO" pitchFamily="50" charset="-128"/>
                <a:ea typeface="HG丸ｺﾞｼｯｸM-PRO" pitchFamily="50" charset="-128"/>
                <a:sym typeface="HG丸ｺﾞｼｯｸM-PRO" pitchFamily="50" charset="-128"/>
              </a:rPr>
              <a:t>※</a:t>
            </a:r>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今後、同規模都市の指標が公表された際には、レーダーグラフによる</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a:p>
            <a:pPr eaLnBrk="1" hangingPunct="1"/>
            <a:r>
              <a:rPr lang="ja-JP" altLang="en-US" sz="2000" dirty="0">
                <a:solidFill>
                  <a:srgbClr val="000000"/>
                </a:solidFill>
                <a:latin typeface="HG丸ｺﾞｼｯｸM-PRO" pitchFamily="50" charset="-128"/>
                <a:ea typeface="HG丸ｺﾞｼｯｸM-PRO" pitchFamily="50" charset="-128"/>
                <a:sym typeface="HG丸ｺﾞｼｯｸM-PRO" pitchFamily="50" charset="-128"/>
              </a:rPr>
              <a:t>　評価に切り替える予定です。</a:t>
            </a:r>
            <a:endParaRPr lang="en-US" sz="2000" dirty="0">
              <a:solidFill>
                <a:srgbClr val="000000"/>
              </a:solidFill>
              <a:latin typeface="HG丸ｺﾞｼｯｸM-PRO" pitchFamily="50" charset="-128"/>
              <a:ea typeface="HG丸ｺﾞｼｯｸM-PRO" pitchFamily="50" charset="-128"/>
              <a:sym typeface="HG丸ｺﾞｼｯｸM-PRO" pitchFamily="50" charset="-128"/>
            </a:endParaRPr>
          </a:p>
        </p:txBody>
      </p:sp>
      <p:graphicFrame>
        <p:nvGraphicFramePr>
          <p:cNvPr id="570376" name="Group 8"/>
          <p:cNvGraphicFramePr>
            <a:graphicFrameLocks noGrp="1"/>
          </p:cNvGraphicFramePr>
          <p:nvPr/>
        </p:nvGraphicFramePr>
        <p:xfrm>
          <a:off x="1638300" y="2241550"/>
          <a:ext cx="5734050" cy="1457960"/>
        </p:xfrm>
        <a:graphic>
          <a:graphicData uri="http://schemas.openxmlformats.org/drawingml/2006/table">
            <a:tbl>
              <a:tblPr/>
              <a:tblGrid>
                <a:gridCol w="323850"/>
                <a:gridCol w="2505075"/>
                <a:gridCol w="685800"/>
                <a:gridCol w="847725"/>
                <a:gridCol w="685800"/>
                <a:gridCol w="685800"/>
              </a:tblGrid>
              <a:tr h="406400">
                <a:tc rowSpan="2"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項目</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FF"/>
                    </a:solidFill>
                  </a:tcPr>
                </a:tc>
                <a:tc rowSpan="2" hMerge="1">
                  <a:txBody>
                    <a:bodyPr/>
                    <a:lstStyle/>
                    <a:p>
                      <a:endParaRPr kumimoji="1" lang="ja-JP" altLang="en-US"/>
                    </a:p>
                  </a:txBody>
                  <a:tcPr/>
                </a:tc>
                <a:tc row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単位</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FF"/>
                    </a:solidFill>
                  </a:tcPr>
                </a:tc>
                <a:tc grid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柏市算定値</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hMerge="1">
                  <a:txBody>
                    <a:bodyPr/>
                    <a:lstStyle/>
                    <a:p>
                      <a:endParaRPr kumimoji="1" lang="ja-JP" altLang="en-US"/>
                    </a:p>
                  </a:txBody>
                  <a:tcPr/>
                </a:tc>
                <a:tc rowSpan="2">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指標の判断</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FF"/>
                    </a:solidFill>
                  </a:tcPr>
                </a:tc>
              </a:tr>
              <a:tr h="258763">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H2</a:t>
                      </a: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a:t>
                      </a:r>
                      <a:r>
                        <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見込</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Ｈ2</a:t>
                      </a: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CCFF"/>
                    </a:solidFill>
                  </a:tcPr>
                </a:tc>
                <a:tc vMerge="1">
                  <a:txBody>
                    <a:bodyPr/>
                    <a:lstStyle/>
                    <a:p>
                      <a:endParaRPr kumimoji="1" lang="ja-JP" altLang="en-US"/>
                    </a:p>
                  </a:txBody>
                  <a:tcPr/>
                </a:tc>
              </a:tr>
              <a:tr h="258763">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1</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企業債元利償還金対料金収入比率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85.7</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90.5</a:t>
                      </a:r>
                      <a:endPar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r>
              <a:tr h="266700">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2</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老朽管調査率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4.0</a:t>
                      </a:r>
                      <a:endPar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r>
              <a:tr h="266700">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3</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管路健全率</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zh-CN"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en-US" altLang="ja-JP"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0.0</a:t>
                      </a:r>
                      <a:endPar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smtClean="0">
                          <a:ln>
                            <a:noFill/>
                          </a:ln>
                          <a:solidFill>
                            <a:srgbClr val="000000"/>
                          </a:solidFill>
                          <a:effectLst/>
                          <a:latin typeface="ＭＳ Ｐゴシック" pitchFamily="50" charset="-128"/>
                          <a:ea typeface="ＭＳ Ｐゴシック" pitchFamily="50" charset="-128"/>
                          <a:sym typeface="ＭＳ Ｐゴシック" pitchFamily="50" charset="-128"/>
                        </a:rPr>
                        <a:t>－</a:t>
                      </a:r>
                      <a:endParaRPr kumimoji="0" lang="zh-CN"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endParaRP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0" rtl="0" eaLnBrk="0" fontAlgn="base" latinLnBrk="0" hangingPunct="0">
                        <a:lnSpc>
                          <a:spcPct val="100000"/>
                        </a:lnSpc>
                        <a:spcBef>
                          <a:spcPct val="20000"/>
                        </a:spcBef>
                        <a:spcAft>
                          <a:spcPct val="0"/>
                        </a:spcAft>
                        <a:buClr>
                          <a:schemeClr val="accent1"/>
                        </a:buClr>
                        <a:buSzPct val="100000"/>
                        <a:buFont typeface="Symbol" pitchFamily="18" charset="2"/>
                        <a:buNone/>
                        <a:tabLst/>
                      </a:pPr>
                      <a:r>
                        <a:rPr kumimoji="0" lang="ja-JP" altLang="en-US" sz="1100" b="0" i="0" u="none" strike="noStrike" cap="none" normalizeH="0" baseline="0" dirty="0" smtClean="0">
                          <a:ln>
                            <a:noFill/>
                          </a:ln>
                          <a:solidFill>
                            <a:srgbClr val="000000"/>
                          </a:solidFill>
                          <a:effectLst/>
                          <a:latin typeface="ＭＳ Ｐゴシック" pitchFamily="50" charset="-128"/>
                          <a:ea typeface="ＭＳ Ｐゴシック" pitchFamily="50" charset="-128"/>
                          <a:sym typeface="ＭＳ Ｐゴシック" pitchFamily="50" charset="-128"/>
                        </a:rPr>
                        <a:t>↑</a:t>
                      </a:r>
                    </a:p>
                  </a:txBody>
                  <a:tcPr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CCFF"/>
                    </a:solidFill>
                  </a:tcPr>
                </a:tc>
              </a:tr>
            </a:tbl>
          </a:graphicData>
        </a:graphic>
      </p:graphicFrame>
      <p:pic>
        <p:nvPicPr>
          <p:cNvPr id="15" name="図 14"/>
          <p:cNvPicPr/>
          <p:nvPr/>
        </p:nvPicPr>
        <p:blipFill>
          <a:blip r:embed="rId2" cstate="print"/>
          <a:srcRect l="6475" t="28488" r="43042" b="19186"/>
          <a:stretch>
            <a:fillRect/>
          </a:stretch>
        </p:blipFill>
        <p:spPr bwMode="auto">
          <a:xfrm>
            <a:off x="311150" y="3778250"/>
            <a:ext cx="2863850" cy="1856948"/>
          </a:xfrm>
          <a:prstGeom prst="rect">
            <a:avLst/>
          </a:prstGeom>
          <a:noFill/>
          <a:ln w="9525">
            <a:noFill/>
            <a:miter lim="800000"/>
            <a:headEnd/>
            <a:tailEnd/>
          </a:ln>
        </p:spPr>
      </p:pic>
      <p:pic>
        <p:nvPicPr>
          <p:cNvPr id="16" name="図 15"/>
          <p:cNvPicPr/>
          <p:nvPr/>
        </p:nvPicPr>
        <p:blipFill>
          <a:blip r:embed="rId3" cstate="print"/>
          <a:srcRect l="6148" t="32849" r="43686" b="15361"/>
          <a:stretch>
            <a:fillRect/>
          </a:stretch>
        </p:blipFill>
        <p:spPr bwMode="auto">
          <a:xfrm>
            <a:off x="5934170" y="3848100"/>
            <a:ext cx="3209830" cy="1844387"/>
          </a:xfrm>
          <a:prstGeom prst="rect">
            <a:avLst/>
          </a:prstGeom>
          <a:noFill/>
          <a:ln w="9525">
            <a:noFill/>
            <a:miter lim="800000"/>
            <a:headEnd/>
            <a:tailEnd/>
          </a:ln>
        </p:spPr>
      </p:pic>
      <p:pic>
        <p:nvPicPr>
          <p:cNvPr id="17" name="図 16"/>
          <p:cNvPicPr/>
          <p:nvPr/>
        </p:nvPicPr>
        <p:blipFill>
          <a:blip r:embed="rId4" cstate="print"/>
          <a:srcRect l="6639" t="32268" r="43329" b="16277"/>
          <a:stretch>
            <a:fillRect/>
          </a:stretch>
        </p:blipFill>
        <p:spPr bwMode="auto">
          <a:xfrm>
            <a:off x="3105150" y="3917950"/>
            <a:ext cx="2933699" cy="1766626"/>
          </a:xfrm>
          <a:prstGeom prst="rect">
            <a:avLst/>
          </a:prstGeom>
          <a:noFill/>
          <a:ln w="9525">
            <a:noFill/>
            <a:miter lim="800000"/>
            <a:headEnd/>
            <a:tailEnd/>
          </a:ln>
        </p:spPr>
      </p:pic>
      <p:sp>
        <p:nvSpPr>
          <p:cNvPr id="10" name="スライド番号プレースホルダ 9"/>
          <p:cNvSpPr>
            <a:spLocks noGrp="1"/>
          </p:cNvSpPr>
          <p:nvPr>
            <p:ph type="sldNum" sz="quarter" idx="11"/>
          </p:nvPr>
        </p:nvSpPr>
        <p:spPr/>
        <p:txBody>
          <a:bodyPr/>
          <a:lstStyle/>
          <a:p>
            <a:fld id="{F02442E9-F790-4B17-8326-B1CCCC3E0B27}" type="slidenum">
              <a:rPr lang="ja-JP" altLang="en-US" smtClean="0"/>
              <a:pPr/>
              <a:t>30</a:t>
            </a:fld>
            <a:endParaRPr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1"/>
          </p:nvPr>
        </p:nvSpPr>
        <p:spPr>
          <a:xfrm>
            <a:off x="3990975" y="6664325"/>
            <a:ext cx="1162050" cy="365125"/>
          </a:xfrm>
        </p:spPr>
        <p:txBody>
          <a:bodyPr/>
          <a:lstStyle/>
          <a:p>
            <a:fld id="{FE85E56F-CEF7-4AB9-972B-8AE32156D6EE}" type="slidenum">
              <a:rPr lang="ja-JP" altLang="en-US" smtClean="0"/>
              <a:pPr/>
              <a:t>3</a:t>
            </a:fld>
            <a:endParaRPr lang="ja-JP" altLang="en-US" dirty="0"/>
          </a:p>
        </p:txBody>
      </p:sp>
      <p:sp>
        <p:nvSpPr>
          <p:cNvPr id="3" name="Rectangle 2"/>
          <p:cNvSpPr>
            <a:spLocks noChangeArrowheads="1"/>
          </p:cNvSpPr>
          <p:nvPr/>
        </p:nvSpPr>
        <p:spPr bwMode="auto">
          <a:xfrm>
            <a:off x="457200" y="338138"/>
            <a:ext cx="8229600" cy="995362"/>
          </a:xfrm>
          <a:prstGeom prst="rect">
            <a:avLst/>
          </a:prstGeom>
          <a:noFill/>
          <a:ln w="9525">
            <a:noFill/>
            <a:miter lim="800000"/>
            <a:headEnd/>
            <a:tailEnd/>
          </a:ln>
        </p:spPr>
        <p:txBody>
          <a:bodyPr/>
          <a:lstStyle/>
          <a:p>
            <a:pPr marL="914400" indent="-914400" algn="ctr"/>
            <a:r>
              <a:rPr lang="ja-JP" altLang="en-US" sz="2800" dirty="0" smtClean="0">
                <a:solidFill>
                  <a:schemeClr val="bg1"/>
                </a:solidFill>
                <a:latin typeface="Candara" pitchFamily="34" charset="0"/>
                <a:ea typeface="HG丸ｺﾞｼｯｸM-PRO" pitchFamily="50" charset="-128"/>
                <a:sym typeface="Candara" pitchFamily="34" charset="0"/>
              </a:rPr>
              <a:t>１．</a:t>
            </a:r>
            <a:r>
              <a:rPr lang="ja-JP" altLang="en-US" sz="2800" dirty="0">
                <a:solidFill>
                  <a:schemeClr val="bg1"/>
                </a:solidFill>
                <a:latin typeface="Candara" pitchFamily="34" charset="0"/>
                <a:ea typeface="HG丸ｺﾞｼｯｸM-PRO" pitchFamily="50" charset="-128"/>
                <a:sym typeface="Candara" pitchFamily="34" charset="0"/>
              </a:rPr>
              <a:t>平成</a:t>
            </a:r>
            <a:r>
              <a:rPr lang="ja-JP" altLang="en-US" sz="2800" dirty="0" smtClean="0">
                <a:solidFill>
                  <a:schemeClr val="bg1"/>
                </a:solidFill>
                <a:latin typeface="Candara" pitchFamily="34" charset="0"/>
                <a:ea typeface="HG丸ｺﾞｼｯｸM-PRO" pitchFamily="50" charset="-128"/>
                <a:sym typeface="Candara" pitchFamily="34" charset="0"/>
              </a:rPr>
              <a:t>２８年度</a:t>
            </a:r>
            <a:r>
              <a:rPr lang="ja-JP" altLang="en-US" sz="2800" dirty="0">
                <a:solidFill>
                  <a:schemeClr val="bg1"/>
                </a:solidFill>
                <a:latin typeface="Candara" pitchFamily="34" charset="0"/>
                <a:ea typeface="HG丸ｺﾞｼｯｸM-PRO" pitchFamily="50" charset="-128"/>
                <a:sym typeface="Candara" pitchFamily="34" charset="0"/>
              </a:rPr>
              <a:t>の決算報告</a:t>
            </a:r>
            <a:endParaRPr lang="ja-JP" altLang="en-US" dirty="0">
              <a:solidFill>
                <a:schemeClr val="bg1"/>
              </a:solidFill>
              <a:ea typeface="ＭＳ Ｐゴシック" pitchFamily="50" charset="-128"/>
            </a:endParaRPr>
          </a:p>
        </p:txBody>
      </p:sp>
      <p:sp>
        <p:nvSpPr>
          <p:cNvPr id="4" name="タイトル 1"/>
          <p:cNvSpPr txBox="1">
            <a:spLocks noChangeArrowheads="1"/>
          </p:cNvSpPr>
          <p:nvPr/>
        </p:nvSpPr>
        <p:spPr bwMode="auto">
          <a:xfrm>
            <a:off x="381000" y="809625"/>
            <a:ext cx="822960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altLang="ja-JP" sz="2800" b="0" i="0" u="none" strike="noStrike" kern="0" cap="none" spc="0" normalizeH="0" baseline="0" noProof="0" dirty="0" smtClean="0">
                <a:ln>
                  <a:noFill/>
                </a:ln>
                <a:solidFill>
                  <a:schemeClr val="bg1"/>
                </a:solidFill>
                <a:effectLst/>
                <a:uLnTx/>
                <a:uFillTx/>
                <a:latin typeface="HG丸ｺﾞｼｯｸM-PRO" pitchFamily="50" charset="-128"/>
                <a:ea typeface="HG丸ｺﾞｼｯｸM-PRO" pitchFamily="50" charset="-128"/>
                <a:cs typeface="+mj-cs"/>
                <a:sym typeface="HG丸ｺﾞｼｯｸM-PRO" pitchFamily="50" charset="-128"/>
              </a:rPr>
              <a:t>1-1</a:t>
            </a:r>
            <a:r>
              <a:rPr kumimoji="0" lang="ja-JP" altLang="en-US" sz="2800" b="0" i="0" u="none" strike="noStrike" kern="0" cap="none" spc="0" normalizeH="0" baseline="0" noProof="0" dirty="0" smtClean="0">
                <a:ln>
                  <a:noFill/>
                </a:ln>
                <a:solidFill>
                  <a:schemeClr val="bg1"/>
                </a:solidFill>
                <a:effectLst/>
                <a:uLnTx/>
                <a:uFillTx/>
                <a:latin typeface="HG丸ｺﾞｼｯｸM-PRO" pitchFamily="50" charset="-128"/>
                <a:ea typeface="HG丸ｺﾞｼｯｸM-PRO" pitchFamily="50" charset="-128"/>
                <a:cs typeface="+mj-cs"/>
                <a:sym typeface="HG丸ｺﾞｼｯｸM-PRO" pitchFamily="50" charset="-128"/>
              </a:rPr>
              <a:t>　</a:t>
            </a:r>
            <a:r>
              <a:rPr kumimoji="0" lang="en-US" altLang="ja-JP" sz="2800" b="0" i="0" u="none" strike="noStrike" kern="0" cap="none" spc="0" normalizeH="0" baseline="0" noProof="0" dirty="0" smtClean="0">
                <a:ln>
                  <a:noFill/>
                </a:ln>
                <a:solidFill>
                  <a:schemeClr val="bg1"/>
                </a:solidFill>
                <a:effectLst/>
                <a:uLnTx/>
                <a:uFillTx/>
                <a:latin typeface="HG丸ｺﾞｼｯｸM-PRO" pitchFamily="50" charset="-128"/>
                <a:ea typeface="HG丸ｺﾞｼｯｸM-PRO" pitchFamily="50" charset="-128"/>
                <a:cs typeface="+mj-cs"/>
                <a:sym typeface="HG丸ｺﾞｼｯｸM-PRO" pitchFamily="50" charset="-128"/>
              </a:rPr>
              <a:t>28</a:t>
            </a:r>
            <a:r>
              <a:rPr kumimoji="0" lang="ja-JP" altLang="en-US" sz="2800" b="0" i="0" u="none" strike="noStrike" kern="0" cap="none" spc="0" normalizeH="0" baseline="0" noProof="0" dirty="0" smtClean="0">
                <a:ln>
                  <a:noFill/>
                </a:ln>
                <a:solidFill>
                  <a:schemeClr val="bg1"/>
                </a:solidFill>
                <a:effectLst/>
                <a:uLnTx/>
                <a:uFillTx/>
                <a:latin typeface="HG丸ｺﾞｼｯｸM-PRO" pitchFamily="50" charset="-128"/>
                <a:ea typeface="HG丸ｺﾞｼｯｸM-PRO" pitchFamily="50" charset="-128"/>
                <a:cs typeface="+mj-cs"/>
                <a:sym typeface="HG丸ｺﾞｼｯｸM-PRO" pitchFamily="50" charset="-128"/>
              </a:rPr>
              <a:t>年度　収益的収支</a:t>
            </a:r>
            <a:endParaRPr kumimoji="0" lang="ja-JP" altLang="en-US" sz="4400" b="0" i="0" u="none" strike="noStrike" kern="0" cap="none" spc="0" normalizeH="0" baseline="0" noProof="0" dirty="0">
              <a:ln>
                <a:noFill/>
              </a:ln>
              <a:solidFill>
                <a:schemeClr val="bg1"/>
              </a:solidFill>
              <a:effectLst/>
              <a:uLnTx/>
              <a:uFillTx/>
              <a:latin typeface="+mj-lt"/>
              <a:ea typeface="+mj-ea"/>
              <a:cs typeface="+mj-cs"/>
            </a:endParaRPr>
          </a:p>
        </p:txBody>
      </p:sp>
      <p:sp>
        <p:nvSpPr>
          <p:cNvPr id="5" name="正方形/長方形 6"/>
          <p:cNvSpPr>
            <a:spLocks noChangeArrowheads="1"/>
          </p:cNvSpPr>
          <p:nvPr/>
        </p:nvSpPr>
        <p:spPr bwMode="auto">
          <a:xfrm>
            <a:off x="5446713" y="1420813"/>
            <a:ext cx="3422650" cy="349250"/>
          </a:xfrm>
          <a:prstGeom prst="rect">
            <a:avLst/>
          </a:prstGeom>
          <a:noFill/>
          <a:ln w="9525">
            <a:noFill/>
            <a:miter lim="800000"/>
            <a:headEnd/>
            <a:tailEnd/>
          </a:ln>
        </p:spPr>
        <p:txBody>
          <a:bodyPr anchor="ctr"/>
          <a:lstStyle/>
          <a:p>
            <a:pPr algn="ctr"/>
            <a:r>
              <a:rPr lang="ja-JP" altLang="en-US" dirty="0">
                <a:solidFill>
                  <a:srgbClr val="0070C0"/>
                </a:solidFill>
                <a:latin typeface="HGP明朝E" pitchFamily="18" charset="-128"/>
                <a:ea typeface="ＭＳ Ｐゴシック" pitchFamily="50" charset="-128"/>
                <a:sym typeface="HGP明朝E" pitchFamily="18" charset="-128"/>
              </a:rPr>
              <a:t>　　</a:t>
            </a:r>
            <a:r>
              <a:rPr lang="ja-JP" altLang="en-US" dirty="0">
                <a:solidFill>
                  <a:schemeClr val="bg1"/>
                </a:solidFill>
                <a:latin typeface="HGP明朝E" pitchFamily="18" charset="-128"/>
                <a:ea typeface="ＭＳ Ｐゴシック" pitchFamily="50" charset="-128"/>
                <a:sym typeface="HGP明朝E" pitchFamily="18" charset="-128"/>
              </a:rPr>
              <a:t>　</a:t>
            </a:r>
            <a:r>
              <a:rPr lang="ja-JP" altLang="en-US" b="1" dirty="0">
                <a:solidFill>
                  <a:schemeClr val="bg1"/>
                </a:solidFill>
                <a:latin typeface="HG丸ｺﾞｼｯｸM-PRO" pitchFamily="50" charset="-128"/>
                <a:ea typeface="HG丸ｺﾞｼｯｸM-PRO" pitchFamily="50" charset="-128"/>
                <a:sym typeface="HG丸ｺﾞｼｯｸM-PRO" pitchFamily="50" charset="-128"/>
              </a:rPr>
              <a:t>（単位：千円，税込）</a:t>
            </a:r>
            <a:endParaRPr lang="ja-JP" altLang="en-US" dirty="0">
              <a:solidFill>
                <a:schemeClr val="bg1"/>
              </a:solidFill>
              <a:ea typeface="ＭＳ Ｐゴシック" pitchFamily="50" charset="-128"/>
            </a:endParaRPr>
          </a:p>
        </p:txBody>
      </p:sp>
      <p:graphicFrame>
        <p:nvGraphicFramePr>
          <p:cNvPr id="6" name="Group 3"/>
          <p:cNvGraphicFramePr>
            <a:graphicFrameLocks noGrp="1"/>
          </p:cNvGraphicFramePr>
          <p:nvPr/>
        </p:nvGraphicFramePr>
        <p:xfrm>
          <a:off x="557213" y="1804989"/>
          <a:ext cx="8032750" cy="4837110"/>
        </p:xfrm>
        <a:graphic>
          <a:graphicData uri="http://schemas.openxmlformats.org/drawingml/2006/table">
            <a:tbl>
              <a:tblPr/>
              <a:tblGrid>
                <a:gridCol w="2457450"/>
                <a:gridCol w="1830387"/>
                <a:gridCol w="1871663"/>
                <a:gridCol w="1873250"/>
              </a:tblGrid>
              <a:tr h="397527">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予算現額</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決算見込額</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増減</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r>
              <a:tr h="383217">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収益（Ａ）</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9,653,382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9,570,462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82,920</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下水道使用料</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5,639,672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5,844,429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204,757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他会計補助金</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1,574,865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1,286,183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288,682</a:t>
                      </a:r>
                      <a:endPar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長期前受金戻入</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2,435,825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2,424,377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11,448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3,020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15,473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12,453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費用（Ｂ）</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9,235,936</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Candara" pitchFamily="34" charset="0"/>
                        </a:rPr>
                        <a:t>8,935,409</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Candara" pitchFamily="34" charset="0"/>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300,527</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890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管渠費等</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1,001,230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949,192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52,038</a:t>
                      </a:r>
                      <a:endPar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流域下水負担金</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2,579,131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2,444,881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134,250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890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減価償却費</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4,500,885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4,493,055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7,830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890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支払利息</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998,144</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963,886</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34,258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731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156,546</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Candara" pitchFamily="34" charset="0"/>
                        </a:rPr>
                        <a:t>84,395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Candara" pitchFamily="34" charset="0"/>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72,151</a:t>
                      </a:r>
                      <a:endPar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8446">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（Ａ）－（Ｂ）</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417,446</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4" marB="4571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635,053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217,607</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タイトル 1"/>
          <p:cNvSpPr>
            <a:spLocks noGrp="1" noChangeArrowheads="1"/>
          </p:cNvSpPr>
          <p:nvPr>
            <p:ph type="title"/>
          </p:nvPr>
        </p:nvSpPr>
        <p:spPr>
          <a:xfrm>
            <a:off x="590550" y="565150"/>
            <a:ext cx="6635750" cy="785813"/>
          </a:xfrm>
        </p:spPr>
        <p:txBody>
          <a:bodyPr/>
          <a:lstStyle/>
          <a:p>
            <a:pPr marL="0" indent="0" algn="l"/>
            <a:r>
              <a:rPr lang="en-US" altLang="ja-JP" sz="2800" dirty="0" smtClean="0">
                <a:solidFill>
                  <a:schemeClr val="bg1"/>
                </a:solidFill>
                <a:latin typeface="HG丸ｺﾞｼｯｸM-PRO" pitchFamily="50" charset="-128"/>
                <a:ea typeface="HG丸ｺﾞｼｯｸM-PRO" pitchFamily="50" charset="-128"/>
                <a:sym typeface="HG丸ｺﾞｼｯｸM-PRO" pitchFamily="50" charset="-128"/>
              </a:rPr>
              <a:t>1-2</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　</a:t>
            </a:r>
            <a:r>
              <a:rPr lang="en-US" altLang="ja-JP" sz="2800" dirty="0" smtClean="0">
                <a:solidFill>
                  <a:schemeClr val="bg1"/>
                </a:solidFill>
                <a:latin typeface="HG丸ｺﾞｼｯｸM-PRO" pitchFamily="50" charset="-128"/>
                <a:ea typeface="HG丸ｺﾞｼｯｸM-PRO" pitchFamily="50" charset="-128"/>
                <a:sym typeface="HG丸ｺﾞｼｯｸM-PRO" pitchFamily="50" charset="-128"/>
              </a:rPr>
              <a:t>28</a:t>
            </a:r>
            <a:r>
              <a:rPr lang="ja-JP" altLang="en-US" sz="2800" dirty="0" smtClean="0">
                <a:solidFill>
                  <a:schemeClr val="bg1"/>
                </a:solidFill>
                <a:latin typeface="HG丸ｺﾞｼｯｸM-PRO" pitchFamily="50" charset="-128"/>
                <a:ea typeface="HG丸ｺﾞｼｯｸM-PRO" pitchFamily="50" charset="-128"/>
                <a:sym typeface="HG丸ｺﾞｼｯｸM-PRO" pitchFamily="50" charset="-128"/>
              </a:rPr>
              <a:t>年度　資本的</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収支</a:t>
            </a:r>
            <a:endParaRPr lang="ja-JP" altLang="en-US" dirty="0">
              <a:solidFill>
                <a:schemeClr val="bg1"/>
              </a:solidFill>
            </a:endParaRPr>
          </a:p>
        </p:txBody>
      </p:sp>
      <p:graphicFrame>
        <p:nvGraphicFramePr>
          <p:cNvPr id="555011" name="Group 3"/>
          <p:cNvGraphicFramePr>
            <a:graphicFrameLocks noGrp="1"/>
          </p:cNvGraphicFramePr>
          <p:nvPr/>
        </p:nvGraphicFramePr>
        <p:xfrm>
          <a:off x="520700" y="1892300"/>
          <a:ext cx="8229600" cy="4180512"/>
        </p:xfrm>
        <a:graphic>
          <a:graphicData uri="http://schemas.openxmlformats.org/drawingml/2006/table">
            <a:tbl>
              <a:tblPr/>
              <a:tblGrid>
                <a:gridCol w="2057400"/>
                <a:gridCol w="2057400"/>
                <a:gridCol w="2057400"/>
                <a:gridCol w="2057400"/>
              </a:tblGrid>
              <a:tr h="3968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予算現額</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決算見込額</a:t>
                      </a:r>
                      <a:endParaRPr kumimoji="0" lang="ja-JP" altLang="en-US" sz="2000" b="0" i="0" u="none" strike="noStrike" cap="none" normalizeH="0" baseline="0" dirty="0" smtClean="0">
                        <a:ln>
                          <a:noFill/>
                        </a:ln>
                        <a:solidFill>
                          <a:schemeClr val="tx2"/>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増減</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資本的収入（A）</a:t>
                      </a: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6,169,528</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3,646,550</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2,522,978</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企業債</a:t>
                      </a:r>
                      <a:endParaRPr kumimoji="0" lang="ja-JP" altLang="en-US" sz="18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3,376,600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1,208,000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2,168,600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81000">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他会計出資金</a:t>
                      </a:r>
                      <a:endParaRPr kumimoji="0" lang="ja-JP" altLang="en-US" sz="18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1,324,559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1,613,327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288,768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49249">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国庫補助金</a:t>
                      </a:r>
                      <a:endParaRPr kumimoji="0" lang="ja-JP" altLang="en-US" sz="18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946,000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483,020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462,980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18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522,369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342,203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180,166</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資本的支出（B）</a:t>
                      </a: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8,476,455</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5,798,442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2,678,013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建設改良費</a:t>
                      </a: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4,586,925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1,985,033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2,601,892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81000">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企業債償還金</a:t>
                      </a:r>
                      <a:endParaRPr kumimoji="0" lang="ja-JP" altLang="en-US" sz="18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3,675,799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3,675,798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18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213,731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137,611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76,120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9413">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a:t>
                      </a: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a:t>
                      </a: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）－（B）</a:t>
                      </a: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2,306,927</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2,151,892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155,035</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13" marB="45713"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bl>
          </a:graphicData>
        </a:graphic>
      </p:graphicFrame>
      <p:sp>
        <p:nvSpPr>
          <p:cNvPr id="555073" name="正方形/長方形 8"/>
          <p:cNvSpPr>
            <a:spLocks noChangeArrowheads="1"/>
          </p:cNvSpPr>
          <p:nvPr/>
        </p:nvSpPr>
        <p:spPr bwMode="auto">
          <a:xfrm>
            <a:off x="5499100" y="1473200"/>
            <a:ext cx="3422650" cy="349250"/>
          </a:xfrm>
          <a:prstGeom prst="rect">
            <a:avLst/>
          </a:prstGeom>
          <a:noFill/>
          <a:ln w="9525">
            <a:noFill/>
            <a:miter lim="800000"/>
            <a:headEnd/>
            <a:tailEnd/>
          </a:ln>
        </p:spPr>
        <p:txBody>
          <a:bodyPr anchor="ctr"/>
          <a:lstStyle/>
          <a:p>
            <a:pPr algn="ctr"/>
            <a:r>
              <a:rPr lang="ja-JP" altLang="en-US" dirty="0">
                <a:solidFill>
                  <a:schemeClr val="tx2">
                    <a:lumMod val="50000"/>
                  </a:schemeClr>
                </a:solidFill>
                <a:latin typeface="HGP明朝E" pitchFamily="18" charset="-128"/>
                <a:ea typeface="ＭＳ Ｐゴシック" pitchFamily="50" charset="-128"/>
                <a:sym typeface="HGP明朝E" pitchFamily="18" charset="-128"/>
              </a:rPr>
              <a:t>　　　</a:t>
            </a:r>
            <a:r>
              <a:rPr lang="ja-JP" altLang="en-US" b="1" dirty="0">
                <a:solidFill>
                  <a:schemeClr val="bg1"/>
                </a:solidFill>
                <a:latin typeface="HG丸ｺﾞｼｯｸM-PRO" pitchFamily="50" charset="-128"/>
                <a:ea typeface="HG丸ｺﾞｼｯｸM-PRO" pitchFamily="50" charset="-128"/>
                <a:sym typeface="HG丸ｺﾞｼｯｸM-PRO" pitchFamily="50" charset="-128"/>
              </a:rPr>
              <a:t>（単位：千円，税込）</a:t>
            </a:r>
            <a:endParaRPr lang="ja-JP" altLang="en-US" dirty="0">
              <a:solidFill>
                <a:schemeClr val="bg1"/>
              </a:solidFill>
              <a:ea typeface="ＭＳ Ｐゴシック" pitchFamily="50" charset="-128"/>
            </a:endParaRPr>
          </a:p>
        </p:txBody>
      </p:sp>
      <p:sp>
        <p:nvSpPr>
          <p:cNvPr id="6" name="スライド番号プレースホルダ 5"/>
          <p:cNvSpPr>
            <a:spLocks noGrp="1"/>
          </p:cNvSpPr>
          <p:nvPr>
            <p:ph type="sldNum" sz="quarter" idx="11"/>
          </p:nvPr>
        </p:nvSpPr>
        <p:spPr/>
        <p:txBody>
          <a:bodyPr/>
          <a:lstStyle/>
          <a:p>
            <a:fld id="{F02442E9-F790-4B17-8326-B1CCCC3E0B27}" type="slidenum">
              <a:rPr lang="ja-JP" altLang="en-US" smtClean="0"/>
              <a:pPr/>
              <a:t>4</a:t>
            </a:fld>
            <a:endParaRPr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タイトル 1"/>
          <p:cNvSpPr>
            <a:spLocks noGrp="1" noChangeArrowheads="1"/>
          </p:cNvSpPr>
          <p:nvPr>
            <p:ph type="title"/>
          </p:nvPr>
        </p:nvSpPr>
        <p:spPr>
          <a:xfrm>
            <a:off x="450850" y="285750"/>
            <a:ext cx="7785100" cy="908050"/>
          </a:xfrm>
        </p:spPr>
        <p:txBody>
          <a:bodyPr/>
          <a:lstStyle/>
          <a:p>
            <a:pPr marL="0" indent="0" algn="l"/>
            <a:r>
              <a:rPr lang="en-US" altLang="ja-JP" sz="2800" dirty="0" smtClean="0">
                <a:solidFill>
                  <a:schemeClr val="bg1"/>
                </a:solidFill>
                <a:latin typeface="HG丸ｺﾞｼｯｸM-PRO" pitchFamily="50" charset="-128"/>
                <a:ea typeface="HG丸ｺﾞｼｯｸM-PRO" pitchFamily="50" charset="-128"/>
                <a:sym typeface="HG丸ｺﾞｼｯｸM-PRO" pitchFamily="50" charset="-128"/>
              </a:rPr>
              <a:t>1-3</a:t>
            </a:r>
            <a:r>
              <a:rPr lang="ja-JP" altLang="en-US" sz="2800" dirty="0" smtClean="0">
                <a:solidFill>
                  <a:schemeClr val="bg1"/>
                </a:solidFill>
                <a:latin typeface="HG丸ｺﾞｼｯｸM-PRO" pitchFamily="50" charset="-128"/>
                <a:ea typeface="HG丸ｺﾞｼｯｸM-PRO" pitchFamily="50" charset="-128"/>
                <a:sym typeface="HG丸ｺﾞｼｯｸM-PRO" pitchFamily="50" charset="-128"/>
              </a:rPr>
              <a:t>　２８年度</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　損益計算書</a:t>
            </a:r>
            <a:endParaRPr lang="ja-JP" altLang="en-US" dirty="0">
              <a:solidFill>
                <a:schemeClr val="bg1"/>
              </a:solidFill>
            </a:endParaRPr>
          </a:p>
        </p:txBody>
      </p:sp>
      <p:graphicFrame>
        <p:nvGraphicFramePr>
          <p:cNvPr id="557059" name="Group 3"/>
          <p:cNvGraphicFramePr>
            <a:graphicFrameLocks noGrp="1"/>
          </p:cNvGraphicFramePr>
          <p:nvPr/>
        </p:nvGraphicFramePr>
        <p:xfrm>
          <a:off x="450850" y="1403350"/>
          <a:ext cx="8229600" cy="4848225"/>
        </p:xfrm>
        <a:graphic>
          <a:graphicData uri="http://schemas.openxmlformats.org/drawingml/2006/table">
            <a:tbl>
              <a:tblPr/>
              <a:tblGrid>
                <a:gridCol w="2057400"/>
                <a:gridCol w="2057400"/>
                <a:gridCol w="2057400"/>
                <a:gridCol w="2057400"/>
              </a:tblGrid>
              <a:tr h="3968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2</a:t>
                      </a:r>
                      <a:r>
                        <a:rPr kumimoji="0" lang="en-US" altLang="ja-JP"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7</a:t>
                      </a:r>
                      <a:r>
                        <a:rPr kumimoji="0" lang="ja-JP" alt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年度</a:t>
                      </a: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2</a:t>
                      </a:r>
                      <a:r>
                        <a:rPr kumimoji="0" lang="en-US" altLang="ja-JP"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8</a:t>
                      </a:r>
                      <a:r>
                        <a:rPr kumimoji="0" lang="ja-JP" alt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年度</a:t>
                      </a: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増減</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収益計（A）</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9,233,409</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9,138,146</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95,263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下水道使用料</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5,321,432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5,411,925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90,493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他会計補助金</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1,485,752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1,286,183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199,569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長期前受金戻入</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2,403,862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2,424,377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20,515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8300">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2000" b="0" i="0" u="none" strike="noStrike" cap="none" normalizeH="0" baseline="0" smtClean="0">
                        <a:ln>
                          <a:noFill/>
                        </a:ln>
                        <a:solidFill>
                          <a:schemeClr val="tx2">
                            <a:lumMod val="50000"/>
                          </a:schemeClr>
                        </a:solidFill>
                        <a:effectLst/>
                        <a:latin typeface="Candara" pitchFamily="34" charset="0"/>
                        <a:ea typeface="HGP明朝E" pitchFamily="18" charset="-128"/>
                        <a:sym typeface="Candara" pitchFamily="34" charset="0"/>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２</a:t>
                      </a: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2,363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15,661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6,702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費用計（B）</a:t>
                      </a:r>
                      <a:endParaRPr kumimoji="0" lang="ja-JP" altLang="en-US" sz="20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8,773,673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8,643,943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129,730</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管渠費等</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865,081</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897,788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32,707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流域下水負担金</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2,336,287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2,263,778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72,509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減価償却費</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4,431,908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4,493,055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61,147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8300">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支払利息</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1,057,503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963,886</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93,617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82,894</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25,436</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57,458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a:t>
                      </a:r>
                      <a:r>
                        <a:rPr kumimoji="0" lang="en-US" sz="18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a:t>
                      </a:r>
                      <a:r>
                        <a:rPr kumimoji="0" lang="ja-JP" altLang="en-US" sz="18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）－（B）</a:t>
                      </a:r>
                      <a:endParaRPr kumimoji="0" lang="ja-JP" altLang="en-US" sz="20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459,736</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494,203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34,467</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marT="45726" marB="45726"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bl>
          </a:graphicData>
        </a:graphic>
      </p:graphicFrame>
      <p:sp>
        <p:nvSpPr>
          <p:cNvPr id="557131" name="正方形/長方形 3"/>
          <p:cNvSpPr>
            <a:spLocks noChangeArrowheads="1"/>
          </p:cNvSpPr>
          <p:nvPr/>
        </p:nvSpPr>
        <p:spPr bwMode="auto">
          <a:xfrm>
            <a:off x="5480050" y="984250"/>
            <a:ext cx="3422650" cy="349250"/>
          </a:xfrm>
          <a:prstGeom prst="rect">
            <a:avLst/>
          </a:prstGeom>
          <a:noFill/>
          <a:ln w="9525">
            <a:noFill/>
            <a:miter lim="800000"/>
            <a:headEnd/>
            <a:tailEnd/>
          </a:ln>
        </p:spPr>
        <p:txBody>
          <a:bodyPr anchor="ctr"/>
          <a:lstStyle/>
          <a:p>
            <a:pPr algn="ctr"/>
            <a:r>
              <a:rPr lang="ja-JP" altLang="en-US" dirty="0">
                <a:solidFill>
                  <a:schemeClr val="tx2">
                    <a:lumMod val="50000"/>
                  </a:schemeClr>
                </a:solidFill>
                <a:latin typeface="HGP明朝E" pitchFamily="18" charset="-128"/>
                <a:ea typeface="ＭＳ Ｐゴシック" pitchFamily="50" charset="-128"/>
                <a:sym typeface="HGP明朝E" pitchFamily="18" charset="-128"/>
              </a:rPr>
              <a:t>　　　</a:t>
            </a:r>
            <a:r>
              <a:rPr lang="ja-JP" altLang="en-US" b="1" dirty="0">
                <a:solidFill>
                  <a:schemeClr val="bg1"/>
                </a:solidFill>
                <a:latin typeface="HG丸ｺﾞｼｯｸM-PRO" pitchFamily="50" charset="-128"/>
                <a:ea typeface="HG丸ｺﾞｼｯｸM-PRO" pitchFamily="50" charset="-128"/>
                <a:sym typeface="HG丸ｺﾞｼｯｸM-PRO" pitchFamily="50" charset="-128"/>
              </a:rPr>
              <a:t>（単位：千円，税抜）</a:t>
            </a:r>
            <a:endParaRPr lang="ja-JP" altLang="en-US" dirty="0">
              <a:solidFill>
                <a:schemeClr val="bg1"/>
              </a:solidFill>
              <a:ea typeface="ＭＳ Ｐゴシック" pitchFamily="50" charset="-128"/>
            </a:endParaRPr>
          </a:p>
        </p:txBody>
      </p:sp>
      <p:sp>
        <p:nvSpPr>
          <p:cNvPr id="6" name="スライド番号プレースホルダ 5"/>
          <p:cNvSpPr>
            <a:spLocks noGrp="1"/>
          </p:cNvSpPr>
          <p:nvPr>
            <p:ph type="sldNum" sz="quarter" idx="11"/>
          </p:nvPr>
        </p:nvSpPr>
        <p:spPr/>
        <p:txBody>
          <a:bodyPr/>
          <a:lstStyle/>
          <a:p>
            <a:fld id="{F02442E9-F790-4B17-8326-B1CCCC3E0B27}" type="slidenum">
              <a:rPr lang="ja-JP" altLang="en-US" smtClean="0"/>
              <a:pPr/>
              <a:t>5</a:t>
            </a:fld>
            <a:endParaRPr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タイトル 1"/>
          <p:cNvSpPr>
            <a:spLocks noGrp="1" noChangeArrowheads="1"/>
          </p:cNvSpPr>
          <p:nvPr>
            <p:ph type="title"/>
          </p:nvPr>
        </p:nvSpPr>
        <p:spPr>
          <a:xfrm>
            <a:off x="520700" y="635000"/>
            <a:ext cx="7613650" cy="838200"/>
          </a:xfrm>
        </p:spPr>
        <p:txBody>
          <a:bodyPr/>
          <a:lstStyle/>
          <a:p>
            <a:pPr marL="0" indent="0" algn="l"/>
            <a:r>
              <a:rPr lang="en-US" altLang="ja-JP" sz="2800" dirty="0" smtClean="0">
                <a:solidFill>
                  <a:schemeClr val="bg1"/>
                </a:solidFill>
                <a:latin typeface="HG丸ｺﾞｼｯｸM-PRO" pitchFamily="50" charset="-128"/>
                <a:ea typeface="HG丸ｺﾞｼｯｸM-PRO" pitchFamily="50" charset="-128"/>
                <a:sym typeface="HG丸ｺﾞｼｯｸM-PRO" pitchFamily="50" charset="-128"/>
              </a:rPr>
              <a:t>1-4</a:t>
            </a:r>
            <a:r>
              <a:rPr lang="ja-JP" altLang="en-US" sz="2800" dirty="0" smtClean="0">
                <a:solidFill>
                  <a:schemeClr val="bg1"/>
                </a:solidFill>
                <a:latin typeface="HG丸ｺﾞｼｯｸM-PRO" pitchFamily="50" charset="-128"/>
                <a:ea typeface="HG丸ｺﾞｼｯｸM-PRO" pitchFamily="50" charset="-128"/>
                <a:sym typeface="HG丸ｺﾞｼｯｸM-PRO" pitchFamily="50" charset="-128"/>
              </a:rPr>
              <a:t>　２８年度</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　貸借対照表</a:t>
            </a:r>
            <a:endParaRPr lang="ja-JP" altLang="en-US" dirty="0">
              <a:solidFill>
                <a:schemeClr val="bg1"/>
              </a:solidFill>
            </a:endParaRPr>
          </a:p>
        </p:txBody>
      </p:sp>
      <p:graphicFrame>
        <p:nvGraphicFramePr>
          <p:cNvPr id="560131" name="Group 3"/>
          <p:cNvGraphicFramePr>
            <a:graphicFrameLocks noGrp="1"/>
          </p:cNvGraphicFramePr>
          <p:nvPr/>
        </p:nvGraphicFramePr>
        <p:xfrm>
          <a:off x="461963" y="1766888"/>
          <a:ext cx="8229600" cy="4476750"/>
        </p:xfrm>
        <a:graphic>
          <a:graphicData uri="http://schemas.openxmlformats.org/drawingml/2006/table">
            <a:tbl>
              <a:tblPr/>
              <a:tblGrid>
                <a:gridCol w="2057400"/>
                <a:gridCol w="2057400"/>
                <a:gridCol w="2057400"/>
                <a:gridCol w="2057400"/>
              </a:tblGrid>
              <a:tr h="3968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2</a:t>
                      </a:r>
                      <a:r>
                        <a:rPr kumimoji="0" lang="en-US" altLang="ja-JP"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7</a:t>
                      </a:r>
                      <a:r>
                        <a:rPr kumimoji="0" lang="ja-JP" alt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年度</a:t>
                      </a: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2</a:t>
                      </a:r>
                      <a:r>
                        <a:rPr kumimoji="0" lang="en-US" altLang="ja-JP"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8</a:t>
                      </a:r>
                      <a:r>
                        <a:rPr kumimoji="0" lang="ja-JP" altLang="en-US" sz="18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rPr>
                        <a:t>年度</a:t>
                      </a:r>
                      <a:endParaRPr kumimoji="0" lang="ja-JP" altLang="en-US" sz="2000" b="1" i="0" u="none" strike="noStrike" cap="none" normalizeH="0" baseline="0" dirty="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rPr>
                        <a:t>増減</a:t>
                      </a:r>
                      <a:endParaRPr kumimoji="0" lang="ja-JP" altLang="en-US" sz="2000" b="1" i="0" u="none" strike="noStrike" cap="none" normalizeH="0" baseline="0" smtClean="0">
                        <a:ln>
                          <a:noFill/>
                        </a:ln>
                        <a:solidFill>
                          <a:srgbClr val="FFFFFF"/>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1B6FD"/>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資産</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147,459,321</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147,608,653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149,332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有形固定資産</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130,675,165</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130,636,828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38,337</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無形固定資産</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12,209,718</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11,795,595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414,123</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流動資産</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4,567,703</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5,169,005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601,302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68300">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2000" b="0" i="0" u="none" strike="noStrike" cap="none" normalizeH="0" baseline="0" dirty="0" smtClean="0">
                        <a:ln>
                          <a:noFill/>
                        </a:ln>
                        <a:solidFill>
                          <a:schemeClr val="tx2">
                            <a:lumMod val="50000"/>
                          </a:schemeClr>
                        </a:solidFill>
                        <a:effectLst/>
                        <a:latin typeface="Candara" pitchFamily="34" charset="0"/>
                        <a:ea typeface="HGP明朝E" pitchFamily="18" charset="-128"/>
                        <a:sym typeface="Candara"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6,735</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7,225</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490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負債</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120,859,409</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118,901,211</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1,958,198</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企業債</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43,684,047</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41,216,249</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a:t>
                      </a: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2,467,798</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長期前受金</a:t>
                      </a:r>
                      <a:endParaRPr kumimoji="0" lang="ja-JP" altLang="en-US" sz="20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76,047,312</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76,443,572</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396,260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　その他</a:t>
                      </a:r>
                      <a:endParaRPr kumimoji="0" lang="ja-JP" altLang="en-US" sz="2000" b="0" i="0" u="none" strike="noStrike" cap="none" normalizeH="0" baseline="0" smtClean="0">
                        <a:ln>
                          <a:noFill/>
                        </a:ln>
                        <a:solidFill>
                          <a:schemeClr val="tx2">
                            <a:lumMod val="50000"/>
                          </a:schemeClr>
                        </a:solidFill>
                        <a:effectLst/>
                        <a:latin typeface="Candara" pitchFamily="34" charset="0"/>
                        <a:ea typeface="HGP明朝E" pitchFamily="18" charset="-128"/>
                        <a:sym typeface="Candara" pitchFamily="34"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1,128,050</a:t>
                      </a:r>
                      <a:endParaRPr kumimoji="0" lang="ja-JP" altLang="en-US" sz="20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1,241,390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0"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113,340</a:t>
                      </a:r>
                      <a:endParaRPr kumimoji="0" lang="ja-JP" altLang="en-US" sz="1800" b="0"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r h="368300">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資本</a:t>
                      </a:r>
                      <a:endParaRPr kumimoji="0" lang="ja-JP" altLang="en-US" sz="20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26,599,912</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28,707,442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2,107,530</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F"/>
                    </a:solidFill>
                  </a:tcPr>
                </a:tc>
              </a:tr>
              <a:tr h="371475">
                <a:tc>
                  <a:txBody>
                    <a:bodyPr/>
                    <a:lstStyle/>
                    <a:p>
                      <a:pPr marL="0" marR="0" lvl="0" indent="0" algn="l" defTabSz="0" rtl="0" eaLnBrk="1" fontAlgn="base" latinLnBrk="0" hangingPunct="1">
                        <a:lnSpc>
                          <a:spcPct val="100000"/>
                        </a:lnSpc>
                        <a:spcBef>
                          <a:spcPct val="0"/>
                        </a:spcBef>
                        <a:spcAft>
                          <a:spcPct val="0"/>
                        </a:spcAft>
                        <a:buClrTx/>
                        <a:buSzPct val="100000"/>
                        <a:buFont typeface="Arial" pitchFamily="34" charset="0"/>
                        <a:buNone/>
                        <a:tabLst/>
                      </a:pPr>
                      <a:r>
                        <a:rPr kumimoji="0" lang="ja-JP" altLang="en-US" sz="18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負債及び資本</a:t>
                      </a:r>
                      <a:endParaRPr kumimoji="0" lang="ja-JP" altLang="en-US" sz="2000" b="1" i="0" u="none" strike="noStrike" cap="none" normalizeH="0" baseline="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147,459,321</a:t>
                      </a:r>
                      <a:endParaRPr kumimoji="0" lang="ja-JP" altLang="en-US" sz="20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147,608,653</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c>
                  <a:txBody>
                    <a:bodyPr/>
                    <a:lstStyle/>
                    <a:p>
                      <a:pPr marL="0" marR="0" lvl="0" indent="0" algn="r" defTabSz="0" rtl="0" eaLnBrk="1" fontAlgn="base" latinLnBrk="0" hangingPunct="1">
                        <a:lnSpc>
                          <a:spcPct val="100000"/>
                        </a:lnSpc>
                        <a:spcBef>
                          <a:spcPct val="0"/>
                        </a:spcBef>
                        <a:spcAft>
                          <a:spcPct val="0"/>
                        </a:spcAft>
                        <a:buClrTx/>
                        <a:buSzPct val="100000"/>
                        <a:buFont typeface="Arial" pitchFamily="34" charset="0"/>
                        <a:buNone/>
                        <a:tabLst/>
                      </a:pPr>
                      <a:r>
                        <a:rPr kumimoji="0" lang="en-US" altLang="ja-JP"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rPr>
                        <a:t>149,332</a:t>
                      </a:r>
                      <a:endParaRPr kumimoji="0" lang="ja-JP" altLang="en-US" sz="1800" b="1" i="0" u="none" strike="noStrike" cap="none" normalizeH="0" baseline="0" dirty="0" smtClean="0">
                        <a:ln>
                          <a:noFill/>
                        </a:ln>
                        <a:solidFill>
                          <a:schemeClr val="tx2">
                            <a:lumMod val="50000"/>
                          </a:schemeClr>
                        </a:solidFill>
                        <a:effectLst/>
                        <a:latin typeface="HG丸ｺﾞｼｯｸM-PRO" pitchFamily="50" charset="-128"/>
                        <a:ea typeface="HG丸ｺﾞｼｯｸM-PRO" pitchFamily="50" charset="-128"/>
                        <a:sym typeface="HG丸ｺﾞｼｯｸM-PRO"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CE5FE"/>
                    </a:solidFill>
                  </a:tcPr>
                </a:tc>
              </a:tr>
            </a:tbl>
          </a:graphicData>
        </a:graphic>
      </p:graphicFrame>
      <p:sp>
        <p:nvSpPr>
          <p:cNvPr id="560198" name="正方形/長方形 3"/>
          <p:cNvSpPr>
            <a:spLocks noChangeArrowheads="1"/>
          </p:cNvSpPr>
          <p:nvPr/>
        </p:nvSpPr>
        <p:spPr bwMode="auto">
          <a:xfrm>
            <a:off x="5503863" y="1417638"/>
            <a:ext cx="3422650" cy="349250"/>
          </a:xfrm>
          <a:prstGeom prst="rect">
            <a:avLst/>
          </a:prstGeom>
          <a:noFill/>
          <a:ln w="9525">
            <a:noFill/>
            <a:miter lim="800000"/>
            <a:headEnd/>
            <a:tailEnd/>
          </a:ln>
        </p:spPr>
        <p:txBody>
          <a:bodyPr anchor="ctr"/>
          <a:lstStyle/>
          <a:p>
            <a:pPr algn="ctr"/>
            <a:r>
              <a:rPr lang="ja-JP" altLang="en-US" dirty="0">
                <a:solidFill>
                  <a:schemeClr val="tx2">
                    <a:lumMod val="50000"/>
                  </a:schemeClr>
                </a:solidFill>
                <a:latin typeface="HGP明朝E" pitchFamily="18" charset="-128"/>
                <a:ea typeface="ＭＳ Ｐゴシック" pitchFamily="50" charset="-128"/>
                <a:sym typeface="HGP明朝E" pitchFamily="18" charset="-128"/>
              </a:rPr>
              <a:t>　　　</a:t>
            </a:r>
            <a:r>
              <a:rPr lang="ja-JP" altLang="en-US" b="1" dirty="0">
                <a:solidFill>
                  <a:schemeClr val="bg1"/>
                </a:solidFill>
                <a:latin typeface="HG丸ｺﾞｼｯｸM-PRO" pitchFamily="50" charset="-128"/>
                <a:ea typeface="HG丸ｺﾞｼｯｸM-PRO" pitchFamily="50" charset="-128"/>
                <a:sym typeface="HG丸ｺﾞｼｯｸM-PRO" pitchFamily="50" charset="-128"/>
              </a:rPr>
              <a:t>（単位：千円，税抜）</a:t>
            </a:r>
            <a:endParaRPr lang="ja-JP" altLang="en-US" dirty="0">
              <a:solidFill>
                <a:schemeClr val="bg1"/>
              </a:solidFill>
              <a:ea typeface="ＭＳ Ｐゴシック" pitchFamily="50" charset="-128"/>
            </a:endParaRPr>
          </a:p>
        </p:txBody>
      </p:sp>
      <p:sp>
        <p:nvSpPr>
          <p:cNvPr id="6" name="スライド番号プレースホルダ 5"/>
          <p:cNvSpPr>
            <a:spLocks noGrp="1"/>
          </p:cNvSpPr>
          <p:nvPr>
            <p:ph type="sldNum" sz="quarter" idx="11"/>
          </p:nvPr>
        </p:nvSpPr>
        <p:spPr/>
        <p:txBody>
          <a:bodyPr/>
          <a:lstStyle/>
          <a:p>
            <a:fld id="{F02442E9-F790-4B17-8326-B1CCCC3E0B27}" type="slidenum">
              <a:rPr lang="ja-JP" altLang="en-US" smtClean="0"/>
              <a:pPr/>
              <a:t>6</a:t>
            </a:fld>
            <a:endParaRPr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ChangeArrowheads="1"/>
          </p:cNvSpPr>
          <p:nvPr/>
        </p:nvSpPr>
        <p:spPr bwMode="auto">
          <a:xfrm>
            <a:off x="381000" y="1649413"/>
            <a:ext cx="8229600" cy="995362"/>
          </a:xfrm>
          <a:prstGeom prst="rect">
            <a:avLst/>
          </a:prstGeom>
          <a:noFill/>
          <a:ln w="9525">
            <a:noFill/>
            <a:miter lim="800000"/>
            <a:headEnd/>
            <a:tailEnd/>
          </a:ln>
        </p:spPr>
        <p:txBody>
          <a:bodyPr/>
          <a:lstStyle/>
          <a:p>
            <a:pPr marL="914400" indent="-914400"/>
            <a:endParaRPr lang="ja-JP" altLang="en-US" sz="2800">
              <a:solidFill>
                <a:srgbClr val="FFFFFF"/>
              </a:solidFill>
              <a:latin typeface="Candara" pitchFamily="34" charset="0"/>
              <a:ea typeface="HG丸ｺﾞｼｯｸM-PRO" pitchFamily="50" charset="-128"/>
              <a:sym typeface="Candara" pitchFamily="34" charset="0"/>
            </a:endParaRPr>
          </a:p>
        </p:txBody>
      </p:sp>
      <p:sp>
        <p:nvSpPr>
          <p:cNvPr id="563203" name="タイトル 2"/>
          <p:cNvSpPr>
            <a:spLocks noChangeArrowheads="1"/>
          </p:cNvSpPr>
          <p:nvPr/>
        </p:nvSpPr>
        <p:spPr bwMode="auto">
          <a:xfrm>
            <a:off x="631825" y="2146300"/>
            <a:ext cx="8531225" cy="558800"/>
          </a:xfrm>
          <a:prstGeom prst="rect">
            <a:avLst/>
          </a:prstGeom>
          <a:noFill/>
          <a:ln w="9525">
            <a:noFill/>
            <a:miter lim="800000"/>
            <a:headEnd/>
            <a:tailEnd/>
          </a:ln>
        </p:spPr>
        <p:txBody>
          <a:bodyPr anchor="ctr"/>
          <a:lstStyle/>
          <a:p>
            <a:pPr eaLnBrk="1" hangingPunct="1">
              <a:spcBef>
                <a:spcPts val="1200"/>
              </a:spcBef>
              <a:buClr>
                <a:schemeClr val="accent1"/>
              </a:buClr>
              <a:buSzPct val="100000"/>
              <a:buFont typeface="Symbol" pitchFamily="18" charset="2"/>
              <a:buNone/>
            </a:pPr>
            <a:r>
              <a:rPr lang="ja-JP" altLang="en-US" sz="2400" b="1" dirty="0">
                <a:latin typeface="HG丸ｺﾞｼｯｸM-PRO" pitchFamily="50" charset="-128"/>
                <a:ea typeface="HG丸ｺﾞｼｯｸM-PRO" pitchFamily="50" charset="-128"/>
                <a:sym typeface="HG丸ｺﾞｼｯｸM-PRO" pitchFamily="50" charset="-128"/>
              </a:rPr>
              <a:t>平成</a:t>
            </a:r>
            <a:r>
              <a:rPr lang="en-US" sz="2000" b="1" dirty="0" smtClean="0">
                <a:latin typeface="HG丸ｺﾞｼｯｸM-PRO" pitchFamily="50" charset="-128"/>
                <a:ea typeface="HG丸ｺﾞｼｯｸM-PRO" pitchFamily="50" charset="-128"/>
                <a:sym typeface="HG丸ｺﾞｼｯｸM-PRO" pitchFamily="50" charset="-128"/>
              </a:rPr>
              <a:t>2</a:t>
            </a:r>
            <a:r>
              <a:rPr lang="ja-JP" altLang="en-US" sz="2000" b="1" dirty="0" smtClean="0">
                <a:latin typeface="HG丸ｺﾞｼｯｸM-PRO" pitchFamily="50" charset="-128"/>
                <a:ea typeface="HG丸ｺﾞｼｯｸM-PRO" pitchFamily="50" charset="-128"/>
                <a:sym typeface="HG丸ｺﾞｼｯｸM-PRO" pitchFamily="50" charset="-128"/>
              </a:rPr>
              <a:t>７年度 </a:t>
            </a:r>
            <a:r>
              <a:rPr lang="ja-JP" altLang="en-US" sz="2000" b="1" dirty="0">
                <a:latin typeface="HG丸ｺﾞｼｯｸM-PRO" pitchFamily="50" charset="-128"/>
                <a:ea typeface="HG丸ｺﾞｼｯｸM-PRO" pitchFamily="50" charset="-128"/>
                <a:sym typeface="HG丸ｺﾞｼｯｸM-PRO" pitchFamily="50" charset="-128"/>
              </a:rPr>
              <a:t>： </a:t>
            </a:r>
            <a:r>
              <a:rPr lang="en-US" altLang="ja-JP" sz="2000" b="1" dirty="0" smtClean="0">
                <a:latin typeface="HG丸ｺﾞｼｯｸM-PRO" pitchFamily="50" charset="-128"/>
                <a:ea typeface="HG丸ｺﾞｼｯｸM-PRO" pitchFamily="50" charset="-128"/>
                <a:sym typeface="HG丸ｺﾞｼｯｸM-PRO" pitchFamily="50" charset="-128"/>
              </a:rPr>
              <a:t>765,979</a:t>
            </a:r>
            <a:r>
              <a:rPr lang="ja-JP" altLang="en-US" sz="2000" b="1" dirty="0">
                <a:latin typeface="HG丸ｺﾞｼｯｸM-PRO" pitchFamily="50" charset="-128"/>
                <a:ea typeface="HG丸ｺﾞｼｯｸM-PRO" pitchFamily="50" charset="-128"/>
                <a:sym typeface="HG丸ｺﾞｼｯｸM-PRO" pitchFamily="50" charset="-128"/>
              </a:rPr>
              <a:t>　 平成</a:t>
            </a:r>
            <a:r>
              <a:rPr lang="en-US" sz="2000" b="1" dirty="0" smtClean="0">
                <a:latin typeface="HG丸ｺﾞｼｯｸM-PRO" pitchFamily="50" charset="-128"/>
                <a:ea typeface="HG丸ｺﾞｼｯｸM-PRO" pitchFamily="50" charset="-128"/>
                <a:sym typeface="HG丸ｺﾞｼｯｸM-PRO" pitchFamily="50" charset="-128"/>
              </a:rPr>
              <a:t>2</a:t>
            </a:r>
            <a:r>
              <a:rPr lang="ja-JP" altLang="en-US" sz="2000" b="1" dirty="0" smtClean="0">
                <a:latin typeface="HG丸ｺﾞｼｯｸM-PRO" pitchFamily="50" charset="-128"/>
                <a:ea typeface="HG丸ｺﾞｼｯｸM-PRO" pitchFamily="50" charset="-128"/>
                <a:sym typeface="HG丸ｺﾞｼｯｸM-PRO" pitchFamily="50" charset="-128"/>
              </a:rPr>
              <a:t>８年度 </a:t>
            </a:r>
            <a:r>
              <a:rPr lang="ja-JP" altLang="en-US" sz="2000" b="1" dirty="0">
                <a:latin typeface="HG丸ｺﾞｼｯｸM-PRO" pitchFamily="50" charset="-128"/>
                <a:ea typeface="HG丸ｺﾞｼｯｸM-PRO" pitchFamily="50" charset="-128"/>
                <a:sym typeface="HG丸ｺﾞｼｯｸM-PRO" pitchFamily="50" charset="-128"/>
              </a:rPr>
              <a:t>：   </a:t>
            </a:r>
            <a:r>
              <a:rPr lang="en-US" altLang="ja-JP" sz="2000" b="1" dirty="0" smtClean="0">
                <a:latin typeface="HG丸ｺﾞｼｯｸM-PRO" pitchFamily="50" charset="-128"/>
                <a:ea typeface="HG丸ｺﾞｼｯｸM-PRO" pitchFamily="50" charset="-128"/>
                <a:sym typeface="HG丸ｺﾞｼｯｸM-PRO" pitchFamily="50" charset="-128"/>
              </a:rPr>
              <a:t>2,605,516</a:t>
            </a:r>
            <a:endParaRPr lang="en-US" sz="2000" b="1" dirty="0">
              <a:latin typeface="HG丸ｺﾞｼｯｸM-PRO" pitchFamily="50" charset="-128"/>
              <a:ea typeface="HG丸ｺﾞｼｯｸM-PRO" pitchFamily="50" charset="-128"/>
              <a:sym typeface="HG丸ｺﾞｼｯｸM-PRO" pitchFamily="50" charset="-128"/>
            </a:endParaRPr>
          </a:p>
        </p:txBody>
      </p:sp>
      <p:sp>
        <p:nvSpPr>
          <p:cNvPr id="563204" name="正方形/長方形 4"/>
          <p:cNvSpPr>
            <a:spLocks noChangeArrowheads="1"/>
          </p:cNvSpPr>
          <p:nvPr/>
        </p:nvSpPr>
        <p:spPr bwMode="auto">
          <a:xfrm>
            <a:off x="381000" y="1943100"/>
            <a:ext cx="7823200" cy="863600"/>
          </a:xfrm>
          <a:prstGeom prst="rect">
            <a:avLst/>
          </a:prstGeom>
          <a:noFill/>
          <a:ln w="25400" cmpd="sng">
            <a:solidFill>
              <a:srgbClr val="FFCC66"/>
            </a:solidFill>
            <a:miter lim="800000"/>
            <a:headEnd/>
            <a:tailEnd/>
          </a:ln>
        </p:spPr>
        <p:txBody>
          <a:bodyPr anchor="ctr">
            <a:spAutoFit/>
          </a:bodyPr>
          <a:lstStyle/>
          <a:p>
            <a:pPr algn="ctr" eaLnBrk="1" hangingPunct="1">
              <a:buClr>
                <a:schemeClr val="accent1"/>
              </a:buClr>
              <a:buSzPct val="100000"/>
            </a:pPr>
            <a:endParaRPr lang="ja-JP" altLang="en-US" sz="1500" b="1">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3205" name="角丸四角形 3"/>
          <p:cNvSpPr>
            <a:spLocks noChangeArrowheads="1"/>
          </p:cNvSpPr>
          <p:nvPr/>
        </p:nvSpPr>
        <p:spPr bwMode="auto">
          <a:xfrm>
            <a:off x="473075" y="1701800"/>
            <a:ext cx="4587875" cy="481013"/>
          </a:xfrm>
          <a:prstGeom prst="roundRect">
            <a:avLst>
              <a:gd name="adj" fmla="val 29310"/>
            </a:avLst>
          </a:prstGeom>
          <a:gradFill rotWithShape="0">
            <a:gsLst>
              <a:gs pos="0">
                <a:srgbClr val="FFCC66"/>
              </a:gs>
              <a:gs pos="49001">
                <a:srgbClr val="EACC8E"/>
              </a:gs>
              <a:gs pos="100000">
                <a:srgbClr val="FDEED7"/>
              </a:gs>
            </a:gsLst>
            <a:lin ang="5400000" scaled="1"/>
          </a:gradFill>
          <a:ln w="9525" cmpd="sng">
            <a:solidFill>
              <a:srgbClr val="FF9933"/>
            </a:solidFill>
            <a:round/>
            <a:headEnd/>
            <a:tailEnd/>
          </a:ln>
        </p:spPr>
        <p:txBody>
          <a:bodyPr anchor="ctr">
            <a:spAutoFit/>
          </a:bodyPr>
          <a:lstStyle/>
          <a:p>
            <a:pPr algn="ctr" eaLnBrk="1" hangingPunct="1">
              <a:buClr>
                <a:schemeClr val="accent1"/>
              </a:buClr>
              <a:buSzPct val="100000"/>
              <a:buFont typeface="Symbol" pitchFamily="18" charset="2"/>
              <a:buNone/>
            </a:pPr>
            <a:r>
              <a:rPr lang="ja-JP" altLang="en-US" sz="2000" b="1">
                <a:latin typeface="HG丸ｺﾞｼｯｸM-PRO" pitchFamily="50" charset="-128"/>
                <a:ea typeface="HG丸ｺﾞｼｯｸM-PRO" pitchFamily="50" charset="-128"/>
                <a:sym typeface="HG丸ｺﾞｼｯｸM-PRO" pitchFamily="50" charset="-128"/>
              </a:rPr>
              <a:t>業務活動によるキャッシュ・フロー</a:t>
            </a:r>
            <a:endParaRPr lang="en-US" sz="2000" b="1">
              <a:latin typeface="HG丸ｺﾞｼｯｸM-PRO" pitchFamily="50" charset="-128"/>
              <a:ea typeface="HG丸ｺﾞｼｯｸM-PRO" pitchFamily="50" charset="-128"/>
              <a:sym typeface="HG丸ｺﾞｼｯｸM-PRO" pitchFamily="50" charset="-128"/>
            </a:endParaRPr>
          </a:p>
        </p:txBody>
      </p:sp>
      <p:sp>
        <p:nvSpPr>
          <p:cNvPr id="563206" name="タイトル 2"/>
          <p:cNvSpPr>
            <a:spLocks noChangeArrowheads="1"/>
          </p:cNvSpPr>
          <p:nvPr/>
        </p:nvSpPr>
        <p:spPr bwMode="auto">
          <a:xfrm>
            <a:off x="631825" y="3822700"/>
            <a:ext cx="8531225" cy="558800"/>
          </a:xfrm>
          <a:prstGeom prst="rect">
            <a:avLst/>
          </a:prstGeom>
          <a:noFill/>
          <a:ln w="9525">
            <a:noFill/>
            <a:miter lim="800000"/>
            <a:headEnd/>
            <a:tailEnd/>
          </a:ln>
        </p:spPr>
        <p:txBody>
          <a:bodyPr anchor="ctr"/>
          <a:lstStyle/>
          <a:p>
            <a:pPr eaLnBrk="1" hangingPunct="1">
              <a:spcBef>
                <a:spcPts val="1200"/>
              </a:spcBef>
              <a:buClr>
                <a:schemeClr val="accent1"/>
              </a:buClr>
              <a:buSzPct val="100000"/>
              <a:buFont typeface="Symbol" pitchFamily="18" charset="2"/>
              <a:buNone/>
            </a:pPr>
            <a:r>
              <a:rPr lang="ja-JP" altLang="en-US" sz="2400" b="1" dirty="0">
                <a:latin typeface="HG丸ｺﾞｼｯｸM-PRO" pitchFamily="50" charset="-128"/>
                <a:ea typeface="HG丸ｺﾞｼｯｸM-PRO" pitchFamily="50" charset="-128"/>
                <a:sym typeface="HG丸ｺﾞｼｯｸM-PRO" pitchFamily="50" charset="-128"/>
              </a:rPr>
              <a:t>平成</a:t>
            </a:r>
            <a:r>
              <a:rPr lang="en-US" sz="2000" b="1" dirty="0" smtClean="0">
                <a:latin typeface="HG丸ｺﾞｼｯｸM-PRO" pitchFamily="50" charset="-128"/>
                <a:ea typeface="HG丸ｺﾞｼｯｸM-PRO" pitchFamily="50" charset="-128"/>
                <a:sym typeface="HG丸ｺﾞｼｯｸM-PRO" pitchFamily="50" charset="-128"/>
              </a:rPr>
              <a:t>2</a:t>
            </a:r>
            <a:r>
              <a:rPr lang="ja-JP" altLang="en-US" sz="2000" b="1" dirty="0" smtClean="0">
                <a:latin typeface="HG丸ｺﾞｼｯｸM-PRO" pitchFamily="50" charset="-128"/>
                <a:ea typeface="HG丸ｺﾞｼｯｸM-PRO" pitchFamily="50" charset="-128"/>
                <a:sym typeface="HG丸ｺﾞｼｯｸM-PRO" pitchFamily="50" charset="-128"/>
              </a:rPr>
              <a:t>７年度 </a:t>
            </a:r>
            <a:r>
              <a:rPr lang="ja-JP" altLang="en-US" sz="2000" b="1" dirty="0">
                <a:latin typeface="HG丸ｺﾞｼｯｸM-PRO" pitchFamily="50" charset="-128"/>
                <a:ea typeface="HG丸ｺﾞｼｯｸM-PRO" pitchFamily="50" charset="-128"/>
                <a:sym typeface="HG丸ｺﾞｼｯｸM-PRO" pitchFamily="50" charset="-128"/>
              </a:rPr>
              <a:t>：</a:t>
            </a:r>
            <a:r>
              <a:rPr lang="ja-JP" altLang="en-US" sz="2000" b="1" dirty="0" smtClean="0">
                <a:latin typeface="HG丸ｺﾞｼｯｸM-PRO" pitchFamily="50" charset="-128"/>
                <a:ea typeface="HG丸ｺﾞｼｯｸM-PRO" pitchFamily="50" charset="-128"/>
                <a:sym typeface="HG丸ｺﾞｼｯｸM-PRO" pitchFamily="50" charset="-128"/>
              </a:rPr>
              <a:t>△</a:t>
            </a:r>
            <a:r>
              <a:rPr lang="en-US" altLang="ja-JP" sz="2000" b="1" dirty="0" smtClean="0">
                <a:latin typeface="HG丸ｺﾞｼｯｸM-PRO" pitchFamily="50" charset="-128"/>
                <a:ea typeface="HG丸ｺﾞｼｯｸM-PRO" pitchFamily="50" charset="-128"/>
                <a:sym typeface="HG丸ｺﾞｼｯｸM-PRO" pitchFamily="50" charset="-128"/>
              </a:rPr>
              <a:t>1,921,786</a:t>
            </a:r>
            <a:r>
              <a:rPr lang="ja-JP" altLang="en-US" sz="2000" b="1" dirty="0">
                <a:latin typeface="HG丸ｺﾞｼｯｸM-PRO" pitchFamily="50" charset="-128"/>
                <a:ea typeface="HG丸ｺﾞｼｯｸM-PRO" pitchFamily="50" charset="-128"/>
                <a:sym typeface="HG丸ｺﾞｼｯｸM-PRO" pitchFamily="50" charset="-128"/>
              </a:rPr>
              <a:t>　平成</a:t>
            </a:r>
            <a:r>
              <a:rPr lang="en-US" sz="2000" b="1" dirty="0" smtClean="0">
                <a:latin typeface="HG丸ｺﾞｼｯｸM-PRO" pitchFamily="50" charset="-128"/>
                <a:ea typeface="HG丸ｺﾞｼｯｸM-PRO" pitchFamily="50" charset="-128"/>
                <a:sym typeface="HG丸ｺﾞｼｯｸM-PRO" pitchFamily="50" charset="-128"/>
              </a:rPr>
              <a:t>2</a:t>
            </a:r>
            <a:r>
              <a:rPr lang="en-US" altLang="ja-JP" sz="2000" b="1" dirty="0" smtClean="0">
                <a:latin typeface="HG丸ｺﾞｼｯｸM-PRO" pitchFamily="50" charset="-128"/>
                <a:ea typeface="HG丸ｺﾞｼｯｸM-PRO" pitchFamily="50" charset="-128"/>
                <a:sym typeface="HG丸ｺﾞｼｯｸM-PRO" pitchFamily="50" charset="-128"/>
              </a:rPr>
              <a:t>8</a:t>
            </a:r>
            <a:r>
              <a:rPr lang="ja-JP" altLang="en-US" sz="2000" b="1" dirty="0" smtClean="0">
                <a:latin typeface="HG丸ｺﾞｼｯｸM-PRO" pitchFamily="50" charset="-128"/>
                <a:ea typeface="HG丸ｺﾞｼｯｸM-PRO" pitchFamily="50" charset="-128"/>
                <a:sym typeface="HG丸ｺﾞｼｯｸM-PRO" pitchFamily="50" charset="-128"/>
              </a:rPr>
              <a:t>年度 </a:t>
            </a:r>
            <a:r>
              <a:rPr lang="ja-JP" altLang="en-US" sz="2000" b="1" dirty="0">
                <a:latin typeface="HG丸ｺﾞｼｯｸM-PRO" pitchFamily="50" charset="-128"/>
                <a:ea typeface="HG丸ｺﾞｼｯｸM-PRO" pitchFamily="50" charset="-128"/>
                <a:sym typeface="HG丸ｺﾞｼｯｸM-PRO" pitchFamily="50" charset="-128"/>
              </a:rPr>
              <a:t>： </a:t>
            </a:r>
            <a:r>
              <a:rPr lang="ja-JP" altLang="en-US" sz="2000" b="1" dirty="0" smtClean="0">
                <a:latin typeface="HG丸ｺﾞｼｯｸM-PRO" pitchFamily="50" charset="-128"/>
                <a:ea typeface="HG丸ｺﾞｼｯｸM-PRO" pitchFamily="50" charset="-128"/>
                <a:sym typeface="HG丸ｺﾞｼｯｸM-PRO" pitchFamily="50" charset="-128"/>
              </a:rPr>
              <a:t>△</a:t>
            </a:r>
            <a:r>
              <a:rPr lang="en-US" altLang="ja-JP" sz="2000" b="1" dirty="0" smtClean="0">
                <a:latin typeface="HG丸ｺﾞｼｯｸM-PRO" pitchFamily="50" charset="-128"/>
                <a:ea typeface="HG丸ｺﾞｼｯｸM-PRO" pitchFamily="50" charset="-128"/>
                <a:sym typeface="HG丸ｺﾞｼｯｸM-PRO" pitchFamily="50" charset="-128"/>
              </a:rPr>
              <a:t>1,220,393</a:t>
            </a:r>
            <a:r>
              <a:rPr lang="ja-JP" altLang="en-US" sz="2000" b="1" dirty="0">
                <a:latin typeface="HG丸ｺﾞｼｯｸM-PRO" pitchFamily="50" charset="-128"/>
                <a:ea typeface="HG丸ｺﾞｼｯｸM-PRO" pitchFamily="50" charset="-128"/>
                <a:sym typeface="HG丸ｺﾞｼｯｸM-PRO" pitchFamily="50" charset="-128"/>
              </a:rPr>
              <a:t>　</a:t>
            </a:r>
            <a:endParaRPr lang="en-US" sz="2000" b="1" dirty="0">
              <a:latin typeface="HG丸ｺﾞｼｯｸM-PRO" pitchFamily="50" charset="-128"/>
              <a:ea typeface="HG丸ｺﾞｼｯｸM-PRO" pitchFamily="50" charset="-128"/>
              <a:sym typeface="HG丸ｺﾞｼｯｸM-PRO" pitchFamily="50" charset="-128"/>
            </a:endParaRPr>
          </a:p>
        </p:txBody>
      </p:sp>
      <p:sp>
        <p:nvSpPr>
          <p:cNvPr id="563207" name="正方形/長方形 4"/>
          <p:cNvSpPr>
            <a:spLocks noChangeArrowheads="1"/>
          </p:cNvSpPr>
          <p:nvPr/>
        </p:nvSpPr>
        <p:spPr bwMode="auto">
          <a:xfrm>
            <a:off x="381000" y="3619500"/>
            <a:ext cx="7823200" cy="863600"/>
          </a:xfrm>
          <a:prstGeom prst="rect">
            <a:avLst/>
          </a:prstGeom>
          <a:noFill/>
          <a:ln w="25400" cmpd="sng">
            <a:solidFill>
              <a:srgbClr val="FFCC66"/>
            </a:solidFill>
            <a:miter lim="800000"/>
            <a:headEnd/>
            <a:tailEnd/>
          </a:ln>
        </p:spPr>
        <p:txBody>
          <a:bodyPr anchor="ctr">
            <a:spAutoFit/>
          </a:bodyPr>
          <a:lstStyle/>
          <a:p>
            <a:pPr algn="ctr" eaLnBrk="1" hangingPunct="1">
              <a:buClr>
                <a:schemeClr val="accent1"/>
              </a:buClr>
              <a:buSzPct val="100000"/>
            </a:pPr>
            <a:endParaRPr lang="ja-JP" altLang="en-US" sz="1500" b="1">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3208" name="角丸四角形 3"/>
          <p:cNvSpPr>
            <a:spLocks noChangeArrowheads="1"/>
          </p:cNvSpPr>
          <p:nvPr/>
        </p:nvSpPr>
        <p:spPr bwMode="auto">
          <a:xfrm>
            <a:off x="473075" y="3378200"/>
            <a:ext cx="4587875" cy="481013"/>
          </a:xfrm>
          <a:prstGeom prst="roundRect">
            <a:avLst>
              <a:gd name="adj" fmla="val 29310"/>
            </a:avLst>
          </a:prstGeom>
          <a:gradFill rotWithShape="0">
            <a:gsLst>
              <a:gs pos="0">
                <a:srgbClr val="FFCC66"/>
              </a:gs>
              <a:gs pos="49001">
                <a:srgbClr val="EACC8E"/>
              </a:gs>
              <a:gs pos="100000">
                <a:srgbClr val="FDEED7"/>
              </a:gs>
            </a:gsLst>
            <a:lin ang="5400000" scaled="1"/>
          </a:gradFill>
          <a:ln w="9525" cmpd="sng">
            <a:solidFill>
              <a:srgbClr val="FF9933"/>
            </a:solidFill>
            <a:round/>
            <a:headEnd/>
            <a:tailEnd/>
          </a:ln>
        </p:spPr>
        <p:txBody>
          <a:bodyPr anchor="ctr">
            <a:spAutoFit/>
          </a:bodyPr>
          <a:lstStyle/>
          <a:p>
            <a:pPr algn="ctr" eaLnBrk="1" hangingPunct="1">
              <a:buClr>
                <a:schemeClr val="accent1"/>
              </a:buClr>
              <a:buSzPct val="100000"/>
              <a:buFont typeface="Symbol" pitchFamily="18" charset="2"/>
              <a:buNone/>
            </a:pPr>
            <a:r>
              <a:rPr lang="ja-JP" altLang="en-US" sz="2000" b="1">
                <a:latin typeface="HG丸ｺﾞｼｯｸM-PRO" pitchFamily="50" charset="-128"/>
                <a:ea typeface="HG丸ｺﾞｼｯｸM-PRO" pitchFamily="50" charset="-128"/>
                <a:sym typeface="HG丸ｺﾞｼｯｸM-PRO" pitchFamily="50" charset="-128"/>
              </a:rPr>
              <a:t>投資活動によるキャッシュ・フロー</a:t>
            </a:r>
            <a:endParaRPr lang="en-US" sz="2000" b="1">
              <a:latin typeface="HG丸ｺﾞｼｯｸM-PRO" pitchFamily="50" charset="-128"/>
              <a:ea typeface="HG丸ｺﾞｼｯｸM-PRO" pitchFamily="50" charset="-128"/>
              <a:sym typeface="HG丸ｺﾞｼｯｸM-PRO" pitchFamily="50" charset="-128"/>
            </a:endParaRPr>
          </a:p>
        </p:txBody>
      </p:sp>
      <p:sp>
        <p:nvSpPr>
          <p:cNvPr id="563209" name="タイトル 2"/>
          <p:cNvSpPr>
            <a:spLocks noChangeArrowheads="1"/>
          </p:cNvSpPr>
          <p:nvPr/>
        </p:nvSpPr>
        <p:spPr bwMode="auto">
          <a:xfrm>
            <a:off x="623888" y="5521325"/>
            <a:ext cx="8531225" cy="558800"/>
          </a:xfrm>
          <a:prstGeom prst="rect">
            <a:avLst/>
          </a:prstGeom>
          <a:noFill/>
          <a:ln w="9525">
            <a:noFill/>
            <a:miter lim="800000"/>
            <a:headEnd/>
            <a:tailEnd/>
          </a:ln>
        </p:spPr>
        <p:txBody>
          <a:bodyPr anchor="ctr"/>
          <a:lstStyle/>
          <a:p>
            <a:pPr eaLnBrk="1" hangingPunct="1">
              <a:spcBef>
                <a:spcPts val="1200"/>
              </a:spcBef>
              <a:buClr>
                <a:schemeClr val="accent1"/>
              </a:buClr>
              <a:buSzPct val="100000"/>
              <a:buFont typeface="Symbol" pitchFamily="18" charset="2"/>
              <a:buNone/>
            </a:pPr>
            <a:r>
              <a:rPr lang="ja-JP" altLang="en-US" sz="2400" b="1" dirty="0">
                <a:latin typeface="HG丸ｺﾞｼｯｸM-PRO" pitchFamily="50" charset="-128"/>
                <a:ea typeface="HG丸ｺﾞｼｯｸM-PRO" pitchFamily="50" charset="-128"/>
                <a:sym typeface="HG丸ｺﾞｼｯｸM-PRO" pitchFamily="50" charset="-128"/>
              </a:rPr>
              <a:t>平成</a:t>
            </a:r>
            <a:r>
              <a:rPr lang="en-US" sz="2000" b="1" dirty="0" smtClean="0">
                <a:latin typeface="HG丸ｺﾞｼｯｸM-PRO" pitchFamily="50" charset="-128"/>
                <a:ea typeface="HG丸ｺﾞｼｯｸM-PRO" pitchFamily="50" charset="-128"/>
                <a:sym typeface="HG丸ｺﾞｼｯｸM-PRO" pitchFamily="50" charset="-128"/>
              </a:rPr>
              <a:t>2</a:t>
            </a:r>
            <a:r>
              <a:rPr lang="ja-JP" altLang="en-US" sz="2000" b="1" dirty="0" smtClean="0">
                <a:latin typeface="HG丸ｺﾞｼｯｸM-PRO" pitchFamily="50" charset="-128"/>
                <a:ea typeface="HG丸ｺﾞｼｯｸM-PRO" pitchFamily="50" charset="-128"/>
                <a:sym typeface="HG丸ｺﾞｼｯｸM-PRO" pitchFamily="50" charset="-128"/>
              </a:rPr>
              <a:t>７年度 </a:t>
            </a:r>
            <a:r>
              <a:rPr lang="ja-JP" altLang="en-US" sz="2000" b="1" dirty="0">
                <a:latin typeface="HG丸ｺﾞｼｯｸM-PRO" pitchFamily="50" charset="-128"/>
                <a:ea typeface="HG丸ｺﾞｼｯｸM-PRO" pitchFamily="50" charset="-128"/>
                <a:sym typeface="HG丸ｺﾞｼｯｸM-PRO" pitchFamily="50" charset="-128"/>
              </a:rPr>
              <a:t>：  </a:t>
            </a:r>
            <a:r>
              <a:rPr lang="ja-JP" altLang="en-US" sz="2000" b="1" dirty="0" smtClean="0">
                <a:latin typeface="HG丸ｺﾞｼｯｸM-PRO" pitchFamily="50" charset="-128"/>
                <a:ea typeface="HG丸ｺﾞｼｯｸM-PRO" pitchFamily="50" charset="-128"/>
                <a:sym typeface="HG丸ｺﾞｼｯｸM-PRO" pitchFamily="50" charset="-128"/>
              </a:rPr>
              <a:t>△</a:t>
            </a:r>
            <a:r>
              <a:rPr lang="en-US" altLang="ja-JP" sz="2000" b="1" dirty="0" smtClean="0">
                <a:latin typeface="HG丸ｺﾞｼｯｸM-PRO" pitchFamily="50" charset="-128"/>
                <a:ea typeface="HG丸ｺﾞｼｯｸM-PRO" pitchFamily="50" charset="-128"/>
                <a:sym typeface="HG丸ｺﾞｼｯｸM-PRO" pitchFamily="50" charset="-128"/>
              </a:rPr>
              <a:t>612,056</a:t>
            </a:r>
            <a:r>
              <a:rPr lang="ja-JP" altLang="en-US" sz="2000" b="1" dirty="0">
                <a:latin typeface="HG丸ｺﾞｼｯｸM-PRO" pitchFamily="50" charset="-128"/>
                <a:ea typeface="HG丸ｺﾞｼｯｸM-PRO" pitchFamily="50" charset="-128"/>
                <a:sym typeface="HG丸ｺﾞｼｯｸM-PRO" pitchFamily="50" charset="-128"/>
              </a:rPr>
              <a:t>　 平成</a:t>
            </a:r>
            <a:r>
              <a:rPr lang="en-US" sz="2000" b="1" dirty="0" smtClean="0">
                <a:latin typeface="HG丸ｺﾞｼｯｸM-PRO" pitchFamily="50" charset="-128"/>
                <a:ea typeface="HG丸ｺﾞｼｯｸM-PRO" pitchFamily="50" charset="-128"/>
                <a:sym typeface="HG丸ｺﾞｼｯｸM-PRO" pitchFamily="50" charset="-128"/>
              </a:rPr>
              <a:t>2</a:t>
            </a:r>
            <a:r>
              <a:rPr lang="en-US" altLang="ja-JP" sz="2000" b="1" dirty="0" smtClean="0">
                <a:latin typeface="HG丸ｺﾞｼｯｸM-PRO" pitchFamily="50" charset="-128"/>
                <a:ea typeface="HG丸ｺﾞｼｯｸM-PRO" pitchFamily="50" charset="-128"/>
                <a:sym typeface="HG丸ｺﾞｼｯｸM-PRO" pitchFamily="50" charset="-128"/>
              </a:rPr>
              <a:t>8</a:t>
            </a:r>
            <a:r>
              <a:rPr lang="ja-JP" altLang="en-US" sz="2000" b="1" dirty="0" smtClean="0">
                <a:latin typeface="HG丸ｺﾞｼｯｸM-PRO" pitchFamily="50" charset="-128"/>
                <a:ea typeface="HG丸ｺﾞｼｯｸM-PRO" pitchFamily="50" charset="-128"/>
                <a:sym typeface="HG丸ｺﾞｼｯｸM-PRO" pitchFamily="50" charset="-128"/>
              </a:rPr>
              <a:t>年度 </a:t>
            </a:r>
            <a:r>
              <a:rPr lang="ja-JP" altLang="en-US" sz="2000" b="1" dirty="0">
                <a:latin typeface="HG丸ｺﾞｼｯｸM-PRO" pitchFamily="50" charset="-128"/>
                <a:ea typeface="HG丸ｺﾞｼｯｸM-PRO" pitchFamily="50" charset="-128"/>
                <a:sym typeface="HG丸ｺﾞｼｯｸM-PRO" pitchFamily="50" charset="-128"/>
              </a:rPr>
              <a:t>： </a:t>
            </a:r>
            <a:r>
              <a:rPr lang="ja-JP" altLang="en-US" sz="2000" b="1" dirty="0" smtClean="0">
                <a:latin typeface="HG丸ｺﾞｼｯｸM-PRO" pitchFamily="50" charset="-128"/>
                <a:ea typeface="HG丸ｺﾞｼｯｸM-PRO" pitchFamily="50" charset="-128"/>
                <a:sym typeface="HG丸ｺﾞｼｯｸM-PRO" pitchFamily="50" charset="-128"/>
              </a:rPr>
              <a:t>△</a:t>
            </a:r>
            <a:r>
              <a:rPr lang="en-US" altLang="ja-JP" sz="2000" b="1" dirty="0" smtClean="0">
                <a:latin typeface="HG丸ｺﾞｼｯｸM-PRO" pitchFamily="50" charset="-128"/>
                <a:ea typeface="HG丸ｺﾞｼｯｸM-PRO" pitchFamily="50" charset="-128"/>
                <a:sym typeface="HG丸ｺﾞｼｯｸM-PRO" pitchFamily="50" charset="-128"/>
              </a:rPr>
              <a:t>854,471</a:t>
            </a:r>
            <a:r>
              <a:rPr lang="ja-JP" altLang="en-US" sz="2000" b="1" dirty="0">
                <a:latin typeface="HG丸ｺﾞｼｯｸM-PRO" pitchFamily="50" charset="-128"/>
                <a:ea typeface="HG丸ｺﾞｼｯｸM-PRO" pitchFamily="50" charset="-128"/>
                <a:sym typeface="HG丸ｺﾞｼｯｸM-PRO" pitchFamily="50" charset="-128"/>
              </a:rPr>
              <a:t>　</a:t>
            </a:r>
            <a:endParaRPr lang="en-US" sz="2000" b="1" dirty="0">
              <a:latin typeface="HG丸ｺﾞｼｯｸM-PRO" pitchFamily="50" charset="-128"/>
              <a:ea typeface="HG丸ｺﾞｼｯｸM-PRO" pitchFamily="50" charset="-128"/>
              <a:sym typeface="HG丸ｺﾞｼｯｸM-PRO" pitchFamily="50" charset="-128"/>
            </a:endParaRPr>
          </a:p>
        </p:txBody>
      </p:sp>
      <p:sp>
        <p:nvSpPr>
          <p:cNvPr id="563210" name="正方形/長方形 4"/>
          <p:cNvSpPr>
            <a:spLocks noChangeArrowheads="1"/>
          </p:cNvSpPr>
          <p:nvPr/>
        </p:nvSpPr>
        <p:spPr bwMode="auto">
          <a:xfrm>
            <a:off x="381000" y="5299075"/>
            <a:ext cx="7823200" cy="865188"/>
          </a:xfrm>
          <a:prstGeom prst="rect">
            <a:avLst/>
          </a:prstGeom>
          <a:noFill/>
          <a:ln w="25400" cmpd="sng">
            <a:solidFill>
              <a:srgbClr val="FFCC66"/>
            </a:solidFill>
            <a:miter lim="800000"/>
            <a:headEnd/>
            <a:tailEnd/>
          </a:ln>
        </p:spPr>
        <p:txBody>
          <a:bodyPr anchor="ctr">
            <a:spAutoFit/>
          </a:bodyPr>
          <a:lstStyle/>
          <a:p>
            <a:pPr algn="ctr" eaLnBrk="1" hangingPunct="1">
              <a:buClr>
                <a:schemeClr val="accent1"/>
              </a:buClr>
              <a:buSzPct val="100000"/>
            </a:pPr>
            <a:endParaRPr lang="ja-JP" altLang="en-US" sz="1500" b="1">
              <a:solidFill>
                <a:srgbClr val="000000"/>
              </a:solidFill>
              <a:latin typeface="HG丸ｺﾞｼｯｸM-PRO" pitchFamily="50" charset="-128"/>
              <a:ea typeface="HG丸ｺﾞｼｯｸM-PRO" pitchFamily="50" charset="-128"/>
              <a:sym typeface="HG丸ｺﾞｼｯｸM-PRO" pitchFamily="50" charset="-128"/>
            </a:endParaRPr>
          </a:p>
        </p:txBody>
      </p:sp>
      <p:sp>
        <p:nvSpPr>
          <p:cNvPr id="563211" name="角丸四角形 3"/>
          <p:cNvSpPr>
            <a:spLocks noChangeArrowheads="1"/>
          </p:cNvSpPr>
          <p:nvPr/>
        </p:nvSpPr>
        <p:spPr bwMode="auto">
          <a:xfrm>
            <a:off x="473075" y="5059363"/>
            <a:ext cx="4587875" cy="481012"/>
          </a:xfrm>
          <a:prstGeom prst="roundRect">
            <a:avLst>
              <a:gd name="adj" fmla="val 29310"/>
            </a:avLst>
          </a:prstGeom>
          <a:gradFill rotWithShape="0">
            <a:gsLst>
              <a:gs pos="0">
                <a:srgbClr val="FFCC66"/>
              </a:gs>
              <a:gs pos="49001">
                <a:srgbClr val="EACC8E"/>
              </a:gs>
              <a:gs pos="100000">
                <a:srgbClr val="FDEED7"/>
              </a:gs>
            </a:gsLst>
            <a:lin ang="5400000" scaled="1"/>
          </a:gradFill>
          <a:ln w="9525" cmpd="sng">
            <a:solidFill>
              <a:srgbClr val="FF9933"/>
            </a:solidFill>
            <a:round/>
            <a:headEnd/>
            <a:tailEnd/>
          </a:ln>
        </p:spPr>
        <p:txBody>
          <a:bodyPr anchor="ctr">
            <a:spAutoFit/>
          </a:bodyPr>
          <a:lstStyle/>
          <a:p>
            <a:pPr algn="ctr" eaLnBrk="1" hangingPunct="1">
              <a:buClr>
                <a:schemeClr val="accent1"/>
              </a:buClr>
              <a:buSzPct val="100000"/>
              <a:buFont typeface="Symbol" pitchFamily="18" charset="2"/>
              <a:buNone/>
            </a:pPr>
            <a:r>
              <a:rPr lang="ja-JP" altLang="en-US" sz="2000" b="1">
                <a:latin typeface="HG丸ｺﾞｼｯｸM-PRO" pitchFamily="50" charset="-128"/>
                <a:ea typeface="HG丸ｺﾞｼｯｸM-PRO" pitchFamily="50" charset="-128"/>
                <a:sym typeface="HG丸ｺﾞｼｯｸM-PRO" pitchFamily="50" charset="-128"/>
              </a:rPr>
              <a:t>財務活動によるキャッシュ・フロー</a:t>
            </a:r>
            <a:endParaRPr lang="en-US" sz="2000" b="1">
              <a:latin typeface="HG丸ｺﾞｼｯｸM-PRO" pitchFamily="50" charset="-128"/>
              <a:ea typeface="HG丸ｺﾞｼｯｸM-PRO" pitchFamily="50" charset="-128"/>
              <a:sym typeface="HG丸ｺﾞｼｯｸM-PRO" pitchFamily="50" charset="-128"/>
            </a:endParaRPr>
          </a:p>
        </p:txBody>
      </p:sp>
      <p:sp>
        <p:nvSpPr>
          <p:cNvPr id="563213" name="タイトル 2"/>
          <p:cNvSpPr>
            <a:spLocks noChangeArrowheads="1"/>
          </p:cNvSpPr>
          <p:nvPr/>
        </p:nvSpPr>
        <p:spPr bwMode="auto">
          <a:xfrm>
            <a:off x="450850" y="285750"/>
            <a:ext cx="6980238" cy="581025"/>
          </a:xfrm>
          <a:prstGeom prst="rect">
            <a:avLst/>
          </a:prstGeom>
          <a:noFill/>
          <a:ln w="9525">
            <a:noFill/>
            <a:miter lim="800000"/>
            <a:headEnd/>
            <a:tailEnd/>
          </a:ln>
        </p:spPr>
        <p:txBody>
          <a:bodyPr anchor="ctr"/>
          <a:lstStyle/>
          <a:p>
            <a:pPr marL="914400" indent="-914400" eaLnBrk="1" hangingPunct="1"/>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１</a:t>
            </a:r>
            <a:r>
              <a:rPr lang="en-US" altLang="ja-JP" sz="2800" dirty="0" smtClean="0">
                <a:solidFill>
                  <a:schemeClr val="bg1"/>
                </a:solidFill>
                <a:latin typeface="HG丸ｺﾞｼｯｸM-PRO" pitchFamily="50" charset="-128"/>
                <a:ea typeface="HG丸ｺﾞｼｯｸM-PRO" pitchFamily="50" charset="-128"/>
                <a:sym typeface="HG丸ｺﾞｼｯｸM-PRO" pitchFamily="50" charset="-128"/>
              </a:rPr>
              <a:t>-5</a:t>
            </a:r>
            <a:r>
              <a:rPr lang="ja-JP" altLang="en-US" sz="2800" dirty="0" smtClean="0">
                <a:solidFill>
                  <a:schemeClr val="bg1"/>
                </a:solidFill>
                <a:latin typeface="HG丸ｺﾞｼｯｸM-PRO" pitchFamily="50" charset="-128"/>
                <a:ea typeface="HG丸ｺﾞｼｯｸM-PRO" pitchFamily="50" charset="-128"/>
                <a:sym typeface="HG丸ｺﾞｼｯｸM-PRO" pitchFamily="50" charset="-128"/>
              </a:rPr>
              <a:t>　 </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キャッシュ・フローの年度比較</a:t>
            </a:r>
            <a:endParaRPr lang="ja-JP" altLang="en-US" dirty="0">
              <a:solidFill>
                <a:schemeClr val="bg1"/>
              </a:solidFill>
              <a:ea typeface="ＭＳ Ｐゴシック" pitchFamily="50" charset="-128"/>
            </a:endParaRPr>
          </a:p>
        </p:txBody>
      </p:sp>
      <p:sp>
        <p:nvSpPr>
          <p:cNvPr id="563214" name="テキスト ボックス 20"/>
          <p:cNvSpPr>
            <a:spLocks noChangeArrowheads="1"/>
          </p:cNvSpPr>
          <p:nvPr/>
        </p:nvSpPr>
        <p:spPr bwMode="auto">
          <a:xfrm>
            <a:off x="6521450" y="1276350"/>
            <a:ext cx="2605088" cy="369888"/>
          </a:xfrm>
          <a:prstGeom prst="rect">
            <a:avLst/>
          </a:prstGeom>
          <a:noFill/>
          <a:ln w="9525">
            <a:noFill/>
            <a:miter lim="800000"/>
            <a:headEnd/>
            <a:tailEnd/>
          </a:ln>
        </p:spPr>
        <p:txBody>
          <a:bodyPr>
            <a:spAutoFit/>
          </a:bodyPr>
          <a:lstStyle/>
          <a:p>
            <a:r>
              <a:rPr lang="ja-JP" altLang="en-US" b="1" dirty="0">
                <a:solidFill>
                  <a:schemeClr val="bg1"/>
                </a:solidFill>
                <a:latin typeface="HG丸ｺﾞｼｯｸM-PRO" pitchFamily="50" charset="-128"/>
                <a:ea typeface="HG丸ｺﾞｼｯｸM-PRO" pitchFamily="50" charset="-128"/>
                <a:sym typeface="HG丸ｺﾞｼｯｸM-PRO" pitchFamily="50" charset="-128"/>
              </a:rPr>
              <a:t>（単位：千円 </a:t>
            </a:r>
            <a:r>
              <a:rPr lang="en-US" b="1" dirty="0">
                <a:solidFill>
                  <a:schemeClr val="bg1"/>
                </a:solidFill>
                <a:latin typeface="HG丸ｺﾞｼｯｸM-PRO" pitchFamily="50" charset="-128"/>
                <a:ea typeface="HG丸ｺﾞｼｯｸM-PRO" pitchFamily="50" charset="-128"/>
                <a:sym typeface="HG丸ｺﾞｼｯｸM-PRO" pitchFamily="50" charset="-128"/>
              </a:rPr>
              <a:t>,</a:t>
            </a:r>
            <a:r>
              <a:rPr lang="ja-JP" altLang="en-US" b="1" dirty="0">
                <a:solidFill>
                  <a:schemeClr val="bg1"/>
                </a:solidFill>
                <a:latin typeface="HG丸ｺﾞｼｯｸM-PRO" pitchFamily="50" charset="-128"/>
                <a:ea typeface="HG丸ｺﾞｼｯｸM-PRO" pitchFamily="50" charset="-128"/>
                <a:sym typeface="HG丸ｺﾞｼｯｸM-PRO" pitchFamily="50" charset="-128"/>
              </a:rPr>
              <a:t> 税抜）</a:t>
            </a:r>
          </a:p>
        </p:txBody>
      </p:sp>
      <p:sp>
        <p:nvSpPr>
          <p:cNvPr id="15" name="スライド番号プレースホルダ 14"/>
          <p:cNvSpPr>
            <a:spLocks noGrp="1"/>
          </p:cNvSpPr>
          <p:nvPr>
            <p:ph type="sldNum" sz="quarter" idx="11"/>
          </p:nvPr>
        </p:nvSpPr>
        <p:spPr/>
        <p:txBody>
          <a:bodyPr/>
          <a:lstStyle/>
          <a:p>
            <a:fld id="{F02442E9-F790-4B17-8326-B1CCCC3E0B27}" type="slidenum">
              <a:rPr lang="ja-JP" altLang="en-US" smtClean="0"/>
              <a:pPr/>
              <a:t>7</a:t>
            </a:fld>
            <a:endParaRPr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ChangeArrowheads="1"/>
          </p:cNvSpPr>
          <p:nvPr/>
        </p:nvSpPr>
        <p:spPr bwMode="auto">
          <a:xfrm>
            <a:off x="457200" y="1682750"/>
            <a:ext cx="8229600" cy="995363"/>
          </a:xfrm>
          <a:prstGeom prst="rect">
            <a:avLst/>
          </a:prstGeom>
          <a:noFill/>
          <a:ln w="9525">
            <a:noFill/>
            <a:miter lim="800000"/>
            <a:headEnd/>
            <a:tailEnd/>
          </a:ln>
        </p:spPr>
        <p:txBody>
          <a:bodyPr/>
          <a:lstStyle/>
          <a:p>
            <a:pPr marL="914400" indent="-914400"/>
            <a:endParaRPr lang="ja-JP" altLang="en-US" sz="2800">
              <a:solidFill>
                <a:srgbClr val="FFFFFF"/>
              </a:solidFill>
              <a:latin typeface="Candara" pitchFamily="34" charset="0"/>
              <a:ea typeface="HG丸ｺﾞｼｯｸM-PRO" pitchFamily="50" charset="-128"/>
              <a:sym typeface="Candara" pitchFamily="34" charset="0"/>
            </a:endParaRPr>
          </a:p>
        </p:txBody>
      </p:sp>
      <p:sp>
        <p:nvSpPr>
          <p:cNvPr id="566275" name="タイトル 2"/>
          <p:cNvSpPr>
            <a:spLocks noChangeArrowheads="1"/>
          </p:cNvSpPr>
          <p:nvPr/>
        </p:nvSpPr>
        <p:spPr bwMode="auto">
          <a:xfrm>
            <a:off x="457200" y="1936750"/>
            <a:ext cx="6742113" cy="488950"/>
          </a:xfrm>
          <a:prstGeom prst="rect">
            <a:avLst/>
          </a:prstGeom>
          <a:noFill/>
          <a:ln w="9525">
            <a:noFill/>
            <a:miter lim="800000"/>
            <a:headEnd/>
            <a:tailEnd/>
          </a:ln>
        </p:spPr>
        <p:txBody>
          <a:bodyPr anchor="ctr"/>
          <a:lstStyle/>
          <a:p>
            <a:pPr eaLnBrk="1" hangingPunct="1">
              <a:buClr>
                <a:schemeClr val="accent1"/>
              </a:buClr>
              <a:buSzPct val="100000"/>
              <a:buFont typeface="Symbol" pitchFamily="18" charset="2"/>
              <a:buNone/>
            </a:pPr>
            <a:r>
              <a:rPr lang="ja-JP" altLang="en-US" sz="2000" b="1" dirty="0">
                <a:latin typeface="HG丸ｺﾞｼｯｸM-PRO" pitchFamily="50" charset="-128"/>
                <a:ea typeface="HG丸ｺﾞｼｯｸM-PRO" pitchFamily="50" charset="-128"/>
                <a:sym typeface="HG丸ｺﾞｼｯｸM-PRO" pitchFamily="50" charset="-128"/>
              </a:rPr>
              <a:t>◆平成</a:t>
            </a:r>
            <a:r>
              <a:rPr lang="ja-JP" altLang="en-US" sz="2000" b="1" dirty="0" smtClean="0">
                <a:latin typeface="HG丸ｺﾞｼｯｸM-PRO" pitchFamily="50" charset="-128"/>
                <a:ea typeface="HG丸ｺﾞｼｯｸM-PRO" pitchFamily="50" charset="-128"/>
                <a:sym typeface="HG丸ｺﾞｼｯｸM-PRO" pitchFamily="50" charset="-128"/>
              </a:rPr>
              <a:t>２８年度</a:t>
            </a:r>
            <a:r>
              <a:rPr lang="ja-JP" altLang="en-US" sz="2000" b="1" dirty="0">
                <a:latin typeface="HG丸ｺﾞｼｯｸM-PRO" pitchFamily="50" charset="-128"/>
                <a:ea typeface="HG丸ｺﾞｼｯｸM-PRO" pitchFamily="50" charset="-128"/>
                <a:sym typeface="HG丸ｺﾞｼｯｸM-PRO" pitchFamily="50" charset="-128"/>
              </a:rPr>
              <a:t>決算総括として</a:t>
            </a:r>
            <a:r>
              <a:rPr lang="en-US" sz="2000" b="1" dirty="0">
                <a:latin typeface="HG丸ｺﾞｼｯｸM-PRO" pitchFamily="50" charset="-128"/>
                <a:ea typeface="HG丸ｺﾞｼｯｸM-PRO" pitchFamily="50" charset="-128"/>
                <a:sym typeface="HG丸ｺﾞｼｯｸM-PRO" pitchFamily="50" charset="-128"/>
              </a:rPr>
              <a:t>…</a:t>
            </a:r>
          </a:p>
        </p:txBody>
      </p:sp>
      <p:sp>
        <p:nvSpPr>
          <p:cNvPr id="566276" name="タイトル 2"/>
          <p:cNvSpPr>
            <a:spLocks noChangeArrowheads="1"/>
          </p:cNvSpPr>
          <p:nvPr/>
        </p:nvSpPr>
        <p:spPr bwMode="auto">
          <a:xfrm>
            <a:off x="457200" y="2241550"/>
            <a:ext cx="8069263" cy="3587750"/>
          </a:xfrm>
          <a:prstGeom prst="rect">
            <a:avLst/>
          </a:prstGeom>
          <a:noFill/>
          <a:ln w="9525">
            <a:noFill/>
            <a:miter lim="800000"/>
            <a:headEnd/>
            <a:tailEnd/>
          </a:ln>
        </p:spPr>
        <p:txBody>
          <a:bodyPr anchor="ctr"/>
          <a:lstStyle/>
          <a:p>
            <a:pPr eaLnBrk="1" hangingPunct="1">
              <a:spcBef>
                <a:spcPts val="1200"/>
              </a:spcBef>
              <a:buClr>
                <a:schemeClr val="accent1"/>
              </a:buClr>
              <a:buSzPct val="100000"/>
              <a:buFont typeface="Symbol" pitchFamily="18" charset="2"/>
              <a:buNone/>
            </a:pPr>
            <a:r>
              <a:rPr lang="ja-JP" altLang="en-US" sz="2000" b="1" dirty="0">
                <a:latin typeface="HG丸ｺﾞｼｯｸM-PRO" pitchFamily="50" charset="-128"/>
                <a:ea typeface="HG丸ｺﾞｼｯｸM-PRO" pitchFamily="50" charset="-128"/>
                <a:sym typeface="HG丸ｺﾞｼｯｸM-PRO" pitchFamily="50" charset="-128"/>
              </a:rPr>
              <a:t>　</a:t>
            </a:r>
            <a:r>
              <a:rPr lang="ja-JP" altLang="en-US" sz="2400" b="1" dirty="0" smtClean="0">
                <a:latin typeface="HG丸ｺﾞｼｯｸM-PRO" pitchFamily="50" charset="-128"/>
                <a:ea typeface="HG丸ｺﾞｼｯｸM-PRO" pitchFamily="50" charset="-128"/>
                <a:sym typeface="HG丸ｺﾞｼｯｸM-PRO" pitchFamily="50" charset="-128"/>
              </a:rPr>
              <a:t>他会計補助金が減ったものの，支払利息などが減ったこと</a:t>
            </a:r>
            <a:r>
              <a:rPr lang="ja-JP" altLang="en-US" sz="2400" b="1" dirty="0">
                <a:latin typeface="HG丸ｺﾞｼｯｸM-PRO" pitchFamily="50" charset="-128"/>
                <a:ea typeface="HG丸ｺﾞｼｯｸM-PRO" pitchFamily="50" charset="-128"/>
                <a:sym typeface="HG丸ｺﾞｼｯｸM-PRO" pitchFamily="50" charset="-128"/>
              </a:rPr>
              <a:t>により、</a:t>
            </a:r>
            <a:r>
              <a:rPr lang="ja-JP" altLang="en-US" sz="2400" b="1" dirty="0">
                <a:solidFill>
                  <a:srgbClr val="FF0000"/>
                </a:solidFill>
                <a:latin typeface="HG丸ｺﾞｼｯｸM-PRO" pitchFamily="50" charset="-128"/>
                <a:ea typeface="HG丸ｺﾞｼｯｸM-PRO" pitchFamily="50" charset="-128"/>
                <a:sym typeface="HG丸ｺﾞｼｯｸM-PRO" pitchFamily="50" charset="-128"/>
              </a:rPr>
              <a:t>当年度純利益</a:t>
            </a:r>
            <a:r>
              <a:rPr lang="ja-JP" altLang="en-US" sz="2400" b="1" dirty="0" smtClean="0">
                <a:latin typeface="HG丸ｺﾞｼｯｸM-PRO" pitchFamily="50" charset="-128"/>
                <a:ea typeface="HG丸ｺﾞｼｯｸM-PRO" pitchFamily="50" charset="-128"/>
                <a:sym typeface="HG丸ｺﾞｼｯｸM-PRO" pitchFamily="50" charset="-128"/>
              </a:rPr>
              <a:t>が</a:t>
            </a:r>
            <a:r>
              <a:rPr lang="ja-JP" altLang="en-US" sz="2400" b="1" dirty="0" smtClean="0">
                <a:solidFill>
                  <a:srgbClr val="FF0000"/>
                </a:solidFill>
                <a:latin typeface="HG丸ｺﾞｼｯｸM-PRO" pitchFamily="50" charset="-128"/>
                <a:ea typeface="HG丸ｺﾞｼｯｸM-PRO" pitchFamily="50" charset="-128"/>
                <a:sym typeface="HG丸ｺﾞｼｯｸM-PRO" pitchFamily="50" charset="-128"/>
              </a:rPr>
              <a:t>約３千万円</a:t>
            </a:r>
            <a:r>
              <a:rPr lang="ja-JP" altLang="en-US" sz="2400" b="1" dirty="0">
                <a:solidFill>
                  <a:srgbClr val="FF0000"/>
                </a:solidFill>
                <a:latin typeface="HG丸ｺﾞｼｯｸM-PRO" pitchFamily="50" charset="-128"/>
                <a:ea typeface="HG丸ｺﾞｼｯｸM-PRO" pitchFamily="50" charset="-128"/>
                <a:sym typeface="HG丸ｺﾞｼｯｸM-PRO" pitchFamily="50" charset="-128"/>
              </a:rPr>
              <a:t>増加</a:t>
            </a:r>
            <a:r>
              <a:rPr lang="ja-JP" altLang="en-US" sz="2400" b="1" dirty="0">
                <a:latin typeface="HG丸ｺﾞｼｯｸM-PRO" pitchFamily="50" charset="-128"/>
                <a:ea typeface="HG丸ｺﾞｼｯｸM-PRO" pitchFamily="50" charset="-128"/>
                <a:sym typeface="HG丸ｺﾞｼｯｸM-PRO" pitchFamily="50" charset="-128"/>
              </a:rPr>
              <a:t>しました。</a:t>
            </a:r>
            <a:endParaRPr lang="en-US" sz="2400" b="1" dirty="0">
              <a:latin typeface="HG丸ｺﾞｼｯｸM-PRO" pitchFamily="50" charset="-128"/>
              <a:ea typeface="HG丸ｺﾞｼｯｸM-PRO" pitchFamily="50" charset="-128"/>
              <a:sym typeface="HG丸ｺﾞｼｯｸM-PRO" pitchFamily="50" charset="-128"/>
            </a:endParaRPr>
          </a:p>
          <a:p>
            <a:pPr eaLnBrk="1" hangingPunct="1">
              <a:spcBef>
                <a:spcPts val="1200"/>
              </a:spcBef>
              <a:buClr>
                <a:schemeClr val="accent1"/>
              </a:buClr>
              <a:buSzPct val="100000"/>
              <a:buFont typeface="Symbol" pitchFamily="18" charset="2"/>
              <a:buNone/>
            </a:pPr>
            <a:r>
              <a:rPr lang="ja-JP" altLang="en-US" sz="2400" b="1" dirty="0">
                <a:latin typeface="HG丸ｺﾞｼｯｸM-PRO" pitchFamily="50" charset="-128"/>
                <a:ea typeface="HG丸ｺﾞｼｯｸM-PRO" pitchFamily="50" charset="-128"/>
                <a:sym typeface="HG丸ｺﾞｼｯｸM-PRO" pitchFamily="50" charset="-128"/>
              </a:rPr>
              <a:t>　また、未払金の支払、企業債の新規発行の抑制により、前年度に比べて</a:t>
            </a:r>
            <a:r>
              <a:rPr lang="ja-JP" altLang="en-US" sz="2400" b="1" dirty="0">
                <a:solidFill>
                  <a:srgbClr val="0293E0"/>
                </a:solidFill>
                <a:latin typeface="HG丸ｺﾞｼｯｸM-PRO" pitchFamily="50" charset="-128"/>
                <a:ea typeface="HG丸ｺﾞｼｯｸM-PRO" pitchFamily="50" charset="-128"/>
                <a:sym typeface="HG丸ｺﾞｼｯｸM-PRO" pitchFamily="50" charset="-128"/>
              </a:rPr>
              <a:t>資産</a:t>
            </a:r>
            <a:r>
              <a:rPr lang="ja-JP" altLang="en-US" sz="2400" b="1" dirty="0" smtClean="0">
                <a:solidFill>
                  <a:srgbClr val="0293E0"/>
                </a:solidFill>
                <a:latin typeface="HG丸ｺﾞｼｯｸM-PRO" pitchFamily="50" charset="-128"/>
                <a:ea typeface="HG丸ｺﾞｼｯｸM-PRO" pitchFamily="50" charset="-128"/>
                <a:sym typeface="HG丸ｺﾞｼｯｸM-PRO" pitchFamily="50" charset="-128"/>
              </a:rPr>
              <a:t>は約１億５千万円増加し、</a:t>
            </a:r>
            <a:r>
              <a:rPr lang="ja-JP" altLang="en-US" sz="2400" b="1" dirty="0">
                <a:solidFill>
                  <a:srgbClr val="0293E0"/>
                </a:solidFill>
                <a:latin typeface="HG丸ｺﾞｼｯｸM-PRO" pitchFamily="50" charset="-128"/>
                <a:ea typeface="HG丸ｺﾞｼｯｸM-PRO" pitchFamily="50" charset="-128"/>
                <a:sym typeface="HG丸ｺﾞｼｯｸM-PRO" pitchFamily="50" charset="-128"/>
              </a:rPr>
              <a:t>負債</a:t>
            </a:r>
            <a:r>
              <a:rPr lang="ja-JP" altLang="en-US" sz="2400" b="1" dirty="0" smtClean="0">
                <a:solidFill>
                  <a:srgbClr val="0293E0"/>
                </a:solidFill>
                <a:latin typeface="HG丸ｺﾞｼｯｸM-PRO" pitchFamily="50" charset="-128"/>
                <a:ea typeface="HG丸ｺﾞｼｯｸM-PRO" pitchFamily="50" charset="-128"/>
                <a:sym typeface="HG丸ｺﾞｼｯｸM-PRO" pitchFamily="50" charset="-128"/>
              </a:rPr>
              <a:t>は約１９億６千万円</a:t>
            </a:r>
            <a:r>
              <a:rPr lang="ja-JP" altLang="en-US" sz="2400" b="1" dirty="0">
                <a:solidFill>
                  <a:srgbClr val="0293E0"/>
                </a:solidFill>
                <a:latin typeface="HG丸ｺﾞｼｯｸM-PRO" pitchFamily="50" charset="-128"/>
                <a:ea typeface="HG丸ｺﾞｼｯｸM-PRO" pitchFamily="50" charset="-128"/>
                <a:sym typeface="HG丸ｺﾞｼｯｸM-PRO" pitchFamily="50" charset="-128"/>
              </a:rPr>
              <a:t>減少</a:t>
            </a:r>
            <a:r>
              <a:rPr lang="ja-JP" altLang="en-US" sz="2400" b="1" dirty="0">
                <a:latin typeface="HG丸ｺﾞｼｯｸM-PRO" pitchFamily="50" charset="-128"/>
                <a:ea typeface="HG丸ｺﾞｼｯｸM-PRO" pitchFamily="50" charset="-128"/>
                <a:sym typeface="HG丸ｺﾞｼｯｸM-PRO" pitchFamily="50" charset="-128"/>
              </a:rPr>
              <a:t>しました。</a:t>
            </a:r>
            <a:endParaRPr lang="en-US" sz="2400" b="1" dirty="0">
              <a:latin typeface="HG丸ｺﾞｼｯｸM-PRO" pitchFamily="50" charset="-128"/>
              <a:ea typeface="HG丸ｺﾞｼｯｸM-PRO" pitchFamily="50" charset="-128"/>
              <a:sym typeface="HG丸ｺﾞｼｯｸM-PRO" pitchFamily="50" charset="-128"/>
            </a:endParaRPr>
          </a:p>
          <a:p>
            <a:pPr eaLnBrk="1" hangingPunct="1">
              <a:spcBef>
                <a:spcPts val="1200"/>
              </a:spcBef>
              <a:buClr>
                <a:schemeClr val="accent1"/>
              </a:buClr>
              <a:buSzPct val="100000"/>
              <a:buFont typeface="Symbol" pitchFamily="18" charset="2"/>
              <a:buNone/>
            </a:pPr>
            <a:r>
              <a:rPr lang="ja-JP" altLang="en-US" sz="2400" b="1" dirty="0">
                <a:latin typeface="HG丸ｺﾞｼｯｸM-PRO" pitchFamily="50" charset="-128"/>
                <a:ea typeface="HG丸ｺﾞｼｯｸM-PRO" pitchFamily="50" charset="-128"/>
                <a:sym typeface="HG丸ｺﾞｼｯｸM-PRO" pitchFamily="50" charset="-128"/>
              </a:rPr>
              <a:t>　一方、一般会計からの出資などにより</a:t>
            </a:r>
            <a:r>
              <a:rPr lang="ja-JP" altLang="en-US" sz="2400" b="1" dirty="0">
                <a:solidFill>
                  <a:srgbClr val="FF0000"/>
                </a:solidFill>
                <a:latin typeface="HG丸ｺﾞｼｯｸM-PRO" pitchFamily="50" charset="-128"/>
                <a:ea typeface="HG丸ｺﾞｼｯｸM-PRO" pitchFamily="50" charset="-128"/>
                <a:sym typeface="HG丸ｺﾞｼｯｸM-PRO" pitchFamily="50" charset="-128"/>
              </a:rPr>
              <a:t>資本</a:t>
            </a:r>
            <a:r>
              <a:rPr lang="ja-JP" altLang="en-US" sz="2400" b="1" dirty="0" smtClean="0">
                <a:solidFill>
                  <a:srgbClr val="FF0000"/>
                </a:solidFill>
                <a:latin typeface="HG丸ｺﾞｼｯｸM-PRO" pitchFamily="50" charset="-128"/>
                <a:ea typeface="HG丸ｺﾞｼｯｸM-PRO" pitchFamily="50" charset="-128"/>
                <a:sym typeface="HG丸ｺﾞｼｯｸM-PRO" pitchFamily="50" charset="-128"/>
              </a:rPr>
              <a:t>は約２１億円</a:t>
            </a:r>
            <a:r>
              <a:rPr lang="ja-JP" altLang="en-US" sz="2400" b="1" dirty="0">
                <a:solidFill>
                  <a:srgbClr val="FF0000"/>
                </a:solidFill>
                <a:latin typeface="HG丸ｺﾞｼｯｸM-PRO" pitchFamily="50" charset="-128"/>
                <a:ea typeface="HG丸ｺﾞｼｯｸM-PRO" pitchFamily="50" charset="-128"/>
                <a:sym typeface="HG丸ｺﾞｼｯｸM-PRO" pitchFamily="50" charset="-128"/>
              </a:rPr>
              <a:t>増加</a:t>
            </a:r>
            <a:r>
              <a:rPr lang="ja-JP" altLang="en-US" sz="2400" b="1" dirty="0">
                <a:latin typeface="HG丸ｺﾞｼｯｸM-PRO" pitchFamily="50" charset="-128"/>
                <a:ea typeface="HG丸ｺﾞｼｯｸM-PRO" pitchFamily="50" charset="-128"/>
                <a:sym typeface="HG丸ｺﾞｼｯｸM-PRO" pitchFamily="50" charset="-128"/>
              </a:rPr>
              <a:t>しました。</a:t>
            </a:r>
            <a:endParaRPr lang="en-US" sz="2400" b="1" dirty="0">
              <a:latin typeface="HG丸ｺﾞｼｯｸM-PRO" pitchFamily="50" charset="-128"/>
              <a:ea typeface="HG丸ｺﾞｼｯｸM-PRO" pitchFamily="50" charset="-128"/>
              <a:sym typeface="HG丸ｺﾞｼｯｸM-PRO" pitchFamily="50" charset="-128"/>
            </a:endParaRPr>
          </a:p>
        </p:txBody>
      </p:sp>
      <p:sp>
        <p:nvSpPr>
          <p:cNvPr id="566278" name="タイトル 2"/>
          <p:cNvSpPr>
            <a:spLocks noChangeArrowheads="1"/>
          </p:cNvSpPr>
          <p:nvPr/>
        </p:nvSpPr>
        <p:spPr bwMode="auto">
          <a:xfrm>
            <a:off x="311150" y="774700"/>
            <a:ext cx="6978651" cy="581025"/>
          </a:xfrm>
          <a:prstGeom prst="rect">
            <a:avLst/>
          </a:prstGeom>
          <a:noFill/>
          <a:ln w="9525">
            <a:noFill/>
            <a:miter lim="800000"/>
            <a:headEnd/>
            <a:tailEnd/>
          </a:ln>
        </p:spPr>
        <p:txBody>
          <a:bodyPr anchor="ctr"/>
          <a:lstStyle/>
          <a:p>
            <a:pPr marL="914400" indent="-914400" eaLnBrk="1" hangingPunct="1"/>
            <a:r>
              <a:rPr lang="en-US" altLang="ja-JP" sz="2800" dirty="0" smtClean="0">
                <a:solidFill>
                  <a:schemeClr val="bg1"/>
                </a:solidFill>
                <a:latin typeface="HG丸ｺﾞｼｯｸM-PRO" pitchFamily="50" charset="-128"/>
                <a:ea typeface="HG丸ｺﾞｼｯｸM-PRO" pitchFamily="50" charset="-128"/>
                <a:sym typeface="HG丸ｺﾞｼｯｸM-PRO" pitchFamily="50" charset="-128"/>
              </a:rPr>
              <a:t>1-6</a:t>
            </a:r>
            <a:r>
              <a:rPr lang="ja-JP" altLang="en-US" sz="2800" dirty="0" smtClean="0">
                <a:solidFill>
                  <a:schemeClr val="bg1"/>
                </a:solidFill>
                <a:latin typeface="HG丸ｺﾞｼｯｸM-PRO" pitchFamily="50" charset="-128"/>
                <a:ea typeface="HG丸ｺﾞｼｯｸM-PRO" pitchFamily="50" charset="-128"/>
                <a:sym typeface="HG丸ｺﾞｼｯｸM-PRO" pitchFamily="50" charset="-128"/>
              </a:rPr>
              <a:t>　 </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平成</a:t>
            </a:r>
            <a:r>
              <a:rPr lang="ja-JP" altLang="en-US" sz="2800" dirty="0" smtClean="0">
                <a:solidFill>
                  <a:schemeClr val="bg1"/>
                </a:solidFill>
                <a:latin typeface="HG丸ｺﾞｼｯｸM-PRO" pitchFamily="50" charset="-128"/>
                <a:ea typeface="HG丸ｺﾞｼｯｸM-PRO" pitchFamily="50" charset="-128"/>
                <a:sym typeface="HG丸ｺﾞｼｯｸM-PRO" pitchFamily="50" charset="-128"/>
              </a:rPr>
              <a:t>２８年度</a:t>
            </a:r>
            <a:r>
              <a:rPr lang="ja-JP" altLang="en-US" sz="2800" dirty="0">
                <a:solidFill>
                  <a:schemeClr val="bg1"/>
                </a:solidFill>
                <a:latin typeface="HG丸ｺﾞｼｯｸM-PRO" pitchFamily="50" charset="-128"/>
                <a:ea typeface="HG丸ｺﾞｼｯｸM-PRO" pitchFamily="50" charset="-128"/>
                <a:sym typeface="HG丸ｺﾞｼｯｸM-PRO" pitchFamily="50" charset="-128"/>
              </a:rPr>
              <a:t>の決算の総括</a:t>
            </a:r>
            <a:endParaRPr lang="ja-JP" altLang="en-US" dirty="0">
              <a:solidFill>
                <a:schemeClr val="bg1"/>
              </a:solidFill>
              <a:ea typeface="ＭＳ Ｐゴシック" pitchFamily="50" charset="-128"/>
            </a:endParaRPr>
          </a:p>
        </p:txBody>
      </p:sp>
      <p:sp>
        <p:nvSpPr>
          <p:cNvPr id="7" name="スライド番号プレースホルダ 6"/>
          <p:cNvSpPr>
            <a:spLocks noGrp="1"/>
          </p:cNvSpPr>
          <p:nvPr>
            <p:ph type="sldNum" sz="quarter" idx="11"/>
          </p:nvPr>
        </p:nvSpPr>
        <p:spPr/>
        <p:txBody>
          <a:bodyPr/>
          <a:lstStyle/>
          <a:p>
            <a:fld id="{F02442E9-F790-4B17-8326-B1CCCC3E0B27}" type="slidenum">
              <a:rPr lang="ja-JP" altLang="en-US" smtClean="0"/>
              <a:pPr/>
              <a:t>8</a:t>
            </a:fld>
            <a:endParaRPr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テーマ1">
  <a:themeElements>
    <a:clrScheme name="12_ウェーブ 1">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fontScheme name="12_ウェーブ">
      <a:majorFont>
        <a:latin typeface="Candara"/>
        <a:ea typeface="HGP明朝E"/>
        <a:cs typeface=""/>
      </a:majorFont>
      <a:minorFont>
        <a:latin typeface="Candara"/>
        <a:ea typeface="HGP明朝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12_ウェーブ 1">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デザインの設定">
  <a:themeElements>
    <a:clrScheme name="1_デザインの設定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デザインの設定">
      <a:majorFont>
        <a:latin typeface="Calibri"/>
        <a:ea typeface="SimSun"/>
        <a:cs typeface=""/>
      </a:majorFont>
      <a:minorFont>
        <a:latin typeface="Calibri"/>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1_デザインの設定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デザインの設定">
  <a:themeElements>
    <a:clrScheme name="デザインの設定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デザインの設定">
      <a:majorFont>
        <a:latin typeface="Calibri"/>
        <a:ea typeface="SimSun"/>
        <a:cs typeface=""/>
      </a:majorFont>
      <a:minorFont>
        <a:latin typeface="Calibri"/>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デザインの設定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ウェーブ">
  <a:themeElements>
    <a:clrScheme name="13_ウェーブ 1">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fontScheme name="13_ウェーブ">
      <a:majorFont>
        <a:latin typeface="Candara"/>
        <a:ea typeface="HGP明朝E"/>
        <a:cs typeface=""/>
      </a:majorFont>
      <a:minorFont>
        <a:latin typeface="Candara"/>
        <a:ea typeface="HGP明朝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13_ウェーブ 1">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themeOverride>
</file>

<file path=ppt/theme/themeOverride2.xml><?xml version="1.0" encoding="utf-8"?>
<a:themeOverride xmlns:a="http://schemas.openxmlformats.org/drawingml/2006/main">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themeOverride>
</file>

<file path=ppt/theme/themeOverride3.xml><?xml version="1.0" encoding="utf-8"?>
<a:themeOverride xmlns:a="http://schemas.openxmlformats.org/drawingml/2006/main">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themeOverride>
</file>

<file path=ppt/theme/themeOverride4.xml><?xml version="1.0" encoding="utf-8"?>
<a:themeOverride xmlns:a="http://schemas.openxmlformats.org/drawingml/2006/main">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themeOverride>
</file>

<file path=ppt/theme/themeOverride5.xml><?xml version="1.0" encoding="utf-8"?>
<a:themeOverride xmlns:a="http://schemas.openxmlformats.org/drawingml/2006/main">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themeOverride>
</file>

<file path=ppt/theme/themeOverride6.xml><?xml version="1.0" encoding="utf-8"?>
<a:themeOverride xmlns:a="http://schemas.openxmlformats.org/drawingml/2006/main">
  <a:clrScheme name="">
    <a:dk1>
      <a:srgbClr val="000000"/>
    </a:dk1>
    <a:lt1>
      <a:srgbClr val="FFFFFF"/>
    </a:lt1>
    <a:dk2>
      <a:srgbClr val="073E87"/>
    </a:dk2>
    <a:lt2>
      <a:srgbClr val="C6E7FC"/>
    </a:lt2>
    <a:accent1>
      <a:srgbClr val="31B6FD"/>
    </a:accent1>
    <a:accent2>
      <a:srgbClr val="4584D3"/>
    </a:accent2>
    <a:accent3>
      <a:srgbClr val="FFFFFF"/>
    </a:accent3>
    <a:accent4>
      <a:srgbClr val="000000"/>
    </a:accent4>
    <a:accent5>
      <a:srgbClr val="ADD7FE"/>
    </a:accent5>
    <a:accent6>
      <a:srgbClr val="3E77BF"/>
    </a:accent6>
    <a:hlink>
      <a:srgbClr val="0080FF"/>
    </a:hlink>
    <a:folHlink>
      <a:srgbClr val="5EAEFF"/>
    </a:folHlink>
  </a:clrScheme>
</a:themeOverride>
</file>

<file path=docProps/app.xml><?xml version="1.0" encoding="utf-8"?>
<Properties xmlns="http://schemas.openxmlformats.org/officeDocument/2006/extended-properties" xmlns:vt="http://schemas.openxmlformats.org/officeDocument/2006/docPropsVTypes">
  <Template/>
  <TotalTime>11234</TotalTime>
  <Pages>0</Pages>
  <Words>3231</Words>
  <Characters>0</Characters>
  <Application>Microsoft Office PowerPoint</Application>
  <DocSecurity>0</DocSecurity>
  <PresentationFormat>画面に合わせる (4:3)</PresentationFormat>
  <Lines>0</Lines>
  <Paragraphs>1033</Paragraphs>
  <Slides>31</Slides>
  <Notes>11</Notes>
  <HiddenSlides>0</HiddenSlides>
  <MMClips>0</MMClips>
  <ScaleCrop>false</ScaleCrop>
  <HeadingPairs>
    <vt:vector size="4" baseType="variant">
      <vt:variant>
        <vt:lpstr>テーマ</vt:lpstr>
      </vt:variant>
      <vt:variant>
        <vt:i4>4</vt:i4>
      </vt:variant>
      <vt:variant>
        <vt:lpstr>スライド タイトル</vt:lpstr>
      </vt:variant>
      <vt:variant>
        <vt:i4>31</vt:i4>
      </vt:variant>
    </vt:vector>
  </HeadingPairs>
  <TitlesOfParts>
    <vt:vector size="35" baseType="lpstr">
      <vt:lpstr>テーマ1</vt:lpstr>
      <vt:lpstr>2_デザインの設定</vt:lpstr>
      <vt:lpstr>3_デザインの設定</vt:lpstr>
      <vt:lpstr>13_ウェーブ</vt:lpstr>
      <vt:lpstr>  平成28年度の決算報告 施策に対する評価指標，経営指標　  </vt:lpstr>
      <vt:lpstr>　　目　次</vt:lpstr>
      <vt:lpstr>　　１．平成２８年度の決算報告</vt:lpstr>
      <vt:lpstr>スライド 3</vt:lpstr>
      <vt:lpstr>1-2　28年度　資本的収支</vt:lpstr>
      <vt:lpstr>1-3　２８年度　損益計算書</vt:lpstr>
      <vt:lpstr>1-4　２８年度　貸借対照表</vt:lpstr>
      <vt:lpstr>スライド 7</vt:lpstr>
      <vt:lpstr>スライド 8</vt:lpstr>
      <vt:lpstr>２．施策に対する評価指標</vt:lpstr>
      <vt:lpstr>２．施策に対する評価指標</vt:lpstr>
      <vt:lpstr>　２－１　下水道事業の目標設定</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３．経営指標</vt:lpstr>
      <vt:lpstr>3-1　経営指標</vt:lpstr>
      <vt:lpstr>3-2　経営指標</vt:lpstr>
      <vt:lpstr>3-3　経営指標</vt:lpstr>
      <vt:lpstr>3-4　経営指標</vt:lpstr>
    </vt:vector>
  </TitlesOfParts>
  <Company>Hewlett-Packard Company</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二次元解析モデルを用いた 都市型浸水対策の一事例</dc:title>
  <dc:creator>中村　俊哉</dc:creator>
  <cp:lastModifiedBy>gesuikeiei5</cp:lastModifiedBy>
  <cp:revision>1354</cp:revision>
  <cp:lastPrinted>2015-06-29T03:48:41Z</cp:lastPrinted>
  <dcterms:created xsi:type="dcterms:W3CDTF">2014-05-05T22:46:00Z</dcterms:created>
  <dcterms:modified xsi:type="dcterms:W3CDTF">2017-10-31T06:35:12Z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1041-9.1.0.4256</vt:lpwstr>
  </property>
</Properties>
</file>