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0" r:id="rId1"/>
    <p:sldMasterId id="2147483768" r:id="rId2"/>
  </p:sldMasterIdLst>
  <p:notesMasterIdLst>
    <p:notesMasterId r:id="rId24"/>
  </p:notesMasterIdLst>
  <p:handoutMasterIdLst>
    <p:handoutMasterId r:id="rId25"/>
  </p:handoutMasterIdLst>
  <p:sldIdLst>
    <p:sldId id="256" r:id="rId3"/>
    <p:sldId id="262" r:id="rId4"/>
    <p:sldId id="413" r:id="rId5"/>
    <p:sldId id="414" r:id="rId6"/>
    <p:sldId id="416" r:id="rId7"/>
    <p:sldId id="418" r:id="rId8"/>
    <p:sldId id="415" r:id="rId9"/>
    <p:sldId id="395" r:id="rId10"/>
    <p:sldId id="396" r:id="rId11"/>
    <p:sldId id="409" r:id="rId12"/>
    <p:sldId id="412" r:id="rId13"/>
    <p:sldId id="406" r:id="rId14"/>
    <p:sldId id="432" r:id="rId15"/>
    <p:sldId id="423" r:id="rId16"/>
    <p:sldId id="421" r:id="rId17"/>
    <p:sldId id="422" r:id="rId18"/>
    <p:sldId id="425" r:id="rId19"/>
    <p:sldId id="426" r:id="rId20"/>
    <p:sldId id="429" r:id="rId21"/>
    <p:sldId id="431" r:id="rId22"/>
    <p:sldId id="430" r:id="rId23"/>
  </p:sldIdLst>
  <p:sldSz cx="9144000" cy="6858000" type="screen4x3"/>
  <p:notesSz cx="6807200" cy="9939338"/>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7C80"/>
    <a:srgbClr val="0000FF"/>
    <a:srgbClr val="FF6600"/>
    <a:srgbClr val="FF99FF"/>
    <a:srgbClr val="FFCCFF"/>
    <a:srgbClr val="99FF99"/>
    <a:srgbClr val="FBE8CD"/>
    <a:srgbClr val="69F6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9113" autoAdjust="0"/>
  </p:normalViewPr>
  <p:slideViewPr>
    <p:cSldViewPr>
      <p:cViewPr>
        <p:scale>
          <a:sx n="75" d="100"/>
          <a:sy n="75" d="100"/>
        </p:scale>
        <p:origin x="-1188" y="-72"/>
      </p:cViewPr>
      <p:guideLst>
        <p:guide orient="horz" pos="2160"/>
        <p:guide pos="2862"/>
      </p:guideLst>
    </p:cSldViewPr>
  </p:slideViewPr>
  <p:outlineViewPr>
    <p:cViewPr>
      <p:scale>
        <a:sx n="33" d="100"/>
        <a:sy n="33" d="100"/>
      </p:scale>
      <p:origin x="0" y="0"/>
    </p:cViewPr>
  </p:outlineViewPr>
  <p:notesTextViewPr>
    <p:cViewPr>
      <p:scale>
        <a:sx n="100" d="100"/>
        <a:sy n="100" d="100"/>
      </p:scale>
      <p:origin x="0" y="0"/>
    </p:cViewPr>
  </p:notesTextViewPr>
  <p:gridSpacing cx="71524813" cy="71524813"/>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C2E9E8C-AC06-47FB-AE35-BB95D9953464}" type="datetime1">
              <a:rPr kumimoji="1" lang="ja-JP" altLang="en-US" smtClean="0"/>
              <a:pPr/>
              <a:t>2017/4/27</a:t>
            </a:fld>
            <a:endParaRPr kumimoji="1" lang="ja-JP" altLang="en-US" dirty="0"/>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D21BBEB4-1293-477C-8990-50343F4A770C}"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ヘッダー プレースホルダー 1"/>
          <p:cNvSpPr>
            <a:spLocks noGrp="1" noChangeArrowheads="1"/>
          </p:cNvSpPr>
          <p:nvPr>
            <p:ph type="hdr" sz="quarter" idx="4294967295"/>
          </p:nvPr>
        </p:nvSpPr>
        <p:spPr bwMode="auto">
          <a:xfrm>
            <a:off x="0" y="0"/>
            <a:ext cx="2947988" cy="495300"/>
          </a:xfrm>
          <a:prstGeom prst="rect">
            <a:avLst/>
          </a:prstGeom>
          <a:noFill/>
          <a:ln w="9525">
            <a:noFill/>
            <a:miter lim="800000"/>
            <a:headEnd/>
            <a:tailEnd/>
          </a:ln>
        </p:spPr>
        <p:txBody>
          <a:bodyPr vert="horz" wrap="square" lIns="94650" tIns="47325" rIns="94650" bIns="47325" numCol="1" anchor="t" anchorCtr="0" compatLnSpc="1">
            <a:prstTxWarp prst="textNoShape">
              <a:avLst/>
            </a:prstTxWarp>
          </a:bodyPr>
          <a:lstStyle>
            <a:lvl1pPr>
              <a:buFont typeface="Arial" pitchFamily="34" charset="0"/>
              <a:buNone/>
              <a:defRPr sz="1200">
                <a:latin typeface="Arial" pitchFamily="34" charset="0"/>
                <a:ea typeface="ＭＳ Ｐゴシック" pitchFamily="50" charset="-128"/>
              </a:defRPr>
            </a:lvl1pPr>
          </a:lstStyle>
          <a:p>
            <a:pPr>
              <a:defRPr/>
            </a:pPr>
            <a:endParaRPr lang="ja-JP" altLang="en-US" dirty="0"/>
          </a:p>
        </p:txBody>
      </p:sp>
      <p:sp>
        <p:nvSpPr>
          <p:cNvPr id="5123" name="日付プレースホルダー 2"/>
          <p:cNvSpPr>
            <a:spLocks noGrp="1" noChangeArrowheads="1"/>
          </p:cNvSpPr>
          <p:nvPr>
            <p:ph type="dt" idx="1"/>
          </p:nvPr>
        </p:nvSpPr>
        <p:spPr bwMode="auto">
          <a:xfrm>
            <a:off x="3854450" y="0"/>
            <a:ext cx="2951163" cy="495300"/>
          </a:xfrm>
          <a:prstGeom prst="rect">
            <a:avLst/>
          </a:prstGeom>
          <a:noFill/>
          <a:ln w="9525">
            <a:noFill/>
            <a:miter lim="800000"/>
            <a:headEnd/>
            <a:tailEnd/>
          </a:ln>
        </p:spPr>
        <p:txBody>
          <a:bodyPr vert="horz" wrap="square" lIns="94650" tIns="47325" rIns="94650" bIns="47325" numCol="1" anchor="t" anchorCtr="0" compatLnSpc="1">
            <a:prstTxWarp prst="textNoShape">
              <a:avLst/>
            </a:prstTxWarp>
          </a:bodyPr>
          <a:lstStyle>
            <a:lvl1pPr algn="r">
              <a:buFont typeface="Arial" pitchFamily="34" charset="0"/>
              <a:buNone/>
              <a:defRPr>
                <a:latin typeface="Arial" pitchFamily="34" charset="0"/>
                <a:ea typeface="ＭＳ Ｐゴシック" pitchFamily="50" charset="-128"/>
              </a:defRPr>
            </a:lvl1pPr>
          </a:lstStyle>
          <a:p>
            <a:pPr>
              <a:defRPr/>
            </a:pPr>
            <a:fld id="{3D9704CE-3E74-478B-BDDA-BE5C9BB66DB8}" type="datetime1">
              <a:rPr lang="ja-JP" altLang="en-US" smtClean="0"/>
              <a:pPr>
                <a:defRPr/>
              </a:pPr>
              <a:t>2017/4/27</a:t>
            </a:fld>
            <a:endParaRPr lang="ja-JP" altLang="en-US" sz="1200" dirty="0"/>
          </a:p>
        </p:txBody>
      </p:sp>
      <p:sp>
        <p:nvSpPr>
          <p:cNvPr id="52228" name="スライド イメージ プレースホルダー 3"/>
          <p:cNvSpPr>
            <a:spLocks noGrp="1" noRot="1" noChangeAspect="1" noChangeArrowheads="1"/>
          </p:cNvSpPr>
          <p:nvPr>
            <p:ph type="sldImg" idx="2"/>
          </p:nvPr>
        </p:nvSpPr>
        <p:spPr bwMode="auto">
          <a:xfrm>
            <a:off x="950913" y="746125"/>
            <a:ext cx="4905375" cy="372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5125" name="ノート プレースホルダー 4"/>
          <p:cNvSpPr>
            <a:spLocks noGrp="1" noRot="1" noChangeAspect="1" noChangeArrowheads="1"/>
          </p:cNvSpPr>
          <p:nvPr/>
        </p:nvSpPr>
        <p:spPr bwMode="auto">
          <a:xfrm>
            <a:off x="677863" y="4719638"/>
            <a:ext cx="5446712" cy="4473575"/>
          </a:xfrm>
          <a:prstGeom prst="rect">
            <a:avLst/>
          </a:prstGeom>
          <a:noFill/>
          <a:ln w="9525">
            <a:noFill/>
            <a:miter lim="800000"/>
            <a:headEnd/>
            <a:tailEnd/>
          </a:ln>
        </p:spPr>
        <p:txBody>
          <a:bodyPr lIns="94650" tIns="47325" rIns="94650" bIns="47325" anchor="ctr"/>
          <a:lstStyle/>
          <a:p>
            <a:pPr eaLnBrk="0" hangingPunct="0">
              <a:spcBef>
                <a:spcPct val="30000"/>
              </a:spcBef>
              <a:defRPr/>
            </a:pPr>
            <a:r>
              <a:rPr lang="ja-JP" altLang="en-US" sz="1200" dirty="0">
                <a:ea typeface="ＭＳ Ｐゴシック" pitchFamily="50" charset="-128"/>
              </a:rPr>
              <a:t>マスター テキストの書式設定</a:t>
            </a:r>
          </a:p>
          <a:p>
            <a:pPr eaLnBrk="0" hangingPunct="0">
              <a:spcBef>
                <a:spcPct val="30000"/>
              </a:spcBef>
              <a:defRPr/>
            </a:pPr>
            <a:r>
              <a:rPr lang="ja-JP" altLang="en-US" sz="1200" dirty="0">
                <a:ea typeface="ＭＳ Ｐゴシック" pitchFamily="50" charset="-128"/>
              </a:rPr>
              <a:t>第 </a:t>
            </a:r>
            <a:r>
              <a:rPr lang="en-US" sz="1200" dirty="0">
                <a:ea typeface="ＭＳ Ｐゴシック" pitchFamily="50" charset="-128"/>
              </a:rPr>
              <a:t>2 </a:t>
            </a:r>
            <a:r>
              <a:rPr lang="ja-JP" altLang="en-US" sz="1200" dirty="0">
                <a:ea typeface="ＭＳ Ｐゴシック" pitchFamily="50" charset="-128"/>
              </a:rPr>
              <a:t>レベル</a:t>
            </a:r>
          </a:p>
          <a:p>
            <a:pPr eaLnBrk="0" hangingPunct="0">
              <a:spcBef>
                <a:spcPct val="30000"/>
              </a:spcBef>
              <a:defRPr/>
            </a:pPr>
            <a:r>
              <a:rPr lang="ja-JP" altLang="en-US" sz="1200" dirty="0">
                <a:ea typeface="ＭＳ Ｐゴシック" pitchFamily="50" charset="-128"/>
              </a:rPr>
              <a:t>第 </a:t>
            </a:r>
            <a:r>
              <a:rPr lang="en-US" sz="1200" dirty="0">
                <a:ea typeface="ＭＳ Ｐゴシック" pitchFamily="50" charset="-128"/>
              </a:rPr>
              <a:t>3 </a:t>
            </a:r>
            <a:r>
              <a:rPr lang="ja-JP" altLang="en-US" sz="1200" dirty="0">
                <a:ea typeface="ＭＳ Ｐゴシック" pitchFamily="50" charset="-128"/>
              </a:rPr>
              <a:t>レベル</a:t>
            </a:r>
          </a:p>
          <a:p>
            <a:pPr eaLnBrk="0" hangingPunct="0">
              <a:spcBef>
                <a:spcPct val="30000"/>
              </a:spcBef>
              <a:defRPr/>
            </a:pPr>
            <a:r>
              <a:rPr lang="ja-JP" altLang="en-US" sz="1200" dirty="0">
                <a:ea typeface="ＭＳ Ｐゴシック" pitchFamily="50" charset="-128"/>
              </a:rPr>
              <a:t>第 </a:t>
            </a:r>
            <a:r>
              <a:rPr lang="en-US" sz="1200" dirty="0">
                <a:ea typeface="ＭＳ Ｐゴシック" pitchFamily="50" charset="-128"/>
              </a:rPr>
              <a:t>4 </a:t>
            </a:r>
            <a:r>
              <a:rPr lang="ja-JP" altLang="en-US" sz="1200" dirty="0">
                <a:ea typeface="ＭＳ Ｐゴシック" pitchFamily="50" charset="-128"/>
              </a:rPr>
              <a:t>レベル</a:t>
            </a:r>
          </a:p>
          <a:p>
            <a:pPr eaLnBrk="0" hangingPunct="0">
              <a:spcBef>
                <a:spcPct val="30000"/>
              </a:spcBef>
              <a:defRPr/>
            </a:pPr>
            <a:r>
              <a:rPr lang="ja-JP" altLang="en-US" sz="1200" dirty="0">
                <a:ea typeface="ＭＳ Ｐゴシック" pitchFamily="50" charset="-128"/>
              </a:rPr>
              <a:t>第 5 レベル</a:t>
            </a:r>
          </a:p>
        </p:txBody>
      </p:sp>
      <p:sp>
        <p:nvSpPr>
          <p:cNvPr id="5126" name="フッター プレースホルダー 5"/>
          <p:cNvSpPr>
            <a:spLocks noGrp="1" noChangeArrowheads="1"/>
          </p:cNvSpPr>
          <p:nvPr>
            <p:ph type="ftr" sz="quarter" idx="4"/>
          </p:nvPr>
        </p:nvSpPr>
        <p:spPr bwMode="auto">
          <a:xfrm>
            <a:off x="0" y="9439275"/>
            <a:ext cx="2947988" cy="498475"/>
          </a:xfrm>
          <a:prstGeom prst="rect">
            <a:avLst/>
          </a:prstGeom>
          <a:noFill/>
          <a:ln w="9525">
            <a:noFill/>
            <a:miter lim="800000"/>
            <a:headEnd/>
            <a:tailEnd/>
          </a:ln>
        </p:spPr>
        <p:txBody>
          <a:bodyPr vert="horz" wrap="square" lIns="94650" tIns="47325" rIns="94650" bIns="47325" numCol="1" anchor="b" anchorCtr="0" compatLnSpc="1">
            <a:prstTxWarp prst="textNoShape">
              <a:avLst/>
            </a:prstTxWarp>
          </a:bodyPr>
          <a:lstStyle>
            <a:lvl1pPr>
              <a:buFont typeface="Arial" pitchFamily="34" charset="0"/>
              <a:buNone/>
              <a:defRPr sz="1200">
                <a:latin typeface="Arial" pitchFamily="34" charset="0"/>
                <a:ea typeface="ＭＳ Ｐゴシック" pitchFamily="50" charset="-128"/>
              </a:defRPr>
            </a:lvl1pPr>
          </a:lstStyle>
          <a:p>
            <a:pPr>
              <a:defRPr/>
            </a:pPr>
            <a:endParaRPr lang="ja-JP" altLang="en-US" dirty="0"/>
          </a:p>
        </p:txBody>
      </p:sp>
      <p:sp>
        <p:nvSpPr>
          <p:cNvPr id="5127" name="スライド番号プレースホルダー 6"/>
          <p:cNvSpPr>
            <a:spLocks noGrp="1" noChangeArrowheads="1"/>
          </p:cNvSpPr>
          <p:nvPr>
            <p:ph type="sldNum" sz="quarter" idx="5"/>
          </p:nvPr>
        </p:nvSpPr>
        <p:spPr bwMode="auto">
          <a:xfrm>
            <a:off x="3854450" y="9439275"/>
            <a:ext cx="2951163" cy="498475"/>
          </a:xfrm>
          <a:prstGeom prst="rect">
            <a:avLst/>
          </a:prstGeom>
          <a:noFill/>
          <a:ln w="9525">
            <a:noFill/>
            <a:miter lim="800000"/>
            <a:headEnd/>
            <a:tailEnd/>
          </a:ln>
        </p:spPr>
        <p:txBody>
          <a:bodyPr vert="horz" wrap="square" lIns="94650" tIns="47325" rIns="94650" bIns="47325" numCol="1" anchor="b" anchorCtr="0" compatLnSpc="1">
            <a:prstTxWarp prst="textNoShape">
              <a:avLst/>
            </a:prstTxWarp>
          </a:bodyPr>
          <a:lstStyle>
            <a:lvl1pPr algn="r">
              <a:defRPr/>
            </a:lvl1pPr>
          </a:lstStyle>
          <a:p>
            <a:fld id="{EAF2A6FE-0B6C-4738-9BF2-27586E4018F0}" type="slidenum">
              <a:rPr lang="ja-JP" altLang="en-US"/>
              <a:pPr/>
              <a:t>&lt;#&gt;</a:t>
            </a:fld>
            <a:endParaRPr lang="ja-JP" altLang="en-US" sz="1200" dirty="0"/>
          </a:p>
        </p:txBody>
      </p:sp>
    </p:spTree>
  </p:cSld>
  <p:clrMap bg1="lt1" tx1="dk1" bg2="lt2" tx2="dk2" accent1="accent1" accent2="accent2" accent3="accent3" accent4="accent4" accent5="accent5" accent6="accent6" hlink="hlink" folHlink="folHlink"/>
  <p:hf hdr="0" ftr="0" dt="0"/>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1038" y="4783138"/>
            <a:ext cx="5445125" cy="3913187"/>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AF2A6FE-0B6C-4738-9BF2-27586E4018F0}" type="slidenum">
              <a:rPr lang="ja-JP" altLang="en-US"/>
              <a:pPr/>
              <a:t>0</a:t>
            </a:fld>
            <a:endParaRPr lang="ja-JP" altLang="en-US" sz="1200" dirty="0"/>
          </a:p>
        </p:txBody>
      </p:sp>
    </p:spTree>
    <p:extLst>
      <p:ext uri="{BB962C8B-B14F-4D97-AF65-F5344CB8AC3E}">
        <p14:creationId xmlns="" xmlns:p14="http://schemas.microsoft.com/office/powerpoint/2010/main" val="313264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p:nvPr>
        </p:nvSpPr>
        <p:spPr>
          <a:xfrm>
            <a:off x="920750" y="746125"/>
            <a:ext cx="4965700" cy="3724275"/>
          </a:xfrm>
          <a:noFill/>
          <a:ln/>
        </p:spPr>
      </p:sp>
      <p:sp>
        <p:nvSpPr>
          <p:cNvPr id="17411"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平成28年度実施事業の説明でございます。</a:t>
            </a:r>
          </a:p>
          <a:p>
            <a:r>
              <a:rPr lang="ja-JP" altLang="en-US"/>
              <a:t>２ページの収益的収支予算，３ページの資本的収支予算の支出部分をグラフにしたものです。</a:t>
            </a:r>
          </a:p>
          <a:p>
            <a:r>
              <a:rPr lang="ja-JP" altLang="en-US"/>
              <a:t>このうち下水道管渠等の工事にあたるのが，資本的支出72億円のうち建設改良費等35億円の部分に当たります。</a:t>
            </a:r>
          </a:p>
          <a:p>
            <a:r>
              <a:rPr lang="ja-JP" altLang="en-US"/>
              <a:t>建設改良費の内訳は，雨水整備費22億円，汚水整備費11億円，計33億円を事業費に当てました。</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a:xfrm>
            <a:off x="681038" y="4721225"/>
            <a:ext cx="5445125" cy="4471988"/>
          </a:xfrm>
          <a:prstGeom prst="rect">
            <a:avLst/>
          </a:prstGeo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AF2A6FE-0B6C-4738-9BF2-27586E4018F0}" type="slidenum">
              <a:rPr lang="ja-JP" altLang="en-US" smtClean="0"/>
              <a:pPr/>
              <a:t>11</a:t>
            </a:fld>
            <a:endParaRPr lang="ja-JP"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20750" y="746125"/>
            <a:ext cx="4965700" cy="3725863"/>
          </a:xfrm>
        </p:spPr>
      </p:sp>
      <p:sp>
        <p:nvSpPr>
          <p:cNvPr id="29699" name="Rectangle 3"/>
          <p:cNvSpPr>
            <a:spLocks noGrp="1" noRot="1" noChangeAspect="1" noChangeArrowheads="1"/>
          </p:cNvSpPr>
          <p:nvPr>
            <p:ph type="body" idx="1"/>
          </p:nvPr>
        </p:nvSpPr>
        <p:spPr bwMode="auto">
          <a:xfrm>
            <a:off x="-614539" y="8925573"/>
            <a:ext cx="6989986" cy="9702951"/>
          </a:xfrm>
          <a:prstGeom prst="rect">
            <a:avLst/>
          </a:prstGeom>
          <a:noFill/>
          <a:ln w="1">
            <a:solidFill>
              <a:schemeClr val="tx1"/>
            </a:solidFill>
            <a:miter lim="800000"/>
            <a:headEnd/>
            <a:tailEnd/>
          </a:ln>
        </p:spPr>
        <p:txBody>
          <a:bodyPr lIns="91430" tIns="45714" rIns="91430" bIns="45714"/>
          <a:lstStyle/>
          <a:p>
            <a:endParaRPr lang="ja-JP" altLang="en-US" smtClean="0">
              <a:latin typeface="Arial" charset="0"/>
              <a:ea typeface="ＭＳ Ｐゴシック"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920750" y="744538"/>
            <a:ext cx="4967288" cy="3727450"/>
          </a:xfrm>
        </p:spPr>
      </p:sp>
      <p:sp>
        <p:nvSpPr>
          <p:cNvPr id="12291" name="Rectangle 3"/>
          <p:cNvSpPr>
            <a:spLocks noGrp="1" noChangeArrowheads="1"/>
          </p:cNvSpPr>
          <p:nvPr>
            <p:ph type="body" idx="1"/>
          </p:nvPr>
        </p:nvSpPr>
        <p:spPr>
          <a:xfrm>
            <a:off x="680434" y="4721002"/>
            <a:ext cx="5446332" cy="4473070"/>
          </a:xfrm>
          <a:prstGeom prst="rect">
            <a:avLst/>
          </a:prstGeom>
        </p:spPr>
        <p:txBody>
          <a:bodyPr lIns="83896" tIns="41948" rIns="83896" bIns="41948"/>
          <a:lstStyle/>
          <a:p>
            <a:r>
              <a:rPr lang="ja-JP" altLang="en-US"/>
              <a:t>　次は，柏市の下水道事業の概要です。</a:t>
            </a:r>
          </a:p>
          <a:p>
            <a:r>
              <a:rPr lang="ja-JP" altLang="en-US"/>
              <a:t>　こちらが柏市の全域で，汚水の計画図を表しています。緑色の区域は手賀沼流域下水道区域で集められた汚水は手賀沼終末処理場で処理されます。一方，オレンジ色は江戸川左岸流域下水道区域で江戸川下流の終末処理場に汚水が集められ処理されています。エリア的には９割以上が手賀沼流域下水道の区域となっています。このような計画のもと，平成25年度末の汚水人口普及率は約88％，雨水幹線整備率は約50％となっています。数字から分かりますように，柏市の下水道は，手賀沼の水質汚濁改善等，汚水整備を先行して実施してきたところでございます。</a:t>
            </a:r>
          </a:p>
          <a:p>
            <a:endParaRPr lang="ja-JP" altLang="en-US"/>
          </a:p>
          <a:p>
            <a:r>
              <a:rPr lang="ja-JP" altLang="en-US"/>
              <a:t>　これらを踏まえまして，現在の課題としては，大きく2つあります。</a:t>
            </a:r>
          </a:p>
          <a:p>
            <a:r>
              <a:rPr lang="ja-JP" altLang="en-US"/>
              <a:t>　1つ目は，雨水対策で，近年の集中豪雨，ゲリラ豪雨の影響により，浸水被害が発生しています。これまでの汚水整備から雨水整備へシフトする必要があり，市としても積極的に浸水箇所の解消を図る必要があります。</a:t>
            </a:r>
          </a:p>
          <a:p>
            <a:r>
              <a:rPr lang="ja-JP" altLang="en-US"/>
              <a:t>　2つ目は，汚水対策で，①では普及率も９割近くになり，建設から維持管理の時代に突入して，既に下水道管の耐用年数である50年を経過したものがあり，今後は更新工事が必要となってまいります。②の北部区画整理事業の整合につきましては，つくばエクスプレスの開業に伴い，柏の葉キャンパス駅とたなか柏駅を中心とした区画整理事業が行われていますので，区画整理事業の進捗にあわせた下水道整備が必要となっています。③合流区域の分流化で，河川等の公共水域の水質保全のため，柏駅周辺の分流化が必要となっています。</a:t>
            </a: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920750" y="744538"/>
            <a:ext cx="4967288" cy="3727450"/>
          </a:xfrm>
        </p:spPr>
      </p:sp>
      <p:sp>
        <p:nvSpPr>
          <p:cNvPr id="12291" name="Rectangle 3"/>
          <p:cNvSpPr>
            <a:spLocks noGrp="1" noChangeArrowheads="1"/>
          </p:cNvSpPr>
          <p:nvPr>
            <p:ph type="body" idx="1"/>
          </p:nvPr>
        </p:nvSpPr>
        <p:spPr>
          <a:xfrm>
            <a:off x="680434" y="4721002"/>
            <a:ext cx="5446332" cy="4473070"/>
          </a:xfrm>
          <a:prstGeom prst="rect">
            <a:avLst/>
          </a:prstGeom>
        </p:spPr>
        <p:txBody>
          <a:bodyPr lIns="83896" tIns="41948" rIns="83896" bIns="41948"/>
          <a:lstStyle/>
          <a:p>
            <a:r>
              <a:rPr lang="ja-JP" altLang="en-US"/>
              <a:t>　次は，柏市の下水道事業の概要です。</a:t>
            </a:r>
          </a:p>
          <a:p>
            <a:r>
              <a:rPr lang="ja-JP" altLang="en-US"/>
              <a:t>　こちらが柏市の全域で，汚水の計画図を表しています。緑色の区域は手賀沼流域下水道区域で集められた汚水は手賀沼終末処理場で処理されます。一方，オレンジ色は江戸川左岸流域下水道区域で江戸川下流の終末処理場に汚水が集められ処理されています。エリア的には９割以上が手賀沼流域下水道の区域となっています。このような計画のもと，平成25年度末の汚水人口普及率は約88％，雨水幹線整備率は約50％となっています。数字から分かりますように，柏市の下水道は，手賀沼の水質汚濁改善等，汚水整備を先行して実施してきたところでございます。</a:t>
            </a:r>
          </a:p>
          <a:p>
            <a:endParaRPr lang="ja-JP" altLang="en-US"/>
          </a:p>
          <a:p>
            <a:r>
              <a:rPr lang="ja-JP" altLang="en-US"/>
              <a:t>　これらを踏まえまして，現在の課題としては，大きく2つあります。</a:t>
            </a:r>
          </a:p>
          <a:p>
            <a:r>
              <a:rPr lang="ja-JP" altLang="en-US"/>
              <a:t>　1つ目は，雨水対策で，近年の集中豪雨，ゲリラ豪雨の影響により，浸水被害が発生しています。これまでの汚水整備から雨水整備へシフトする必要があり，市としても積極的に浸水箇所の解消を図る必要があります。</a:t>
            </a:r>
          </a:p>
          <a:p>
            <a:r>
              <a:rPr lang="ja-JP" altLang="en-US"/>
              <a:t>　2つ目は，汚水対策で，①では普及率も９割近くになり，建設から維持管理の時代に突入して，既に下水道管の耐用年数である50年を経過したものがあり，今後は更新工事が必要となってまいります。②の北部区画整理事業の整合につきましては，つくばエクスプレスの開業に伴い，柏の葉キャンパス駅とたなか柏駅を中心とした区画整理事業が行われていますので，区画整理事業の進捗にあわせた下水道整備が必要となっています。③合流区域の分流化で，河川等の公共水域の水質保全のため，柏駅周辺の分流化が必要となっています。</a:t>
            </a: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920750" y="744538"/>
            <a:ext cx="4967288" cy="3727450"/>
          </a:xfrm>
        </p:spPr>
      </p:sp>
      <p:sp>
        <p:nvSpPr>
          <p:cNvPr id="12291" name="Rectangle 3"/>
          <p:cNvSpPr>
            <a:spLocks noGrp="1" noChangeArrowheads="1"/>
          </p:cNvSpPr>
          <p:nvPr>
            <p:ph type="body" idx="1"/>
          </p:nvPr>
        </p:nvSpPr>
        <p:spPr>
          <a:xfrm>
            <a:off x="680434" y="4721002"/>
            <a:ext cx="5446332" cy="4473070"/>
          </a:xfrm>
          <a:prstGeom prst="rect">
            <a:avLst/>
          </a:prstGeom>
        </p:spPr>
        <p:txBody>
          <a:bodyPr lIns="83896" tIns="41948" rIns="83896" bIns="41948"/>
          <a:lstStyle/>
          <a:p>
            <a:r>
              <a:rPr lang="ja-JP" altLang="en-US"/>
              <a:t>　次は，柏市の下水道事業の概要です。</a:t>
            </a:r>
          </a:p>
          <a:p>
            <a:r>
              <a:rPr lang="ja-JP" altLang="en-US"/>
              <a:t>　こちらが柏市の全域で，汚水の計画図を表しています。緑色の区域は手賀沼流域下水道区域で集められた汚水は手賀沼終末処理場で処理されます。一方，オレンジ色は江戸川左岸流域下水道区域で江戸川下流の終末処理場に汚水が集められ処理されています。エリア的には９割以上が手賀沼流域下水道の区域となっています。このような計画のもと，平成25年度末の汚水人口普及率は約88％，雨水幹線整備率は約50％となっています。数字から分かりますように，柏市の下水道は，手賀沼の水質汚濁改善等，汚水整備を先行して実施してきたところでございます。</a:t>
            </a:r>
          </a:p>
          <a:p>
            <a:endParaRPr lang="ja-JP" altLang="en-US"/>
          </a:p>
          <a:p>
            <a:r>
              <a:rPr lang="ja-JP" altLang="en-US"/>
              <a:t>　これらを踏まえまして，現在の課題としては，大きく2つあります。</a:t>
            </a:r>
          </a:p>
          <a:p>
            <a:r>
              <a:rPr lang="ja-JP" altLang="en-US"/>
              <a:t>　1つ目は，雨水対策で，近年の集中豪雨，ゲリラ豪雨の影響により，浸水被害が発生しています。これまでの汚水整備から雨水整備へシフトする必要があり，市としても積極的に浸水箇所の解消を図る必要があります。</a:t>
            </a:r>
          </a:p>
          <a:p>
            <a:r>
              <a:rPr lang="ja-JP" altLang="en-US"/>
              <a:t>　2つ目は，汚水対策で，①では普及率も９割近くになり，建設から維持管理の時代に突入して，既に下水道管の耐用年数である50年を経過したものがあり，今後は更新工事が必要となってまいります。②の北部区画整理事業の整合につきましては，つくばエクスプレスの開業に伴い，柏の葉キャンパス駅とたなか柏駅を中心とした区画整理事業が行われていますので，区画整理事業の進捗にあわせた下水道整備が必要となっています。③合流区域の分流化で，河川等の公共水域の水質保全のため，柏駅周辺の分流化が必要となっています。</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1038" y="4783138"/>
            <a:ext cx="5445125" cy="3913187"/>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AF2A6FE-0B6C-4738-9BF2-27586E4018F0}" type="slidenum">
              <a:rPr lang="ja-JP" altLang="en-US"/>
              <a:pPr/>
              <a:t>1</a:t>
            </a:fld>
            <a:endParaRPr lang="ja-JP" altLang="en-US" sz="1200" dirty="0"/>
          </a:p>
        </p:txBody>
      </p:sp>
    </p:spTree>
    <p:extLst>
      <p:ext uri="{BB962C8B-B14F-4D97-AF65-F5344CB8AC3E}">
        <p14:creationId xmlns="" xmlns:p14="http://schemas.microsoft.com/office/powerpoint/2010/main" val="9921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xfrm>
            <a:off x="920750" y="746125"/>
            <a:ext cx="4965700" cy="3724275"/>
          </a:xfrm>
          <a:noFill/>
          <a:ln/>
        </p:spPr>
      </p:sp>
      <p:sp>
        <p:nvSpPr>
          <p:cNvPr id="27651"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平成27年度実施事業の説明でございます。</a:t>
            </a:r>
          </a:p>
          <a:p>
            <a:r>
              <a:rPr lang="ja-JP" altLang="en-US"/>
              <a:t>画面で見ていただいておりますものは，予算ベースでですが，本日お配りいたしましたものは，平成27年度決算見込みが出ましたので，こちらでご説明いたします。</a:t>
            </a:r>
          </a:p>
          <a:p>
            <a:r>
              <a:rPr lang="ja-JP" altLang="en-US"/>
              <a:t>支出総額160億円，うち下水道事業費用90億円，資本的支出70億円，建設改良費といたしましては，雨水整備費22億円，汚水整備費9億円，計31億円の見込みです。</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a:xfrm>
            <a:off x="681038" y="4721225"/>
            <a:ext cx="5445125" cy="4471988"/>
          </a:xfrm>
          <a:prstGeom prst="rect">
            <a:avLst/>
          </a:prstGeo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AF2A6FE-0B6C-4738-9BF2-27586E4018F0}" type="slidenum">
              <a:rPr lang="ja-JP" altLang="en-US" smtClean="0"/>
              <a:pPr/>
              <a:t>3</a:t>
            </a:fld>
            <a:endParaRPr lang="ja-JP"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a:xfrm>
            <a:off x="920750" y="746125"/>
            <a:ext cx="4965700" cy="3724275"/>
          </a:xfrm>
          <a:noFill/>
          <a:ln/>
        </p:spPr>
      </p:sp>
      <p:sp>
        <p:nvSpPr>
          <p:cNvPr id="21507"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主な事業概要でございますが，中長期経営計画での施策の分類では，快適の汚水対策及び安心の雨水浸水対策の具体事業にあたります。北部区画整理事業として，柏北部東地区が平成33年度まで，柏北部中央地区は平成34年度まで事業費ベースでは国の交付金等を併せ，今後も年間5.6億円程度の事業費が必要とします。</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xfrm>
            <a:off x="920750" y="746125"/>
            <a:ext cx="4965700" cy="3724275"/>
          </a:xfrm>
          <a:noFill/>
          <a:ln/>
        </p:spPr>
      </p:sp>
      <p:sp>
        <p:nvSpPr>
          <p:cNvPr id="25603"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次に老朽管TVカメラ調査についてです。本調査は，中長期経営計画では，持続，下水道施設の老朽化対策の適切な維持管理に当たります。中長期経営計画の最終年度となる平成37年度末で布設後35年以上を経過した管路（約560ｋｍ）を第一期の調査対象とし，管路内の調査・点検を行うものです。</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Rot="1" noChangeAspect="1" noChangeArrowheads="1"/>
          </p:cNvSpPr>
          <p:nvPr>
            <p:ph type="sldImg"/>
          </p:nvPr>
        </p:nvSpPr>
        <p:spPr>
          <a:xfrm>
            <a:off x="920750" y="746125"/>
            <a:ext cx="4965700" cy="3724275"/>
          </a:xfrm>
          <a:noFill/>
          <a:ln/>
        </p:spPr>
      </p:sp>
      <p:sp>
        <p:nvSpPr>
          <p:cNvPr id="44035"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日本下水道協会には，下水道広報プラットホーム（GKP)という組織があります，ここは下水道界をはじめ様々な人々が交流する場として，情報共有や広報活動を通し，これからの下水道を皆で考える全国ネットワークを構築してしています。</a:t>
            </a:r>
          </a:p>
          <a:p>
            <a:r>
              <a:rPr lang="ja-JP" altLang="en-US"/>
              <a:t>これは，今年3月に神田で行われたマンホールサミット2016の様子です。</a:t>
            </a:r>
          </a:p>
          <a:p>
            <a:r>
              <a:rPr lang="ja-JP" altLang="en-US"/>
              <a:t>今回初めて柏市ブースを設置してもらい，昨年下水道整備課で作成したポスターを出展し，併せてGKP広報大賞にエントリーしました。</a:t>
            </a:r>
          </a:p>
          <a:p>
            <a:r>
              <a:rPr lang="ja-JP" altLang="en-US"/>
              <a:t>グランプリに選ばれれば，国土交通大臣賞の候補事例として推薦されます。</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1038" y="4783138"/>
            <a:ext cx="5445125" cy="3913187"/>
          </a:xfrm>
          <a:prstGeom prst="rect">
            <a:avLst/>
          </a:prstGeom>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EAF2A6FE-0B6C-4738-9BF2-27586E4018F0}" type="slidenum">
              <a:rPr lang="ja-JP" altLang="en-US"/>
              <a:pPr/>
              <a:t>7</a:t>
            </a:fld>
            <a:endParaRPr lang="ja-JP" altLang="en-US" sz="1200" dirty="0"/>
          </a:p>
        </p:txBody>
      </p:sp>
    </p:spTree>
    <p:extLst>
      <p:ext uri="{BB962C8B-B14F-4D97-AF65-F5344CB8AC3E}">
        <p14:creationId xmlns="" xmlns:p14="http://schemas.microsoft.com/office/powerpoint/2010/main" val="14041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1038" y="4783138"/>
            <a:ext cx="5445125" cy="3913187"/>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AF2A6FE-0B6C-4738-9BF2-27586E4018F0}" type="slidenum">
              <a:rPr lang="ja-JP" altLang="en-US"/>
              <a:pPr/>
              <a:t>8</a:t>
            </a:fld>
            <a:endParaRPr lang="ja-JP" altLang="en-US" sz="1200" dirty="0"/>
          </a:p>
        </p:txBody>
      </p:sp>
    </p:spTree>
    <p:extLst>
      <p:ext uri="{BB962C8B-B14F-4D97-AF65-F5344CB8AC3E}">
        <p14:creationId xmlns="" xmlns:p14="http://schemas.microsoft.com/office/powerpoint/2010/main" val="131639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6B488360-26F6-40FE-B01F-814A7C7F26A2}" type="slidenum">
              <a:rPr lang="ja-JP" altLang="en-US"/>
              <a:pPr/>
              <a:t>&lt;#&gt;</a:t>
            </a:fld>
            <a:endParaRPr lang="ja-JP" altLang="en-US" dirty="0"/>
          </a:p>
        </p:txBody>
      </p:sp>
    </p:spTree>
    <p:extLst>
      <p:ext uri="{BB962C8B-B14F-4D97-AF65-F5344CB8AC3E}">
        <p14:creationId xmlns="" xmlns:p14="http://schemas.microsoft.com/office/powerpoint/2010/main" val="269156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F8DCAFA1-4B31-4E08-80C6-FFEA0C4BDFDB}" type="slidenum">
              <a:rPr lang="ja-JP" altLang="en-US"/>
              <a:pPr/>
              <a:t>&lt;#&gt;</a:t>
            </a:fld>
            <a:endParaRPr lang="ja-JP" altLang="en-US" dirty="0"/>
          </a:p>
        </p:txBody>
      </p:sp>
    </p:spTree>
    <p:extLst>
      <p:ext uri="{BB962C8B-B14F-4D97-AF65-F5344CB8AC3E}">
        <p14:creationId xmlns="" xmlns:p14="http://schemas.microsoft.com/office/powerpoint/2010/main" val="216712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FBEC3209-4CC1-4F63-9B2C-8B2DA5BDF91C}" type="slidenum">
              <a:rPr lang="ja-JP" altLang="en-US"/>
              <a:pPr/>
              <a:t>&lt;#&gt;</a:t>
            </a:fld>
            <a:endParaRPr lang="ja-JP" altLang="en-US" dirty="0"/>
          </a:p>
        </p:txBody>
      </p:sp>
    </p:spTree>
    <p:extLst>
      <p:ext uri="{BB962C8B-B14F-4D97-AF65-F5344CB8AC3E}">
        <p14:creationId xmlns="" xmlns:p14="http://schemas.microsoft.com/office/powerpoint/2010/main" val="795829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245225"/>
            <a:ext cx="2133600" cy="476250"/>
          </a:xfrm>
        </p:spPr>
        <p:txBody>
          <a:bodyPr/>
          <a:lstStyle>
            <a:lvl1pPr>
              <a:defRPr/>
            </a:lvl1pPr>
          </a:lstStyle>
          <a:p>
            <a:endParaRPr lang="ja-JP" altLang="en-US"/>
          </a:p>
        </p:txBody>
      </p:sp>
      <p:sp>
        <p:nvSpPr>
          <p:cNvPr id="8" name="フッター プレースホルダ 7"/>
          <p:cNvSpPr>
            <a:spLocks noGrp="1"/>
          </p:cNvSpPr>
          <p:nvPr>
            <p:ph type="ftr" sz="quarter" idx="11"/>
          </p:nvPr>
        </p:nvSpPr>
        <p:spPr>
          <a:xfrm>
            <a:off x="3124200" y="6245225"/>
            <a:ext cx="2895600" cy="476250"/>
          </a:xfrm>
        </p:spPr>
        <p:txBody>
          <a:bodyPr/>
          <a:lstStyle>
            <a:lvl1pPr>
              <a:defRPr/>
            </a:lvl1pPr>
          </a:lstStyle>
          <a:p>
            <a:endParaRPr lang="ja-JP" altLang="en-US"/>
          </a:p>
        </p:txBody>
      </p:sp>
      <p:sp>
        <p:nvSpPr>
          <p:cNvPr id="9" name="スライド番号プレースホルダ 8"/>
          <p:cNvSpPr>
            <a:spLocks noGrp="1"/>
          </p:cNvSpPr>
          <p:nvPr>
            <p:ph type="sldNum" sz="quarter" idx="12"/>
          </p:nvPr>
        </p:nvSpPr>
        <p:spPr>
          <a:xfrm>
            <a:off x="6553200" y="6245225"/>
            <a:ext cx="2133600" cy="476250"/>
          </a:xfrm>
        </p:spPr>
        <p:txBody>
          <a:bodyPr/>
          <a:lstStyle>
            <a:lvl1pPr>
              <a:defRPr/>
            </a:lvl1pPr>
          </a:lstStyle>
          <a:p>
            <a:fld id="{B48378F1-DE66-4CDA-93EB-F10C417C048D}" type="slidenum">
              <a:rPr lang="ja-JP" altLang="en-US"/>
              <a:pPr/>
              <a:t>&lt;#&gt;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7D4582A3-2979-4961-B22B-988D0857EA6A}" type="slidenum">
              <a:rPr lang="ja-JP" altLang="en-US"/>
              <a:pPr/>
              <a:t>&lt;#&gt;</a:t>
            </a:fld>
            <a:endParaRPr lang="ja-JP" altLang="en-US" dirty="0"/>
          </a:p>
        </p:txBody>
      </p:sp>
    </p:spTree>
    <p:extLst>
      <p:ext uri="{BB962C8B-B14F-4D97-AF65-F5344CB8AC3E}">
        <p14:creationId xmlns="" xmlns:p14="http://schemas.microsoft.com/office/powerpoint/2010/main" val="1768924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1A6C13D0-3E2C-4CEC-B163-D7429C0F6BD6}" type="slidenum">
              <a:rPr lang="ja-JP" altLang="en-US"/>
              <a:pPr/>
              <a:t>&lt;#&gt;</a:t>
            </a:fld>
            <a:endParaRPr lang="ja-JP" altLang="en-US" dirty="0"/>
          </a:p>
        </p:txBody>
      </p:sp>
    </p:spTree>
    <p:extLst>
      <p:ext uri="{BB962C8B-B14F-4D97-AF65-F5344CB8AC3E}">
        <p14:creationId xmlns="" xmlns:p14="http://schemas.microsoft.com/office/powerpoint/2010/main" val="3487085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6266138F-45EB-4566-A6FD-4F51689B07C3}" type="slidenum">
              <a:rPr lang="ja-JP" altLang="en-US"/>
              <a:pPr/>
              <a:t>&lt;#&gt;</a:t>
            </a:fld>
            <a:endParaRPr lang="ja-JP" altLang="en-US" dirty="0"/>
          </a:p>
        </p:txBody>
      </p:sp>
    </p:spTree>
    <p:extLst>
      <p:ext uri="{BB962C8B-B14F-4D97-AF65-F5344CB8AC3E}">
        <p14:creationId xmlns="" xmlns:p14="http://schemas.microsoft.com/office/powerpoint/2010/main" val="291453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7" name="スライド番号プレースホルダー 5"/>
          <p:cNvSpPr>
            <a:spLocks noGrp="1" noChangeArrowheads="1"/>
          </p:cNvSpPr>
          <p:nvPr>
            <p:ph type="sldNum" sz="quarter" idx="12"/>
          </p:nvPr>
        </p:nvSpPr>
        <p:spPr>
          <a:ln/>
        </p:spPr>
        <p:txBody>
          <a:bodyPr/>
          <a:lstStyle>
            <a:lvl1pPr>
              <a:defRPr/>
            </a:lvl1pPr>
          </a:lstStyle>
          <a:p>
            <a:fld id="{25418459-BA3F-4E01-9688-E324B93F82B5}" type="slidenum">
              <a:rPr lang="ja-JP" altLang="en-US"/>
              <a:pPr/>
              <a:t>&lt;#&gt;</a:t>
            </a:fld>
            <a:endParaRPr lang="ja-JP" altLang="en-US" dirty="0"/>
          </a:p>
        </p:txBody>
      </p:sp>
    </p:spTree>
    <p:extLst>
      <p:ext uri="{BB962C8B-B14F-4D97-AF65-F5344CB8AC3E}">
        <p14:creationId xmlns="" xmlns:p14="http://schemas.microsoft.com/office/powerpoint/2010/main" val="93227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8"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9" name="スライド番号プレースホルダー 5"/>
          <p:cNvSpPr>
            <a:spLocks noGrp="1" noChangeArrowheads="1"/>
          </p:cNvSpPr>
          <p:nvPr>
            <p:ph type="sldNum" sz="quarter" idx="12"/>
          </p:nvPr>
        </p:nvSpPr>
        <p:spPr>
          <a:ln/>
        </p:spPr>
        <p:txBody>
          <a:bodyPr/>
          <a:lstStyle>
            <a:lvl1pPr>
              <a:defRPr/>
            </a:lvl1pPr>
          </a:lstStyle>
          <a:p>
            <a:fld id="{FABC1A34-D1C3-4E7A-BFAE-ABC6BB269FB6}" type="slidenum">
              <a:rPr lang="ja-JP" altLang="en-US"/>
              <a:pPr/>
              <a:t>&lt;#&gt;</a:t>
            </a:fld>
            <a:endParaRPr lang="ja-JP" altLang="en-US" dirty="0"/>
          </a:p>
        </p:txBody>
      </p:sp>
    </p:spTree>
    <p:extLst>
      <p:ext uri="{BB962C8B-B14F-4D97-AF65-F5344CB8AC3E}">
        <p14:creationId xmlns="" xmlns:p14="http://schemas.microsoft.com/office/powerpoint/2010/main" val="2312112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4"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5" name="スライド番号プレースホルダー 5"/>
          <p:cNvSpPr>
            <a:spLocks noGrp="1" noChangeArrowheads="1"/>
          </p:cNvSpPr>
          <p:nvPr>
            <p:ph type="sldNum" sz="quarter" idx="12"/>
          </p:nvPr>
        </p:nvSpPr>
        <p:spPr>
          <a:ln/>
        </p:spPr>
        <p:txBody>
          <a:bodyPr/>
          <a:lstStyle>
            <a:lvl1pPr>
              <a:defRPr/>
            </a:lvl1pPr>
          </a:lstStyle>
          <a:p>
            <a:fld id="{8476F85D-5E43-4833-AE3E-B1FD84BCC70B}" type="slidenum">
              <a:rPr lang="ja-JP" altLang="en-US"/>
              <a:pPr/>
              <a:t>&lt;#&gt;</a:t>
            </a:fld>
            <a:endParaRPr lang="ja-JP" altLang="en-US" dirty="0"/>
          </a:p>
        </p:txBody>
      </p:sp>
    </p:spTree>
    <p:extLst>
      <p:ext uri="{BB962C8B-B14F-4D97-AF65-F5344CB8AC3E}">
        <p14:creationId xmlns="" xmlns:p14="http://schemas.microsoft.com/office/powerpoint/2010/main" val="355913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3"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4" name="スライド番号プレースホルダー 5"/>
          <p:cNvSpPr>
            <a:spLocks noGrp="1" noChangeArrowheads="1"/>
          </p:cNvSpPr>
          <p:nvPr>
            <p:ph type="sldNum" sz="quarter" idx="12"/>
          </p:nvPr>
        </p:nvSpPr>
        <p:spPr>
          <a:ln/>
        </p:spPr>
        <p:txBody>
          <a:bodyPr/>
          <a:lstStyle>
            <a:lvl1pPr>
              <a:defRPr/>
            </a:lvl1pPr>
          </a:lstStyle>
          <a:p>
            <a:fld id="{24568D50-7D5C-4397-81EF-73E0D9626103}" type="slidenum">
              <a:rPr lang="ja-JP" altLang="en-US"/>
              <a:pPr/>
              <a:t>&lt;#&gt;</a:t>
            </a:fld>
            <a:endParaRPr lang="ja-JP" altLang="en-US" dirty="0"/>
          </a:p>
        </p:txBody>
      </p:sp>
    </p:spTree>
    <p:extLst>
      <p:ext uri="{BB962C8B-B14F-4D97-AF65-F5344CB8AC3E}">
        <p14:creationId xmlns="" xmlns:p14="http://schemas.microsoft.com/office/powerpoint/2010/main" val="236795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E04E481E-50A6-438E-8C74-5639AD188DB2}" type="slidenum">
              <a:rPr lang="ja-JP" altLang="en-US"/>
              <a:pPr/>
              <a:t>&lt;#&gt;</a:t>
            </a:fld>
            <a:endParaRPr lang="ja-JP" altLang="en-US" dirty="0"/>
          </a:p>
        </p:txBody>
      </p:sp>
    </p:spTree>
    <p:extLst>
      <p:ext uri="{BB962C8B-B14F-4D97-AF65-F5344CB8AC3E}">
        <p14:creationId xmlns="" xmlns:p14="http://schemas.microsoft.com/office/powerpoint/2010/main" val="2070283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7" name="スライド番号プレースホルダー 5"/>
          <p:cNvSpPr>
            <a:spLocks noGrp="1" noChangeArrowheads="1"/>
          </p:cNvSpPr>
          <p:nvPr>
            <p:ph type="sldNum" sz="quarter" idx="12"/>
          </p:nvPr>
        </p:nvSpPr>
        <p:spPr>
          <a:ln/>
        </p:spPr>
        <p:txBody>
          <a:bodyPr/>
          <a:lstStyle>
            <a:lvl1pPr>
              <a:defRPr/>
            </a:lvl1pPr>
          </a:lstStyle>
          <a:p>
            <a:fld id="{4C8DE982-5661-485C-A95C-43149676CA7B}" type="slidenum">
              <a:rPr lang="ja-JP" altLang="en-US"/>
              <a:pPr/>
              <a:t>&lt;#&gt;</a:t>
            </a:fld>
            <a:endParaRPr lang="ja-JP" altLang="en-US" dirty="0"/>
          </a:p>
        </p:txBody>
      </p:sp>
    </p:spTree>
    <p:extLst>
      <p:ext uri="{BB962C8B-B14F-4D97-AF65-F5344CB8AC3E}">
        <p14:creationId xmlns="" xmlns:p14="http://schemas.microsoft.com/office/powerpoint/2010/main" val="283577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7" name="スライド番号プレースホルダー 5"/>
          <p:cNvSpPr>
            <a:spLocks noGrp="1" noChangeArrowheads="1"/>
          </p:cNvSpPr>
          <p:nvPr>
            <p:ph type="sldNum" sz="quarter" idx="12"/>
          </p:nvPr>
        </p:nvSpPr>
        <p:spPr>
          <a:ln/>
        </p:spPr>
        <p:txBody>
          <a:bodyPr/>
          <a:lstStyle>
            <a:lvl1pPr>
              <a:defRPr/>
            </a:lvl1pPr>
          </a:lstStyle>
          <a:p>
            <a:fld id="{417D3AF2-1FB1-47D6-BC05-CE6F5AB1F6EC}" type="slidenum">
              <a:rPr lang="ja-JP" altLang="en-US"/>
              <a:pPr/>
              <a:t>&lt;#&gt;</a:t>
            </a:fld>
            <a:endParaRPr lang="ja-JP" altLang="en-US" dirty="0"/>
          </a:p>
        </p:txBody>
      </p:sp>
    </p:spTree>
    <p:extLst>
      <p:ext uri="{BB962C8B-B14F-4D97-AF65-F5344CB8AC3E}">
        <p14:creationId xmlns="" xmlns:p14="http://schemas.microsoft.com/office/powerpoint/2010/main" val="349936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3C78950E-1284-4ECA-9BD8-741D068A027E}" type="slidenum">
              <a:rPr lang="ja-JP" altLang="en-US"/>
              <a:pPr/>
              <a:t>&lt;#&gt;</a:t>
            </a:fld>
            <a:endParaRPr lang="ja-JP" altLang="en-US" dirty="0"/>
          </a:p>
        </p:txBody>
      </p:sp>
    </p:spTree>
    <p:extLst>
      <p:ext uri="{BB962C8B-B14F-4D97-AF65-F5344CB8AC3E}">
        <p14:creationId xmlns="" xmlns:p14="http://schemas.microsoft.com/office/powerpoint/2010/main" val="3108870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85E256D7-FAF3-41A8-8BDD-CE01D8CC3308}" type="slidenum">
              <a:rPr lang="ja-JP" altLang="en-US"/>
              <a:pPr/>
              <a:t>&lt;#&gt;</a:t>
            </a:fld>
            <a:endParaRPr lang="ja-JP" altLang="en-US" dirty="0"/>
          </a:p>
        </p:txBody>
      </p:sp>
    </p:spTree>
    <p:extLst>
      <p:ext uri="{BB962C8B-B14F-4D97-AF65-F5344CB8AC3E}">
        <p14:creationId xmlns="" xmlns:p14="http://schemas.microsoft.com/office/powerpoint/2010/main" val="203528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6" name="スライド番号プレースホルダー 5"/>
          <p:cNvSpPr>
            <a:spLocks noGrp="1" noChangeArrowheads="1"/>
          </p:cNvSpPr>
          <p:nvPr>
            <p:ph type="sldNum" sz="quarter" idx="12"/>
          </p:nvPr>
        </p:nvSpPr>
        <p:spPr>
          <a:ln/>
        </p:spPr>
        <p:txBody>
          <a:bodyPr/>
          <a:lstStyle>
            <a:lvl1pPr>
              <a:defRPr/>
            </a:lvl1pPr>
          </a:lstStyle>
          <a:p>
            <a:fld id="{0DC614CC-8409-4AF7-A803-B21CA8B10FD6}" type="slidenum">
              <a:rPr lang="ja-JP" altLang="en-US"/>
              <a:pPr/>
              <a:t>&lt;#&gt;</a:t>
            </a:fld>
            <a:endParaRPr lang="ja-JP" altLang="en-US" dirty="0"/>
          </a:p>
        </p:txBody>
      </p:sp>
    </p:spTree>
    <p:extLst>
      <p:ext uri="{BB962C8B-B14F-4D97-AF65-F5344CB8AC3E}">
        <p14:creationId xmlns="" xmlns:p14="http://schemas.microsoft.com/office/powerpoint/2010/main" val="416198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7" name="スライド番号プレースホルダー 5"/>
          <p:cNvSpPr>
            <a:spLocks noGrp="1" noChangeArrowheads="1"/>
          </p:cNvSpPr>
          <p:nvPr>
            <p:ph type="sldNum" sz="quarter" idx="12"/>
          </p:nvPr>
        </p:nvSpPr>
        <p:spPr>
          <a:ln/>
        </p:spPr>
        <p:txBody>
          <a:bodyPr/>
          <a:lstStyle>
            <a:lvl1pPr>
              <a:defRPr/>
            </a:lvl1pPr>
          </a:lstStyle>
          <a:p>
            <a:fld id="{E47777C0-9D5A-4B67-9140-9FA2FED47F02}" type="slidenum">
              <a:rPr lang="ja-JP" altLang="en-US"/>
              <a:pPr/>
              <a:t>&lt;#&gt;</a:t>
            </a:fld>
            <a:endParaRPr lang="ja-JP" altLang="en-US" dirty="0"/>
          </a:p>
        </p:txBody>
      </p:sp>
    </p:spTree>
    <p:extLst>
      <p:ext uri="{BB962C8B-B14F-4D97-AF65-F5344CB8AC3E}">
        <p14:creationId xmlns="" xmlns:p14="http://schemas.microsoft.com/office/powerpoint/2010/main" val="303152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8"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9" name="スライド番号プレースホルダー 5"/>
          <p:cNvSpPr>
            <a:spLocks noGrp="1" noChangeArrowheads="1"/>
          </p:cNvSpPr>
          <p:nvPr>
            <p:ph type="sldNum" sz="quarter" idx="12"/>
          </p:nvPr>
        </p:nvSpPr>
        <p:spPr>
          <a:ln/>
        </p:spPr>
        <p:txBody>
          <a:bodyPr/>
          <a:lstStyle>
            <a:lvl1pPr>
              <a:defRPr/>
            </a:lvl1pPr>
          </a:lstStyle>
          <a:p>
            <a:fld id="{764E680E-ABAF-46ED-BD03-87F0BEB17810}" type="slidenum">
              <a:rPr lang="ja-JP" altLang="en-US"/>
              <a:pPr/>
              <a:t>&lt;#&gt;</a:t>
            </a:fld>
            <a:endParaRPr lang="ja-JP" altLang="en-US" dirty="0"/>
          </a:p>
        </p:txBody>
      </p:sp>
    </p:spTree>
    <p:extLst>
      <p:ext uri="{BB962C8B-B14F-4D97-AF65-F5344CB8AC3E}">
        <p14:creationId xmlns="" xmlns:p14="http://schemas.microsoft.com/office/powerpoint/2010/main" val="385433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4"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5" name="スライド番号プレースホルダー 5"/>
          <p:cNvSpPr>
            <a:spLocks noGrp="1" noChangeArrowheads="1"/>
          </p:cNvSpPr>
          <p:nvPr>
            <p:ph type="sldNum" sz="quarter" idx="12"/>
          </p:nvPr>
        </p:nvSpPr>
        <p:spPr>
          <a:ln/>
        </p:spPr>
        <p:txBody>
          <a:bodyPr/>
          <a:lstStyle>
            <a:lvl1pPr>
              <a:defRPr/>
            </a:lvl1pPr>
          </a:lstStyle>
          <a:p>
            <a:fld id="{D2D0FAFD-1AD3-4A25-8D66-707B1CFB91AD}" type="slidenum">
              <a:rPr lang="ja-JP" altLang="en-US"/>
              <a:pPr/>
              <a:t>&lt;#&gt;</a:t>
            </a:fld>
            <a:endParaRPr lang="ja-JP" altLang="en-US" dirty="0"/>
          </a:p>
        </p:txBody>
      </p:sp>
    </p:spTree>
    <p:extLst>
      <p:ext uri="{BB962C8B-B14F-4D97-AF65-F5344CB8AC3E}">
        <p14:creationId xmlns="" xmlns:p14="http://schemas.microsoft.com/office/powerpoint/2010/main" val="342366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3"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4" name="スライド番号プレースホルダー 5"/>
          <p:cNvSpPr>
            <a:spLocks noGrp="1" noChangeArrowheads="1"/>
          </p:cNvSpPr>
          <p:nvPr>
            <p:ph type="sldNum" sz="quarter" idx="12"/>
          </p:nvPr>
        </p:nvSpPr>
        <p:spPr>
          <a:ln/>
        </p:spPr>
        <p:txBody>
          <a:bodyPr/>
          <a:lstStyle>
            <a:lvl1pPr>
              <a:defRPr/>
            </a:lvl1pPr>
          </a:lstStyle>
          <a:p>
            <a:fld id="{FE85E56F-CEF7-4AB9-972B-8AE32156D6EE}" type="slidenum">
              <a:rPr lang="ja-JP" altLang="en-US"/>
              <a:pPr/>
              <a:t>&lt;#&gt;</a:t>
            </a:fld>
            <a:endParaRPr lang="ja-JP" altLang="en-US" dirty="0"/>
          </a:p>
        </p:txBody>
      </p:sp>
    </p:spTree>
    <p:extLst>
      <p:ext uri="{BB962C8B-B14F-4D97-AF65-F5344CB8AC3E}">
        <p14:creationId xmlns="" xmlns:p14="http://schemas.microsoft.com/office/powerpoint/2010/main" val="372626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7" name="スライド番号プレースホルダー 5"/>
          <p:cNvSpPr>
            <a:spLocks noGrp="1" noChangeArrowheads="1"/>
          </p:cNvSpPr>
          <p:nvPr>
            <p:ph type="sldNum" sz="quarter" idx="12"/>
          </p:nvPr>
        </p:nvSpPr>
        <p:spPr>
          <a:ln/>
        </p:spPr>
        <p:txBody>
          <a:bodyPr/>
          <a:lstStyle>
            <a:lvl1pPr>
              <a:defRPr/>
            </a:lvl1pPr>
          </a:lstStyle>
          <a:p>
            <a:fld id="{FBCB7878-A63E-4D17-8E3C-0EFC7983C3C1}" type="slidenum">
              <a:rPr lang="ja-JP" altLang="en-US"/>
              <a:pPr/>
              <a:t>&lt;#&gt;</a:t>
            </a:fld>
            <a:endParaRPr lang="ja-JP" altLang="en-US" dirty="0"/>
          </a:p>
        </p:txBody>
      </p:sp>
    </p:spTree>
    <p:extLst>
      <p:ext uri="{BB962C8B-B14F-4D97-AF65-F5344CB8AC3E}">
        <p14:creationId xmlns="" xmlns:p14="http://schemas.microsoft.com/office/powerpoint/2010/main" val="253308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endParaRPr lang="ja-JP" altLang="en-US" dirty="0"/>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en-US" dirty="0"/>
          </a:p>
        </p:txBody>
      </p:sp>
      <p:sp>
        <p:nvSpPr>
          <p:cNvPr id="7" name="スライド番号プレースホルダー 5"/>
          <p:cNvSpPr>
            <a:spLocks noGrp="1" noChangeArrowheads="1"/>
          </p:cNvSpPr>
          <p:nvPr>
            <p:ph type="sldNum" sz="quarter" idx="12"/>
          </p:nvPr>
        </p:nvSpPr>
        <p:spPr>
          <a:ln/>
        </p:spPr>
        <p:txBody>
          <a:bodyPr/>
          <a:lstStyle>
            <a:lvl1pPr>
              <a:defRPr/>
            </a:lvl1pPr>
          </a:lstStyle>
          <a:p>
            <a:fld id="{5CCFF684-F492-4D5A-9745-D930862BED7D}" type="slidenum">
              <a:rPr lang="ja-JP" altLang="en-US"/>
              <a:pPr/>
              <a:t>&lt;#&gt;</a:t>
            </a:fld>
            <a:endParaRPr lang="ja-JP" altLang="en-US" dirty="0"/>
          </a:p>
        </p:txBody>
      </p:sp>
    </p:spTree>
    <p:extLst>
      <p:ext uri="{BB962C8B-B14F-4D97-AF65-F5344CB8AC3E}">
        <p14:creationId xmlns="" xmlns:p14="http://schemas.microsoft.com/office/powerpoint/2010/main" val="215785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マスター タイトルの書式設定</a:t>
            </a:r>
          </a:p>
        </p:txBody>
      </p:sp>
      <p:sp>
        <p:nvSpPr>
          <p:cNvPr id="4099" name="テキスト プレースホルダー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マスター テキストの書式設定</a:t>
            </a:r>
          </a:p>
          <a:p>
            <a:pPr lvl="1"/>
            <a:r>
              <a:rPr lang="zh-CN" altLang="en-US" smtClean="0"/>
              <a:t>第 </a:t>
            </a:r>
            <a:r>
              <a:rPr lang="ja-JP" altLang="zh-CN" smtClean="0"/>
              <a:t>2 </a:t>
            </a:r>
            <a:r>
              <a:rPr lang="zh-CN" altLang="en-US" smtClean="0"/>
              <a:t>レベル</a:t>
            </a:r>
          </a:p>
          <a:p>
            <a:pPr lvl="2"/>
            <a:r>
              <a:rPr lang="zh-CN" altLang="en-US" smtClean="0"/>
              <a:t>第 </a:t>
            </a:r>
            <a:r>
              <a:rPr lang="ja-JP" altLang="zh-CN" smtClean="0"/>
              <a:t>3 </a:t>
            </a:r>
            <a:r>
              <a:rPr lang="zh-CN" altLang="en-US" smtClean="0"/>
              <a:t>レベル</a:t>
            </a:r>
          </a:p>
          <a:p>
            <a:pPr lvl="3"/>
            <a:r>
              <a:rPr lang="zh-CN" altLang="en-US" smtClean="0"/>
              <a:t>第 </a:t>
            </a:r>
            <a:r>
              <a:rPr lang="ja-JP" altLang="zh-CN" smtClean="0"/>
              <a:t>4 </a:t>
            </a:r>
            <a:r>
              <a:rPr lang="zh-CN" altLang="en-US" smtClean="0"/>
              <a:t>レベル</a:t>
            </a:r>
          </a:p>
          <a:p>
            <a:pPr lvl="4"/>
            <a:r>
              <a:rPr lang="zh-CN" altLang="en-US" smtClean="0"/>
              <a:t>第 </a:t>
            </a:r>
            <a:r>
              <a:rPr lang="ja-JP" altLang="zh-CN" smtClean="0"/>
              <a:t>5 </a:t>
            </a:r>
            <a:r>
              <a:rPr lang="zh-CN" altLang="en-US" smtClean="0"/>
              <a:t>レベル</a:t>
            </a:r>
          </a:p>
        </p:txBody>
      </p:sp>
      <p:sp>
        <p:nvSpPr>
          <p:cNvPr id="1028" name="日付プレースホルダー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ea typeface="ＭＳ Ｐゴシック" pitchFamily="50" charset="-128"/>
              </a:defRPr>
            </a:lvl1pPr>
          </a:lstStyle>
          <a:p>
            <a:pPr>
              <a:defRPr/>
            </a:pPr>
            <a:endParaRPr lang="ja-JP" altLang="en-US" dirty="0"/>
          </a:p>
        </p:txBody>
      </p:sp>
      <p:sp>
        <p:nvSpPr>
          <p:cNvPr id="1029" name="フッター プレースホルダー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ea typeface="ＭＳ Ｐゴシック" pitchFamily="50" charset="-128"/>
              </a:defRPr>
            </a:lvl1pPr>
          </a:lstStyle>
          <a:p>
            <a:pPr>
              <a:defRPr/>
            </a:pPr>
            <a:endParaRPr lang="ja-JP" altLang="en-US" dirty="0"/>
          </a:p>
        </p:txBody>
      </p:sp>
      <p:sp>
        <p:nvSpPr>
          <p:cNvPr id="1030" name="スライド番号プレースホルダー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02442E9-F790-4B17-8326-B1CCCC3E0B27}" type="slidenum">
              <a:rPr lang="ja-JP" altLang="en-US"/>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 id="2147485651"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マスター タイトルの書式設定</a:t>
            </a:r>
          </a:p>
        </p:txBody>
      </p:sp>
      <p:sp>
        <p:nvSpPr>
          <p:cNvPr id="5123" name="テキスト プレースホルダー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マスター テキストの書式設定</a:t>
            </a:r>
          </a:p>
          <a:p>
            <a:pPr lvl="1"/>
            <a:r>
              <a:rPr lang="zh-CN" altLang="en-US" smtClean="0"/>
              <a:t>第 </a:t>
            </a:r>
            <a:r>
              <a:rPr lang="ja-JP" altLang="zh-CN" smtClean="0"/>
              <a:t>2 </a:t>
            </a:r>
            <a:r>
              <a:rPr lang="zh-CN" altLang="en-US" smtClean="0"/>
              <a:t>レベル</a:t>
            </a:r>
          </a:p>
          <a:p>
            <a:pPr lvl="2"/>
            <a:r>
              <a:rPr lang="zh-CN" altLang="en-US" smtClean="0"/>
              <a:t>第 </a:t>
            </a:r>
            <a:r>
              <a:rPr lang="ja-JP" altLang="zh-CN" smtClean="0"/>
              <a:t>3 </a:t>
            </a:r>
            <a:r>
              <a:rPr lang="zh-CN" altLang="en-US" smtClean="0"/>
              <a:t>レベル</a:t>
            </a:r>
          </a:p>
          <a:p>
            <a:pPr lvl="3"/>
            <a:r>
              <a:rPr lang="zh-CN" altLang="en-US" smtClean="0"/>
              <a:t>第 </a:t>
            </a:r>
            <a:r>
              <a:rPr lang="ja-JP" altLang="zh-CN" smtClean="0"/>
              <a:t>4 </a:t>
            </a:r>
            <a:r>
              <a:rPr lang="zh-CN" altLang="en-US" smtClean="0"/>
              <a:t>レベル</a:t>
            </a:r>
          </a:p>
          <a:p>
            <a:pPr lvl="4"/>
            <a:r>
              <a:rPr lang="zh-CN" altLang="en-US" smtClean="0"/>
              <a:t>第 </a:t>
            </a:r>
            <a:r>
              <a:rPr lang="ja-JP" altLang="zh-CN" smtClean="0"/>
              <a:t>5 </a:t>
            </a:r>
            <a:r>
              <a:rPr lang="zh-CN" altLang="en-US" smtClean="0"/>
              <a:t>レベル</a:t>
            </a:r>
          </a:p>
        </p:txBody>
      </p:sp>
      <p:sp>
        <p:nvSpPr>
          <p:cNvPr id="2052" name="日付プレースホルダー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ea typeface="ＭＳ Ｐゴシック" pitchFamily="50" charset="-128"/>
              </a:defRPr>
            </a:lvl1pPr>
          </a:lstStyle>
          <a:p>
            <a:pPr>
              <a:defRPr/>
            </a:pPr>
            <a:endParaRPr lang="ja-JP" altLang="en-US" dirty="0"/>
          </a:p>
        </p:txBody>
      </p:sp>
      <p:sp>
        <p:nvSpPr>
          <p:cNvPr id="2053" name="フッター プレースホルダー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ea typeface="ＭＳ Ｐゴシック" pitchFamily="50" charset="-128"/>
              </a:defRPr>
            </a:lvl1pPr>
          </a:lstStyle>
          <a:p>
            <a:pPr>
              <a:defRPr/>
            </a:pPr>
            <a:endParaRPr lang="ja-JP" altLang="en-US" dirty="0"/>
          </a:p>
        </p:txBody>
      </p:sp>
      <p:sp>
        <p:nvSpPr>
          <p:cNvPr id="2054" name="スライド番号プレースホルダー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AE82491-F20C-44CB-A753-51C3AF4D104F}" type="slidenum">
              <a:rPr lang="ja-JP" altLang="en-US"/>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5493" r:id="rId1"/>
    <p:sldLayoutId id="2147485494" r:id="rId2"/>
    <p:sldLayoutId id="2147485495" r:id="rId3"/>
    <p:sldLayoutId id="2147485496" r:id="rId4"/>
    <p:sldLayoutId id="2147485497" r:id="rId5"/>
    <p:sldLayoutId id="2147485498" r:id="rId6"/>
    <p:sldLayoutId id="2147485499" r:id="rId7"/>
    <p:sldLayoutId id="2147485500" r:id="rId8"/>
    <p:sldLayoutId id="2147485501" r:id="rId9"/>
    <p:sldLayoutId id="2147485502" r:id="rId10"/>
    <p:sldLayoutId id="2147485503"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jp/url?sa=i&amp;rct=j&amp;q=&amp;esrc=s&amp;source=images&amp;cd=&amp;cad=rja&amp;uact=8&amp;ved=0ahUKEwjE_5zH-rTTAhUBf7wKHQ6KBx4QjRwIBw&amp;url=http://miekozinew.seesaa.net/article/432386303.html&amp;psig=AFQjCNHM_nz_kEn9nhIG1RQhR1cpVR5rYA&amp;ust=1492843743012649"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ijk4Ln5I7TAhUMgbwKHTM_DHoQjRwIBw&amp;url=http://mrs.living.jp/kashiwa/town_news/article/2551948&amp;psig=AFQjCNFuIxkpyKzHIBDPG25mNDPoka4pZQ&amp;ust=1491532260243075"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hyperlink" Target="http://livedoor.blogimg.jp/uetatomoya815/imgs/7/5/7547cc86.jpg" TargetMode="Externa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35" name="Group 3"/>
          <p:cNvGrpSpPr>
            <a:grpSpLocks/>
          </p:cNvGrpSpPr>
          <p:nvPr/>
        </p:nvGrpSpPr>
        <p:grpSpPr bwMode="auto">
          <a:xfrm>
            <a:off x="1570708" y="5359167"/>
            <a:ext cx="3560092" cy="333300"/>
            <a:chOff x="3595687" y="22225"/>
            <a:chExt cx="9415463" cy="1211262"/>
          </a:xfrm>
        </p:grpSpPr>
        <p:sp>
          <p:nvSpPr>
            <p:cNvPr id="18441" name="Freeform 14"/>
            <p:cNvSpPr>
              <a:spLocks/>
            </p:cNvSpPr>
            <p:nvPr/>
          </p:nvSpPr>
          <p:spPr bwMode="auto">
            <a:xfrm>
              <a:off x="8715375" y="206375"/>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0 w 2706"/>
                <a:gd name="T35" fmla="*/ 2147483647 h 640"/>
                <a:gd name="T36" fmla="*/ 2147483647 w 2706"/>
                <a:gd name="T37" fmla="*/ 2147483647 h 640"/>
                <a:gd name="T38" fmla="*/ 2147483647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0 h 640"/>
                <a:gd name="T100" fmla="*/ 2147483647 w 2706"/>
                <a:gd name="T101" fmla="*/ 0 h 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6"/>
                <a:gd name="T154" fmla="*/ 0 h 640"/>
                <a:gd name="T155" fmla="*/ 2706 w 2706"/>
                <a:gd name="T156" fmla="*/ 640 h 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rgbClr val="C6E7FC">
                <a:alpha val="29019"/>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442" name="Freeform 18"/>
            <p:cNvSpPr>
              <a:spLocks/>
            </p:cNvSpPr>
            <p:nvPr/>
          </p:nvSpPr>
          <p:spPr bwMode="auto">
            <a:xfrm>
              <a:off x="3595687" y="23812"/>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0 h 762"/>
                <a:gd name="T26" fmla="*/ 2147483647 w 5216"/>
                <a:gd name="T27" fmla="*/ 2147483647 h 762"/>
                <a:gd name="T28" fmla="*/ 2147483647 w 5216"/>
                <a:gd name="T29" fmla="*/ 2147483647 h 762"/>
                <a:gd name="T30" fmla="*/ 0 w 5216"/>
                <a:gd name="T31" fmla="*/ 2147483647 h 762"/>
                <a:gd name="T32" fmla="*/ 2147483647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16"/>
                <a:gd name="T103" fmla="*/ 0 h 762"/>
                <a:gd name="T104" fmla="*/ 5216 w 5216"/>
                <a:gd name="T105" fmla="*/ 762 h 7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rgbClr val="C6E7FC">
                <a:alpha val="39999"/>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443" name="Freeform 22"/>
            <p:cNvSpPr>
              <a:spLocks/>
            </p:cNvSpPr>
            <p:nvPr/>
          </p:nvSpPr>
          <p:spPr bwMode="auto">
            <a:xfrm>
              <a:off x="3908425" y="41275"/>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44"/>
                <a:gd name="T94" fmla="*/ 0 h 694"/>
                <a:gd name="T95" fmla="*/ 5144 w 5144"/>
                <a:gd name="T96" fmla="*/ 694 h 6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mpd="sng">
              <a:solidFill>
                <a:srgbClr val="FFFFFF"/>
              </a:solidFill>
              <a:bevel/>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444" name="Freeform 26"/>
            <p:cNvSpPr>
              <a:spLocks/>
            </p:cNvSpPr>
            <p:nvPr/>
          </p:nvSpPr>
          <p:spPr bwMode="auto">
            <a:xfrm>
              <a:off x="8061325" y="22225"/>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12"/>
                <a:gd name="T61" fmla="*/ 0 h 584"/>
                <a:gd name="T62" fmla="*/ 3112 w 3112"/>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mpd="sng">
              <a:solidFill>
                <a:srgbClr val="FFFFFF"/>
              </a:solidFill>
              <a:bevel/>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sp>
        <p:nvSpPr>
          <p:cNvPr id="18436" name="タイトル 1"/>
          <p:cNvSpPr>
            <a:spLocks noGrp="1" noChangeArrowheads="1"/>
          </p:cNvSpPr>
          <p:nvPr>
            <p:ph type="ctrTitle" idx="4294967295"/>
          </p:nvPr>
        </p:nvSpPr>
        <p:spPr>
          <a:xfrm>
            <a:off x="590550" y="1333500"/>
            <a:ext cx="7980362" cy="2025650"/>
          </a:xfrm>
        </p:spPr>
        <p:txBody>
          <a:bodyPr anchor="b">
            <a:normAutofit/>
          </a:bodyPr>
          <a:lstStyle/>
          <a:p>
            <a:pPr marL="0" indent="0" algn="l" eaLnBrk="1" hangingPunct="1"/>
            <a:r>
              <a:rPr lang="ja-JP" altLang="en-US"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t>平成</a:t>
            </a:r>
            <a:r>
              <a:rPr lang="en-US" altLang="ja-JP"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t>28</a:t>
            </a:r>
            <a:r>
              <a:rPr lang="ja-JP" altLang="en-US"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t>年度実施事業</a:t>
            </a:r>
            <a:r>
              <a:rPr lang="ja-JP" altLang="en-US" sz="3200"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　</a:t>
            </a:r>
            <a:r>
              <a:rPr lang="en-US" altLang="ja-JP" sz="3200"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
            </a:r>
            <a:br>
              <a:rPr lang="en-US" altLang="ja-JP" sz="3200"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br>
            <a:r>
              <a:rPr lang="ja-JP" altLang="en-US"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t>平成</a:t>
            </a:r>
            <a:r>
              <a:rPr lang="en-US" altLang="ja-JP"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t>29</a:t>
            </a:r>
            <a:r>
              <a:rPr lang="ja-JP" altLang="en-US"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t>年度下水道事業予算・実施事業</a:t>
            </a:r>
            <a:r>
              <a:rPr lang="en-US" altLang="ja-JP"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t/>
            </a:r>
            <a:br>
              <a:rPr lang="en-US" altLang="ja-JP" sz="3200" b="1" dirty="0" smtClean="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rPr>
            </a:br>
            <a:endParaRPr lang="ja-JP" altLang="en-US" sz="3200" b="1" dirty="0">
              <a:solidFill>
                <a:schemeClr val="accent1">
                  <a:lumMod val="50000"/>
                </a:schemeClr>
              </a:solidFill>
              <a:latin typeface="HG丸ｺﾞｼｯｸM-PRO" pitchFamily="50" charset="-128"/>
              <a:ea typeface="HG丸ｺﾞｼｯｸM-PRO" pitchFamily="50" charset="-128"/>
              <a:sym typeface="HG丸ｺﾞｼｯｸM-PRO" panose="020F0600000000000000" pitchFamily="34" charset="-128"/>
            </a:endParaRPr>
          </a:p>
        </p:txBody>
      </p:sp>
      <p:sp>
        <p:nvSpPr>
          <p:cNvPr id="18437" name="サブタイトル 2"/>
          <p:cNvSpPr>
            <a:spLocks noGrp="1" noChangeArrowheads="1"/>
          </p:cNvSpPr>
          <p:nvPr>
            <p:ph type="subTitle" idx="4294967295"/>
          </p:nvPr>
        </p:nvSpPr>
        <p:spPr>
          <a:xfrm>
            <a:off x="4222750" y="4143565"/>
            <a:ext cx="4083050" cy="1569660"/>
          </a:xfrm>
        </p:spPr>
        <p:txBody>
          <a:bodyPr wrap="square" anchor="ctr" anchorCtr="1">
            <a:spAutoFit/>
          </a:bodyPr>
          <a:lstStyle/>
          <a:p>
            <a:pPr marL="0" indent="0" eaLnBrk="1" hangingPunct="1">
              <a:lnSpc>
                <a:spcPct val="80000"/>
              </a:lnSpc>
              <a:buFont typeface="Symbol" panose="05050102010706020507" pitchFamily="18" charset="2"/>
              <a:buNone/>
            </a:pPr>
            <a:r>
              <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平成</a:t>
            </a:r>
            <a:r>
              <a:rPr lang="en-US" altLang="ja-JP"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29</a:t>
            </a:r>
            <a:r>
              <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年　</a:t>
            </a:r>
            <a:r>
              <a:rPr lang="en-US" altLang="ja-JP"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5</a:t>
            </a:r>
            <a:r>
              <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月</a:t>
            </a:r>
            <a:r>
              <a:rPr lang="en-US" altLang="ja-JP"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17</a:t>
            </a:r>
            <a:r>
              <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日</a:t>
            </a:r>
            <a:endParaRPr lang="en-US" altLang="ja-JP"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endParaRPr>
          </a:p>
          <a:p>
            <a:pPr marL="0" indent="0" eaLnBrk="1" hangingPunct="1">
              <a:lnSpc>
                <a:spcPct val="80000"/>
              </a:lnSpc>
              <a:buFont typeface="Symbol" panose="05050102010706020507" pitchFamily="18" charset="2"/>
              <a:buNone/>
            </a:pPr>
            <a:endPar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endParaRPr>
          </a:p>
          <a:p>
            <a:pPr marL="0" indent="0" eaLnBrk="1" hangingPunct="1">
              <a:lnSpc>
                <a:spcPct val="80000"/>
              </a:lnSpc>
              <a:buFont typeface="Symbol" panose="05050102010706020507" pitchFamily="18" charset="2"/>
              <a:buNone/>
            </a:pPr>
            <a:r>
              <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　柏市土木部 下水道経営課</a:t>
            </a:r>
            <a:endParaRPr lang="en-US" altLang="ja-JP"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endParaRPr>
          </a:p>
          <a:p>
            <a:pPr marL="0" indent="0" eaLnBrk="1" hangingPunct="1">
              <a:lnSpc>
                <a:spcPct val="80000"/>
              </a:lnSpc>
              <a:buFont typeface="Symbol" panose="05050102010706020507" pitchFamily="18" charset="2"/>
              <a:buNone/>
            </a:pPr>
            <a:r>
              <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　　　　　 　下水道整備課</a:t>
            </a:r>
            <a:endParaRPr lang="en-US" altLang="ja-JP"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endParaRPr>
          </a:p>
          <a:p>
            <a:pPr marL="0" indent="0" eaLnBrk="1" hangingPunct="1">
              <a:lnSpc>
                <a:spcPct val="80000"/>
              </a:lnSpc>
              <a:buFont typeface="Symbol" panose="05050102010706020507" pitchFamily="18" charset="2"/>
              <a:buNone/>
            </a:pPr>
            <a:r>
              <a:rPr lang="ja-JP" altLang="en-US" sz="2000" b="1" dirty="0" smtClean="0">
                <a:solidFill>
                  <a:schemeClr val="accent1">
                    <a:lumMod val="50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sym typeface="HGPｺﾞｼｯｸE" panose="020B0900000000000000" pitchFamily="34" charset="-128"/>
              </a:rPr>
              <a:t>　　　　　 　下水道維持管理課</a:t>
            </a:r>
          </a:p>
        </p:txBody>
      </p:sp>
      <p:sp>
        <p:nvSpPr>
          <p:cNvPr id="18440" name="Rectangle 14"/>
          <p:cNvSpPr>
            <a:spLocks noChangeArrowheads="1"/>
          </p:cNvSpPr>
          <p:nvPr/>
        </p:nvSpPr>
        <p:spPr bwMode="auto">
          <a:xfrm>
            <a:off x="4292600" y="6572250"/>
            <a:ext cx="5588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dirty="0">
              <a:sym typeface="Candara" panose="020E0502030303020204" pitchFamily="34" charset="0"/>
            </a:endParaRPr>
          </a:p>
        </p:txBody>
      </p:sp>
      <p:sp>
        <p:nvSpPr>
          <p:cNvPr id="12" name="サブタイトル 2"/>
          <p:cNvSpPr>
            <a:spLocks noGrp="1" noChangeArrowheads="1"/>
          </p:cNvSpPr>
          <p:nvPr/>
        </p:nvSpPr>
        <p:spPr bwMode="auto">
          <a:xfrm>
            <a:off x="2127250" y="746612"/>
            <a:ext cx="6546850" cy="424732"/>
          </a:xfrm>
          <a:prstGeom prst="rect">
            <a:avLst/>
          </a:prstGeom>
          <a:noFill/>
          <a:ln w="9525">
            <a:noFill/>
            <a:miter lim="800000"/>
            <a:headEnd/>
            <a:tailEnd/>
          </a:ln>
          <a:effectLst/>
        </p:spPr>
        <p:txBody>
          <a:bodyPr wrap="square" anchor="ctr" anchorCtr="1">
            <a:spAutoFit/>
          </a:bodyPr>
          <a:lstStyle/>
          <a:p>
            <a:pPr algn="r" eaLnBrk="1" hangingPunct="1">
              <a:lnSpc>
                <a:spcPct val="90000"/>
              </a:lnSpc>
              <a:spcBef>
                <a:spcPct val="20000"/>
              </a:spcBef>
              <a:buFont typeface="Symbol" pitchFamily="18" charset="2"/>
              <a:buNone/>
            </a:pPr>
            <a:r>
              <a:rPr lang="ja-JP" altLang="en-US" sz="2400" b="1" dirty="0" smtClean="0">
                <a:solidFill>
                  <a:schemeClr val="hlink"/>
                </a:solidFill>
                <a:ea typeface="ＭＳ Ｐゴシック" pitchFamily="50" charset="-128"/>
              </a:rPr>
              <a:t>　　</a:t>
            </a:r>
            <a:r>
              <a:rPr lang="ja-JP" altLang="en-US" sz="2400" b="1" dirty="0"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柏市下</a:t>
            </a:r>
            <a:r>
              <a:rPr lang="ja-JP" altLang="en-US" sz="24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水道事業経営委員会(</a:t>
            </a:r>
            <a:r>
              <a:rPr lang="ja-JP" altLang="en-US" sz="2400" b="1" dirty="0"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第1</a:t>
            </a:r>
            <a:r>
              <a:rPr lang="en-US" altLang="ja-JP" sz="2400" b="1" dirty="0"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5</a:t>
            </a:r>
            <a:r>
              <a:rPr lang="ja-JP" altLang="en-US" sz="2400" b="1" dirty="0"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回</a:t>
            </a:r>
            <a:r>
              <a:rPr lang="ja-JP" altLang="en-US" sz="24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）資料</a:t>
            </a:r>
          </a:p>
        </p:txBody>
      </p:sp>
      <p:pic>
        <p:nvPicPr>
          <p:cNvPr id="1027" name="Picture 3" descr="\\KWServer01\下水道経営課\Ｈ２８年度\01下水道事業の経営に関すること\0117広報関係綴(1)\02 マンホールカード\月刊下水道\蓮子ちゃん.png"/>
          <p:cNvPicPr>
            <a:picLocks noChangeAspect="1" noChangeArrowheads="1"/>
          </p:cNvPicPr>
          <p:nvPr/>
        </p:nvPicPr>
        <p:blipFill>
          <a:blip r:embed="rId3" cstate="print"/>
          <a:srcRect/>
          <a:stretch>
            <a:fillRect/>
          </a:stretch>
        </p:blipFill>
        <p:spPr bwMode="auto">
          <a:xfrm>
            <a:off x="590550" y="2940050"/>
            <a:ext cx="2678628" cy="3219450"/>
          </a:xfrm>
          <a:prstGeom prst="rect">
            <a:avLst/>
          </a:prstGeom>
          <a:noFill/>
        </p:spPr>
      </p:pic>
      <p:sp>
        <p:nvSpPr>
          <p:cNvPr id="13" name="Text Box 13"/>
          <p:cNvSpPr>
            <a:spLocks noChangeArrowheads="1"/>
          </p:cNvSpPr>
          <p:nvPr/>
        </p:nvSpPr>
        <p:spPr bwMode="auto">
          <a:xfrm>
            <a:off x="450850" y="5664200"/>
            <a:ext cx="4959350" cy="698500"/>
          </a:xfrm>
          <a:prstGeom prst="rect">
            <a:avLst/>
          </a:prstGeom>
          <a:noFill/>
          <a:ln w="9525">
            <a:noFill/>
            <a:miter lim="800000"/>
            <a:headEnd/>
            <a:tailEnd/>
          </a:ln>
        </p:spPr>
        <p:txBody>
          <a:bodyPr lIns="74295" tIns="8890" rIns="74295" bIns="8890"/>
          <a:lstStyle/>
          <a:p>
            <a:r>
              <a:rPr lang="ja-JP" altLang="en-US" b="1" dirty="0">
                <a:solidFill>
                  <a:srgbClr val="FF0000"/>
                </a:solidFill>
                <a:ea typeface="ＭＳ Ｐゴシック" pitchFamily="50" charset="-128"/>
                <a:sym typeface="Candara" pitchFamily="34" charset="0"/>
              </a:rPr>
              <a:t>　　　</a:t>
            </a:r>
            <a:r>
              <a:rPr lang="ja-JP" altLang="en-US" b="1" dirty="0" smtClean="0">
                <a:solidFill>
                  <a:srgbClr val="FF0000"/>
                </a:solidFill>
                <a:ea typeface="ＭＳ Ｐゴシック" pitchFamily="50" charset="-128"/>
                <a:sym typeface="Candara" pitchFamily="34" charset="0"/>
              </a:rPr>
              <a:t>柏市下水道マスコットキャラクター</a:t>
            </a:r>
            <a:endParaRPr lang="ja-JP" altLang="en-US" b="1" dirty="0">
              <a:solidFill>
                <a:srgbClr val="FF0000"/>
              </a:solidFill>
              <a:ea typeface="ＭＳ Ｐゴシック" pitchFamily="50" charset="-128"/>
              <a:sym typeface="Candara" pitchFamily="34" charset="0"/>
            </a:endParaRPr>
          </a:p>
          <a:p>
            <a:r>
              <a:rPr lang="ja-JP" altLang="en-US" b="1" dirty="0">
                <a:solidFill>
                  <a:srgbClr val="FF0000"/>
                </a:solidFill>
                <a:ea typeface="ＭＳ Ｐゴシック" pitchFamily="50" charset="-128"/>
                <a:sym typeface="Candara" pitchFamily="34" charset="0"/>
              </a:rPr>
              <a:t>　　　</a:t>
            </a:r>
            <a:r>
              <a:rPr lang="ja-JP" altLang="en-US" b="1" dirty="0" smtClean="0">
                <a:solidFill>
                  <a:srgbClr val="FF0000"/>
                </a:solidFill>
                <a:ea typeface="ＭＳ Ｐゴシック" pitchFamily="50" charset="-128"/>
                <a:sym typeface="Candara" pitchFamily="34" charset="0"/>
              </a:rPr>
              <a:t>蓮子（れんこ）ちゃん</a:t>
            </a:r>
            <a:endParaRPr lang="ja-JP" altLang="en-US" b="1" dirty="0">
              <a:solidFill>
                <a:srgbClr val="FF0000"/>
              </a:solidFill>
              <a:ea typeface="ＭＳ Ｐゴシック" pitchFamily="50" charset="-128"/>
              <a:sym typeface="Candara" pitchFamily="34" charset="0"/>
            </a:endParaRPr>
          </a:p>
          <a:p>
            <a:endParaRPr lang="ja-JP" altLang="en-US" b="1" dirty="0">
              <a:solidFill>
                <a:srgbClr val="FF0000"/>
              </a:solidFill>
              <a:ea typeface="ＭＳ Ｐゴシック" pitchFamily="50" charset="-128"/>
              <a:sym typeface="Candara"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noChangeArrowheads="1"/>
          </p:cNvSpPr>
          <p:nvPr>
            <p:ph type="title"/>
          </p:nvPr>
        </p:nvSpPr>
        <p:spPr>
          <a:xfrm>
            <a:off x="450850" y="355600"/>
            <a:ext cx="8235950" cy="628650"/>
          </a:xfrm>
          <a:noFill/>
          <a:ln/>
        </p:spPr>
        <p:txBody>
          <a:bodyPr/>
          <a:lstStyle/>
          <a:p>
            <a:pPr algn="l"/>
            <a:r>
              <a:rPr lang="ja-JP" altLang="en-US" sz="3200" dirty="0">
                <a:solidFill>
                  <a:schemeClr val="tx2"/>
                </a:solidFill>
              </a:rPr>
              <a:t>３　平成</a:t>
            </a:r>
            <a:r>
              <a:rPr lang="ja-JP" altLang="en-US" sz="3200" dirty="0" smtClean="0">
                <a:solidFill>
                  <a:schemeClr val="tx2"/>
                </a:solidFill>
              </a:rPr>
              <a:t>２９年度</a:t>
            </a:r>
            <a:r>
              <a:rPr lang="ja-JP" altLang="en-US" sz="3200" dirty="0">
                <a:solidFill>
                  <a:schemeClr val="tx2"/>
                </a:solidFill>
              </a:rPr>
              <a:t>業務予定量</a:t>
            </a:r>
          </a:p>
        </p:txBody>
      </p:sp>
      <p:sp>
        <p:nvSpPr>
          <p:cNvPr id="7" name="コンテンツ プレースホルダ 2"/>
          <p:cNvSpPr>
            <a:spLocks noGrp="1" noChangeArrowheads="1"/>
          </p:cNvSpPr>
          <p:nvPr>
            <p:ph idx="1"/>
          </p:nvPr>
        </p:nvSpPr>
        <p:spPr>
          <a:xfrm>
            <a:off x="450850" y="5734050"/>
            <a:ext cx="8235950" cy="419100"/>
          </a:xfrm>
          <a:noFill/>
          <a:ln/>
        </p:spPr>
        <p:txBody>
          <a:bodyPr/>
          <a:lstStyle/>
          <a:p>
            <a:pPr>
              <a:buNone/>
            </a:pPr>
            <a:r>
              <a:rPr lang="en-US" altLang="ja-JP" sz="1400" b="1" dirty="0" smtClean="0"/>
              <a:t>※</a:t>
            </a:r>
            <a:r>
              <a:rPr lang="ja-JP" altLang="en-US" sz="1400" b="1" dirty="0" smtClean="0"/>
              <a:t>消費税</a:t>
            </a:r>
            <a:r>
              <a:rPr lang="ja-JP" altLang="en-US" sz="1400" b="1" dirty="0"/>
              <a:t>及び地方消費税</a:t>
            </a:r>
            <a:r>
              <a:rPr lang="ja-JP" altLang="en-US" sz="1400" b="1" dirty="0" smtClean="0"/>
              <a:t>抜き</a:t>
            </a:r>
            <a:endParaRPr lang="en-US" sz="1400" b="1" dirty="0"/>
          </a:p>
        </p:txBody>
      </p:sp>
      <p:sp>
        <p:nvSpPr>
          <p:cNvPr id="4" name="スライド番号プレースホルダ 3"/>
          <p:cNvSpPr>
            <a:spLocks noGrp="1"/>
          </p:cNvSpPr>
          <p:nvPr>
            <p:ph type="sldNum" sz="quarter" idx="12"/>
          </p:nvPr>
        </p:nvSpPr>
        <p:spPr/>
        <p:txBody>
          <a:bodyPr/>
          <a:lstStyle/>
          <a:p>
            <a:r>
              <a:rPr lang="ja-JP" altLang="en-US" sz="1800" dirty="0" smtClean="0">
                <a:latin typeface="Arial" panose="020B0604020202020204" pitchFamily="34" charset="0"/>
              </a:rPr>
              <a:t>９</a:t>
            </a:r>
            <a:endParaRPr lang="ja-JP" altLang="en-US" sz="1800" dirty="0">
              <a:latin typeface="Arial" panose="020B0604020202020204" pitchFamily="34" charset="0"/>
            </a:endParaRPr>
          </a:p>
        </p:txBody>
      </p:sp>
      <p:graphicFrame>
        <p:nvGraphicFramePr>
          <p:cNvPr id="6" name="Group 3"/>
          <p:cNvGraphicFramePr>
            <a:graphicFrameLocks noGrp="1"/>
          </p:cNvGraphicFramePr>
          <p:nvPr/>
        </p:nvGraphicFramePr>
        <p:xfrm>
          <a:off x="730250" y="1054100"/>
          <a:ext cx="7894638" cy="4610098"/>
        </p:xfrm>
        <a:graphic>
          <a:graphicData uri="http://schemas.openxmlformats.org/drawingml/2006/table">
            <a:tbl>
              <a:tblPr/>
              <a:tblGrid>
                <a:gridCol w="1941513"/>
                <a:gridCol w="998537"/>
                <a:gridCol w="1798638"/>
                <a:gridCol w="1577975"/>
                <a:gridCol w="1577975"/>
              </a:tblGrid>
              <a:tr h="461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bg1"/>
                          </a:solidFill>
                          <a:effectLst/>
                          <a:latin typeface="ＭＳ Ｐゴシック" pitchFamily="50" charset="-128"/>
                          <a:ea typeface="ＭＳ Ｐゴシック" pitchFamily="50" charset="-128"/>
                          <a:sym typeface="ＭＳ Ｐゴシック" pitchFamily="50" charset="-128"/>
                        </a:rPr>
                        <a:t>項目</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64A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smtClean="0">
                          <a:ln>
                            <a:noFill/>
                          </a:ln>
                          <a:solidFill>
                            <a:schemeClr val="bg1"/>
                          </a:solidFill>
                          <a:effectLst/>
                          <a:latin typeface="ＭＳ Ｐゴシック" pitchFamily="50" charset="-128"/>
                          <a:ea typeface="ＭＳ Ｐゴシック" pitchFamily="50" charset="-128"/>
                          <a:sym typeface="ＭＳ Ｐゴシック" pitchFamily="50" charset="-128"/>
                        </a:rPr>
                        <a:t>単位</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64A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ＭＳ Ｐゴシック" pitchFamily="50" charset="-128"/>
                          <a:ea typeface="ＭＳ Ｐゴシック" pitchFamily="50" charset="-128"/>
                          <a:sym typeface="ＭＳ Ｐゴシック" pitchFamily="50" charset="-128"/>
                        </a:rPr>
                        <a:t>Ｈ２７決算</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64A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ＭＳ Ｐゴシック" pitchFamily="50" charset="-128"/>
                          <a:ea typeface="ＭＳ Ｐゴシック" pitchFamily="50" charset="-128"/>
                          <a:sym typeface="ＭＳ Ｐゴシック" pitchFamily="50" charset="-128"/>
                        </a:rPr>
                        <a:t>Ｈ２８決算見込</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64A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bg1"/>
                          </a:solidFill>
                          <a:effectLst/>
                          <a:latin typeface="ＭＳ Ｐゴシック" pitchFamily="50" charset="-128"/>
                          <a:ea typeface="ＭＳ Ｐゴシック" pitchFamily="50" charset="-128"/>
                          <a:sym typeface="ＭＳ Ｐゴシック" pitchFamily="50" charset="-128"/>
                        </a:rPr>
                        <a:t>Ｈ</a:t>
                      </a:r>
                      <a:r>
                        <a:rPr kumimoji="0" lang="ja-JP" altLang="en-US" sz="1400" b="1" i="0" u="none" strike="noStrike" cap="none" normalizeH="0" baseline="0" dirty="0" smtClean="0">
                          <a:ln>
                            <a:noFill/>
                          </a:ln>
                          <a:solidFill>
                            <a:schemeClr val="bg1"/>
                          </a:solidFill>
                          <a:effectLst/>
                          <a:latin typeface="ＭＳ Ｐゴシック" pitchFamily="50" charset="-128"/>
                          <a:ea typeface="ＭＳ Ｐゴシック" pitchFamily="50" charset="-128"/>
                          <a:sym typeface="ＭＳ Ｐゴシック" pitchFamily="50" charset="-128"/>
                        </a:rPr>
                        <a:t>２９</a:t>
                      </a:r>
                      <a:r>
                        <a:rPr kumimoji="0" lang="zh-CN" sz="1400" b="1" i="0" u="none" strike="noStrike" cap="none" normalizeH="0" baseline="0" dirty="0" smtClean="0">
                          <a:ln>
                            <a:noFill/>
                          </a:ln>
                          <a:solidFill>
                            <a:schemeClr val="bg1"/>
                          </a:solidFill>
                          <a:effectLst/>
                          <a:latin typeface="ＭＳ Ｐゴシック" pitchFamily="50" charset="-128"/>
                          <a:ea typeface="ＭＳ Ｐゴシック" pitchFamily="50" charset="-128"/>
                          <a:sym typeface="ＭＳ Ｐゴシック" pitchFamily="50" charset="-128"/>
                        </a:rPr>
                        <a:t>予定</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064A2"/>
                    </a:solidFill>
                  </a:tcPr>
                </a:tc>
              </a:tr>
              <a:tr h="459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水洗化人口</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人</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mn-ea"/>
                          <a:ea typeface="+mn-ea"/>
                        </a:rPr>
                        <a:t>336,602</a:t>
                      </a:r>
                      <a:endParaRPr kumimoji="0" lang="ja-JP" altLang="en-US" sz="1600" b="1" i="0" u="none" strike="noStrike" cap="none" normalizeH="0" baseline="0" dirty="0" smtClean="0">
                        <a:ln>
                          <a:noFill/>
                        </a:ln>
                        <a:solidFill>
                          <a:schemeClr val="tx1"/>
                        </a:solidFill>
                        <a:effectLst/>
                        <a:latin typeface="+mn-ea"/>
                        <a:ea typeface="+mn-ea"/>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337,286</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338,628</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r>
              <a:tr h="461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年間汚水量</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44,712,892</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44,874,000</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44,981,000</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r>
              <a:tr h="459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年間有収水量</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36,205,371</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36,399,000</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36,594,000</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r>
              <a:tr h="461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汚水処理費用</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千円</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5,117,701</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5,260,262</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5,309,684</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r>
              <a:tr h="461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使用料収入</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千円</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5,321,432</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5,325,545</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5,331,155</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r>
              <a:tr h="459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有収率</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80.97</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81.11</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81.35</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r>
              <a:tr h="461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使用料単価</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円</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146.98</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146.31</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145.68</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r>
              <a:tr h="459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処理原価</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円</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141.35</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144.52</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145.10</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EAF0"/>
                    </a:solidFill>
                  </a:tcPr>
                </a:tc>
              </a:tr>
              <a:tr h="461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経費回収率</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smtClean="0">
                          <a:ln>
                            <a:noFill/>
                          </a:ln>
                          <a:solidFill>
                            <a:srgbClr val="000000"/>
                          </a:solidFill>
                          <a:effectLst/>
                          <a:latin typeface="ＭＳ Ｐゴシック" pitchFamily="50" charset="-128"/>
                          <a:ea typeface="ＭＳ Ｐゴシック" pitchFamily="50" charset="-128"/>
                          <a:sym typeface="ＭＳ Ｐゴシック" pitchFamily="50" charset="-128"/>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103.98</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101.24</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rPr>
                        <a:t>100.40</a:t>
                      </a:r>
                      <a:endParaRPr kumimoji="0" lang="ja-JP" altLang="en-US" sz="1600" b="1" i="0" u="none" strike="noStrike" cap="none" normalizeH="0" baseline="0" dirty="0" smtClean="0">
                        <a:ln>
                          <a:noFill/>
                        </a:ln>
                        <a:solidFill>
                          <a:srgbClr val="000000"/>
                        </a:solidFill>
                        <a:effectLst/>
                        <a:latin typeface="ＭＳ Ｐゴシック" pitchFamily="50" charset="-128"/>
                        <a:ea typeface="ＭＳ Ｐゴシック" pitchFamily="50" charset="-128"/>
                        <a:sym typeface="ＭＳ Ｐゴシック" pitchFamily="50"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7D2D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 3"/>
          <p:cNvSpPr>
            <a:spLocks noGrp="1"/>
          </p:cNvSpPr>
          <p:nvPr>
            <p:ph type="sldNum" sz="quarter" idx="12"/>
          </p:nvPr>
        </p:nvSpPr>
        <p:spPr>
          <a:xfrm>
            <a:off x="7226300" y="6356350"/>
            <a:ext cx="1460500" cy="365125"/>
          </a:xfrm>
        </p:spPr>
        <p:txBody>
          <a:bodyPr/>
          <a:lstStyle/>
          <a:p>
            <a:r>
              <a:rPr lang="ja-JP" altLang="en-US" sz="1800" dirty="0" smtClean="0"/>
              <a:t>１０</a:t>
            </a:r>
            <a:endParaRPr lang="ja-JP" altLang="en-US" sz="1800" dirty="0"/>
          </a:p>
        </p:txBody>
      </p:sp>
      <p:sp>
        <p:nvSpPr>
          <p:cNvPr id="16386" name="Text Box 4"/>
          <p:cNvSpPr txBox="1">
            <a:spLocks noChangeArrowheads="1"/>
          </p:cNvSpPr>
          <p:nvPr/>
        </p:nvSpPr>
        <p:spPr bwMode="auto">
          <a:xfrm>
            <a:off x="939800" y="1123950"/>
            <a:ext cx="8001000" cy="519113"/>
          </a:xfrm>
          <a:prstGeom prst="rect">
            <a:avLst/>
          </a:prstGeom>
          <a:noFill/>
          <a:ln w="9525">
            <a:noFill/>
            <a:miter lim="800000"/>
            <a:headEnd/>
            <a:tailEnd/>
          </a:ln>
          <a:effectLst/>
        </p:spPr>
        <p:txBody>
          <a:bodyPr>
            <a:spAutoFit/>
          </a:bodyPr>
          <a:lstStyle/>
          <a:p>
            <a:pPr eaLnBrk="1" hangingPunct="1">
              <a:spcBef>
                <a:spcPct val="50000"/>
              </a:spcBef>
            </a:pPr>
            <a:r>
              <a:rPr lang="ja-JP" altLang="en-US" sz="2800" dirty="0">
                <a:latin typeface="HGSｺﾞｼｯｸM" pitchFamily="50" charset="-128"/>
                <a:ea typeface="HGSｺﾞｼｯｸM" pitchFamily="50" charset="-128"/>
              </a:rPr>
              <a:t> </a:t>
            </a:r>
            <a:r>
              <a:rPr lang="ja-JP" altLang="en-US" sz="2800" dirty="0">
                <a:latin typeface="ＭＳ Ｐゴシック" pitchFamily="50" charset="-128"/>
                <a:ea typeface="ＭＳ Ｐゴシック" pitchFamily="50" charset="-128"/>
              </a:rPr>
              <a:t>下水道整備費の状況（平成</a:t>
            </a:r>
            <a:r>
              <a:rPr lang="ja-JP" altLang="en-US" sz="2800" dirty="0" smtClean="0">
                <a:latin typeface="ＭＳ Ｐゴシック" pitchFamily="50" charset="-128"/>
                <a:ea typeface="ＭＳ Ｐゴシック" pitchFamily="50" charset="-128"/>
              </a:rPr>
              <a:t>2</a:t>
            </a:r>
            <a:r>
              <a:rPr lang="en-US" altLang="ja-JP" sz="2800" dirty="0" smtClean="0">
                <a:latin typeface="ＭＳ Ｐゴシック" pitchFamily="50" charset="-128"/>
                <a:ea typeface="ＭＳ Ｐゴシック" pitchFamily="50" charset="-128"/>
              </a:rPr>
              <a:t>9</a:t>
            </a:r>
            <a:r>
              <a:rPr lang="ja-JP" altLang="en-US" sz="2800" dirty="0" smtClean="0">
                <a:latin typeface="ＭＳ Ｐゴシック" pitchFamily="50" charset="-128"/>
                <a:ea typeface="ＭＳ Ｐゴシック" pitchFamily="50" charset="-128"/>
              </a:rPr>
              <a:t>年度</a:t>
            </a:r>
            <a:r>
              <a:rPr lang="ja-JP" altLang="en-US" sz="2800" dirty="0">
                <a:latin typeface="ＭＳ Ｐゴシック" pitchFamily="50" charset="-128"/>
                <a:ea typeface="ＭＳ Ｐゴシック" pitchFamily="50" charset="-128"/>
              </a:rPr>
              <a:t>予算）</a:t>
            </a:r>
          </a:p>
        </p:txBody>
      </p:sp>
      <p:sp>
        <p:nvSpPr>
          <p:cNvPr id="16387" name="Rectangle 3"/>
          <p:cNvSpPr>
            <a:spLocks noChangeArrowheads="1"/>
          </p:cNvSpPr>
          <p:nvPr/>
        </p:nvSpPr>
        <p:spPr bwMode="auto">
          <a:xfrm>
            <a:off x="179388" y="2874963"/>
            <a:ext cx="4967287" cy="503237"/>
          </a:xfrm>
          <a:prstGeom prst="rect">
            <a:avLst/>
          </a:prstGeom>
          <a:solidFill>
            <a:srgbClr val="33CCCC">
              <a:alpha val="89999"/>
            </a:srgbClr>
          </a:solidFill>
          <a:ln w="9525" cap="flat" cmpd="sng">
            <a:solidFill>
              <a:schemeClr val="bg1"/>
            </a:solidFill>
            <a:miter lim="800000"/>
            <a:headEnd/>
            <a:tailEnd/>
          </a:ln>
          <a:effectLst/>
        </p:spPr>
        <p:txBody>
          <a:bodyPr anchor="ctr"/>
          <a:lstStyle/>
          <a:p>
            <a:endParaRPr lang="ja-JP" altLang="en-US"/>
          </a:p>
        </p:txBody>
      </p:sp>
      <p:sp>
        <p:nvSpPr>
          <p:cNvPr id="16388" name="Rectangle 4"/>
          <p:cNvSpPr>
            <a:spLocks noChangeArrowheads="1"/>
          </p:cNvSpPr>
          <p:nvPr/>
        </p:nvSpPr>
        <p:spPr bwMode="auto">
          <a:xfrm>
            <a:off x="5148263" y="2874963"/>
            <a:ext cx="3887787" cy="503237"/>
          </a:xfrm>
          <a:prstGeom prst="rect">
            <a:avLst/>
          </a:prstGeom>
          <a:solidFill>
            <a:srgbClr val="FF6600"/>
          </a:solidFill>
          <a:ln w="9525" cap="flat" cmpd="sng">
            <a:solidFill>
              <a:schemeClr val="bg1"/>
            </a:solidFill>
            <a:miter lim="800000"/>
            <a:headEnd/>
            <a:tailEnd/>
          </a:ln>
          <a:effectLst/>
        </p:spPr>
        <p:txBody>
          <a:bodyPr anchor="ctr"/>
          <a:lstStyle/>
          <a:p>
            <a:endParaRPr lang="ja-JP" altLang="en-US"/>
          </a:p>
        </p:txBody>
      </p:sp>
      <p:sp>
        <p:nvSpPr>
          <p:cNvPr id="16389" name="Rectangle 5"/>
          <p:cNvSpPr>
            <a:spLocks noChangeArrowheads="1"/>
          </p:cNvSpPr>
          <p:nvPr/>
        </p:nvSpPr>
        <p:spPr bwMode="auto">
          <a:xfrm>
            <a:off x="180975" y="3379788"/>
            <a:ext cx="4371975" cy="647700"/>
          </a:xfrm>
          <a:prstGeom prst="rect">
            <a:avLst/>
          </a:prstGeom>
          <a:solidFill>
            <a:srgbClr val="99CC00"/>
          </a:solidFill>
          <a:ln w="9525" cap="flat" cmpd="sng">
            <a:solidFill>
              <a:schemeClr val="bg1"/>
            </a:solidFill>
            <a:miter lim="800000"/>
            <a:headEnd/>
            <a:tailEnd/>
          </a:ln>
          <a:effectLst/>
        </p:spPr>
        <p:txBody>
          <a:bodyPr anchor="ctr"/>
          <a:lstStyle/>
          <a:p>
            <a:endParaRPr lang="ja-JP" altLang="en-US"/>
          </a:p>
        </p:txBody>
      </p:sp>
      <p:sp>
        <p:nvSpPr>
          <p:cNvPr id="16390" name="Rectangle 6"/>
          <p:cNvSpPr>
            <a:spLocks noChangeArrowheads="1"/>
          </p:cNvSpPr>
          <p:nvPr/>
        </p:nvSpPr>
        <p:spPr bwMode="auto">
          <a:xfrm>
            <a:off x="5148263" y="3379788"/>
            <a:ext cx="1889125" cy="647700"/>
          </a:xfrm>
          <a:prstGeom prst="rect">
            <a:avLst/>
          </a:prstGeom>
          <a:solidFill>
            <a:srgbClr val="FF9900"/>
          </a:solidFill>
          <a:ln w="9525" cap="flat" cmpd="sng">
            <a:solidFill>
              <a:schemeClr val="bg1"/>
            </a:solidFill>
            <a:miter lim="800000"/>
            <a:headEnd/>
            <a:tailEnd/>
          </a:ln>
          <a:effectLst/>
        </p:spPr>
        <p:txBody>
          <a:bodyPr anchor="ctr"/>
          <a:lstStyle/>
          <a:p>
            <a:endParaRPr lang="ja-JP" altLang="en-US"/>
          </a:p>
        </p:txBody>
      </p:sp>
      <p:sp>
        <p:nvSpPr>
          <p:cNvPr id="16391" name="Rectangle 7"/>
          <p:cNvSpPr>
            <a:spLocks noChangeArrowheads="1"/>
          </p:cNvSpPr>
          <p:nvPr/>
        </p:nvSpPr>
        <p:spPr bwMode="auto">
          <a:xfrm>
            <a:off x="4554538" y="3379788"/>
            <a:ext cx="593725" cy="647700"/>
          </a:xfrm>
          <a:prstGeom prst="rect">
            <a:avLst/>
          </a:prstGeom>
          <a:solidFill>
            <a:srgbClr val="FF66FF"/>
          </a:solidFill>
          <a:ln w="9525" cap="flat" cmpd="sng">
            <a:solidFill>
              <a:schemeClr val="bg1"/>
            </a:solidFill>
            <a:miter lim="800000"/>
            <a:headEnd/>
            <a:tailEnd/>
          </a:ln>
          <a:effectLst/>
        </p:spPr>
        <p:txBody>
          <a:bodyPr anchor="ctr"/>
          <a:lstStyle/>
          <a:p>
            <a:endParaRPr lang="ja-JP" altLang="en-US"/>
          </a:p>
        </p:txBody>
      </p:sp>
      <p:sp>
        <p:nvSpPr>
          <p:cNvPr id="16392" name="Text Box 8"/>
          <p:cNvSpPr txBox="1">
            <a:spLocks noChangeArrowheads="1"/>
          </p:cNvSpPr>
          <p:nvPr/>
        </p:nvSpPr>
        <p:spPr bwMode="auto">
          <a:xfrm>
            <a:off x="985838" y="2935288"/>
            <a:ext cx="3875087" cy="396875"/>
          </a:xfrm>
          <a:prstGeom prst="rect">
            <a:avLst/>
          </a:prstGeom>
          <a:noFill/>
          <a:ln w="9525">
            <a:noFill/>
            <a:miter lim="800000"/>
            <a:headEnd/>
            <a:tailEnd/>
          </a:ln>
          <a:effectLst/>
        </p:spPr>
        <p:txBody>
          <a:bodyPr>
            <a:spAutoFit/>
          </a:bodyPr>
          <a:lstStyle/>
          <a:p>
            <a:pPr eaLnBrk="1" hangingPunct="1"/>
            <a:r>
              <a:rPr lang="ja-JP" altLang="en-US" b="1" dirty="0">
                <a:solidFill>
                  <a:schemeClr val="bg1"/>
                </a:solidFill>
                <a:ea typeface="HGSｺﾞｼｯｸM" pitchFamily="50" charset="-128"/>
              </a:rPr>
              <a:t>下</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水</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道</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事</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業</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費</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用　</a:t>
            </a:r>
            <a:r>
              <a:rPr lang="ja-JP" altLang="en-US" sz="2000" b="1" dirty="0" smtClean="0">
                <a:solidFill>
                  <a:schemeClr val="bg1"/>
                </a:solidFill>
                <a:ea typeface="HGSｺﾞｼｯｸM" pitchFamily="50" charset="-128"/>
              </a:rPr>
              <a:t>9</a:t>
            </a:r>
            <a:r>
              <a:rPr lang="en-US" altLang="ja-JP" sz="2000" b="1" dirty="0" smtClean="0">
                <a:solidFill>
                  <a:schemeClr val="bg1"/>
                </a:solidFill>
                <a:ea typeface="HGSｺﾞｼｯｸM" pitchFamily="50" charset="-128"/>
              </a:rPr>
              <a:t>4</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億円</a:t>
            </a:r>
          </a:p>
        </p:txBody>
      </p:sp>
      <p:sp>
        <p:nvSpPr>
          <p:cNvPr id="16393" name="Text Box 9"/>
          <p:cNvSpPr txBox="1">
            <a:spLocks noChangeArrowheads="1"/>
          </p:cNvSpPr>
          <p:nvPr/>
        </p:nvSpPr>
        <p:spPr bwMode="auto">
          <a:xfrm>
            <a:off x="5292725" y="2947988"/>
            <a:ext cx="3816350" cy="396875"/>
          </a:xfrm>
          <a:prstGeom prst="rect">
            <a:avLst/>
          </a:prstGeom>
          <a:noFill/>
          <a:ln w="9525">
            <a:noFill/>
            <a:miter lim="800000"/>
            <a:headEnd/>
            <a:tailEnd/>
          </a:ln>
          <a:effectLst/>
        </p:spPr>
        <p:txBody>
          <a:bodyPr>
            <a:spAutoFit/>
          </a:bodyPr>
          <a:lstStyle/>
          <a:p>
            <a:pPr eaLnBrk="1" hangingPunct="1"/>
            <a:r>
              <a:rPr lang="ja-JP" altLang="en-US" b="1" dirty="0">
                <a:solidFill>
                  <a:schemeClr val="bg1"/>
                </a:solidFill>
                <a:ea typeface="HGSｺﾞｼｯｸM" pitchFamily="50" charset="-128"/>
              </a:rPr>
              <a:t>資　本　的　支　出　</a:t>
            </a:r>
            <a:r>
              <a:rPr lang="ja-JP" altLang="en-US" sz="2000" b="1" dirty="0" smtClean="0">
                <a:solidFill>
                  <a:schemeClr val="bg1"/>
                </a:solidFill>
                <a:ea typeface="HGSｺﾞｼｯｸM" pitchFamily="50" charset="-128"/>
              </a:rPr>
              <a:t>7</a:t>
            </a:r>
            <a:r>
              <a:rPr lang="en-US" altLang="ja-JP" sz="2000" b="1" dirty="0" smtClean="0">
                <a:solidFill>
                  <a:schemeClr val="bg1"/>
                </a:solidFill>
                <a:ea typeface="HGSｺﾞｼｯｸM" pitchFamily="50" charset="-128"/>
              </a:rPr>
              <a:t>3</a:t>
            </a:r>
            <a:r>
              <a:rPr lang="ja-JP" altLang="en-US" b="1" dirty="0">
                <a:solidFill>
                  <a:schemeClr val="bg1"/>
                </a:solidFill>
                <a:ea typeface="HGSｺﾞｼｯｸM" pitchFamily="50" charset="-128"/>
              </a:rPr>
              <a:t>　億円</a:t>
            </a:r>
          </a:p>
        </p:txBody>
      </p:sp>
      <p:sp>
        <p:nvSpPr>
          <p:cNvPr id="16394" name="Rectangle 10"/>
          <p:cNvSpPr>
            <a:spLocks noChangeArrowheads="1"/>
          </p:cNvSpPr>
          <p:nvPr/>
        </p:nvSpPr>
        <p:spPr bwMode="auto">
          <a:xfrm>
            <a:off x="2393950" y="3703638"/>
            <a:ext cx="2159000" cy="323850"/>
          </a:xfrm>
          <a:prstGeom prst="rect">
            <a:avLst/>
          </a:prstGeom>
          <a:solidFill>
            <a:srgbClr val="008000"/>
          </a:solidFill>
          <a:ln w="9525" cap="flat" cmpd="sng">
            <a:solidFill>
              <a:schemeClr val="bg1"/>
            </a:solidFill>
            <a:miter lim="800000"/>
            <a:headEnd/>
            <a:tailEnd/>
          </a:ln>
          <a:effectLst/>
        </p:spPr>
        <p:txBody>
          <a:bodyPr anchor="ctr"/>
          <a:lstStyle/>
          <a:p>
            <a:endParaRPr lang="ja-JP" altLang="en-US"/>
          </a:p>
        </p:txBody>
      </p:sp>
      <p:sp>
        <p:nvSpPr>
          <p:cNvPr id="16395" name="Text Box 11"/>
          <p:cNvSpPr txBox="1">
            <a:spLocks noChangeArrowheads="1"/>
          </p:cNvSpPr>
          <p:nvPr/>
        </p:nvSpPr>
        <p:spPr bwMode="auto">
          <a:xfrm>
            <a:off x="4211638" y="3379788"/>
            <a:ext cx="1296987" cy="336550"/>
          </a:xfrm>
          <a:prstGeom prst="rect">
            <a:avLst/>
          </a:prstGeom>
          <a:noFill/>
          <a:ln w="9525">
            <a:noFill/>
            <a:miter lim="800000"/>
            <a:headEnd/>
            <a:tailEnd/>
          </a:ln>
          <a:effectLst/>
        </p:spPr>
        <p:txBody>
          <a:bodyPr>
            <a:spAutoFit/>
          </a:bodyPr>
          <a:lstStyle/>
          <a:p>
            <a:pPr eaLnBrk="1" hangingPunct="1"/>
            <a:r>
              <a:rPr lang="ja-JP" altLang="en-US" sz="1600" b="1">
                <a:ea typeface="HGSｺﾞｼｯｸM" pitchFamily="50" charset="-128"/>
              </a:rPr>
              <a:t>営業外費用</a:t>
            </a:r>
          </a:p>
        </p:txBody>
      </p:sp>
      <p:sp>
        <p:nvSpPr>
          <p:cNvPr id="16396" name="Text Box 12"/>
          <p:cNvSpPr txBox="1">
            <a:spLocks noChangeArrowheads="1"/>
          </p:cNvSpPr>
          <p:nvPr/>
        </p:nvSpPr>
        <p:spPr bwMode="auto">
          <a:xfrm>
            <a:off x="2438400" y="3667125"/>
            <a:ext cx="2160588" cy="366713"/>
          </a:xfrm>
          <a:prstGeom prst="rect">
            <a:avLst/>
          </a:prstGeom>
          <a:noFill/>
          <a:ln w="9525">
            <a:noFill/>
            <a:miter lim="800000"/>
            <a:headEnd/>
            <a:tailEnd/>
          </a:ln>
          <a:effectLst/>
        </p:spPr>
        <p:txBody>
          <a:bodyPr>
            <a:spAutoFit/>
          </a:bodyPr>
          <a:lstStyle/>
          <a:p>
            <a:pPr eaLnBrk="1" hangingPunct="1"/>
            <a:r>
              <a:rPr lang="ja-JP" altLang="en-US" sz="1600" b="1">
                <a:solidFill>
                  <a:schemeClr val="bg1"/>
                </a:solidFill>
                <a:ea typeface="HGSｺﾞｼｯｸM" pitchFamily="50" charset="-128"/>
              </a:rPr>
              <a:t>減価償却費　</a:t>
            </a:r>
            <a:r>
              <a:rPr lang="ja-JP" altLang="en-US" b="1">
                <a:solidFill>
                  <a:schemeClr val="bg1"/>
                </a:solidFill>
                <a:ea typeface="HGSｺﾞｼｯｸM" pitchFamily="50" charset="-128"/>
              </a:rPr>
              <a:t>45</a:t>
            </a:r>
            <a:r>
              <a:rPr lang="ja-JP" altLang="en-US" sz="1600" b="1">
                <a:solidFill>
                  <a:schemeClr val="bg1"/>
                </a:solidFill>
                <a:ea typeface="HGSｺﾞｼｯｸM" pitchFamily="50" charset="-128"/>
              </a:rPr>
              <a:t>億円</a:t>
            </a:r>
          </a:p>
        </p:txBody>
      </p:sp>
      <p:sp>
        <p:nvSpPr>
          <p:cNvPr id="16397" name="Text Box 13"/>
          <p:cNvSpPr txBox="1">
            <a:spLocks noChangeArrowheads="1"/>
          </p:cNvSpPr>
          <p:nvPr/>
        </p:nvSpPr>
        <p:spPr bwMode="auto">
          <a:xfrm>
            <a:off x="468313" y="3379788"/>
            <a:ext cx="3455987" cy="369332"/>
          </a:xfrm>
          <a:prstGeom prst="rect">
            <a:avLst/>
          </a:prstGeom>
          <a:noFill/>
          <a:ln w="9525">
            <a:noFill/>
            <a:miter lim="800000"/>
            <a:headEnd/>
            <a:tailEnd/>
          </a:ln>
          <a:effectLst/>
        </p:spPr>
        <p:txBody>
          <a:bodyPr>
            <a:spAutoFit/>
          </a:bodyPr>
          <a:lstStyle/>
          <a:p>
            <a:pPr eaLnBrk="1" hangingPunct="1"/>
            <a:r>
              <a:rPr lang="ja-JP" altLang="en-US" b="1" dirty="0">
                <a:ea typeface="HGSｺﾞｼｯｸM" pitchFamily="50" charset="-128"/>
              </a:rPr>
              <a:t>営　業　費　用</a:t>
            </a:r>
            <a:r>
              <a:rPr lang="ja-JP" altLang="en-US" sz="1600" b="1" dirty="0">
                <a:ea typeface="HGSｺﾞｼｯｸM" pitchFamily="50" charset="-128"/>
              </a:rPr>
              <a:t>　</a:t>
            </a:r>
            <a:r>
              <a:rPr lang="ja-JP" altLang="en-US" b="1" dirty="0" smtClean="0">
                <a:ea typeface="HGSｺﾞｼｯｸM" pitchFamily="50" charset="-128"/>
              </a:rPr>
              <a:t>8</a:t>
            </a:r>
            <a:r>
              <a:rPr lang="en-US" altLang="ja-JP" b="1" dirty="0" smtClean="0">
                <a:ea typeface="HGSｺﾞｼｯｸM" pitchFamily="50" charset="-128"/>
              </a:rPr>
              <a:t>4</a:t>
            </a:r>
            <a:r>
              <a:rPr lang="ja-JP" altLang="en-US" sz="600" b="1" dirty="0">
                <a:ea typeface="HGSｺﾞｼｯｸM" pitchFamily="50" charset="-128"/>
              </a:rPr>
              <a:t>　</a:t>
            </a:r>
            <a:r>
              <a:rPr lang="ja-JP" altLang="en-US" b="1" dirty="0">
                <a:ea typeface="HGSｺﾞｼｯｸM" pitchFamily="50" charset="-128"/>
              </a:rPr>
              <a:t>億</a:t>
            </a:r>
            <a:r>
              <a:rPr lang="ja-JP" altLang="en-US" sz="600" b="1" dirty="0">
                <a:ea typeface="HGSｺﾞｼｯｸM" pitchFamily="50" charset="-128"/>
              </a:rPr>
              <a:t>　</a:t>
            </a:r>
            <a:r>
              <a:rPr lang="ja-JP" altLang="en-US" b="1" dirty="0">
                <a:ea typeface="HGSｺﾞｼｯｸM" pitchFamily="50" charset="-128"/>
              </a:rPr>
              <a:t>円　</a:t>
            </a:r>
          </a:p>
        </p:txBody>
      </p:sp>
      <p:sp>
        <p:nvSpPr>
          <p:cNvPr id="16398" name="Rectangle 14"/>
          <p:cNvSpPr>
            <a:spLocks noChangeArrowheads="1"/>
          </p:cNvSpPr>
          <p:nvPr/>
        </p:nvSpPr>
        <p:spPr bwMode="auto">
          <a:xfrm>
            <a:off x="7037388" y="3379788"/>
            <a:ext cx="1998662" cy="647700"/>
          </a:xfrm>
          <a:prstGeom prst="rect">
            <a:avLst/>
          </a:prstGeom>
          <a:solidFill>
            <a:srgbClr val="FF9900"/>
          </a:solidFill>
          <a:ln w="9525" cap="flat" cmpd="sng">
            <a:solidFill>
              <a:schemeClr val="bg1"/>
            </a:solidFill>
            <a:miter lim="800000"/>
            <a:headEnd/>
            <a:tailEnd/>
          </a:ln>
          <a:effectLst/>
        </p:spPr>
        <p:txBody>
          <a:bodyPr wrap="none" anchor="ctr"/>
          <a:lstStyle/>
          <a:p>
            <a:pPr algn="ctr" eaLnBrk="1" hangingPunct="1"/>
            <a:endParaRPr lang="ja-JP" altLang="ja-JP">
              <a:ea typeface="ＭＳ Ｐゴシック" pitchFamily="50" charset="-128"/>
            </a:endParaRPr>
          </a:p>
        </p:txBody>
      </p:sp>
      <p:sp>
        <p:nvSpPr>
          <p:cNvPr id="16399" name="Text Box 15"/>
          <p:cNvSpPr txBox="1">
            <a:spLocks noChangeArrowheads="1"/>
          </p:cNvSpPr>
          <p:nvPr/>
        </p:nvSpPr>
        <p:spPr bwMode="auto">
          <a:xfrm>
            <a:off x="5364163" y="3379788"/>
            <a:ext cx="3168650" cy="365125"/>
          </a:xfrm>
          <a:prstGeom prst="rect">
            <a:avLst/>
          </a:prstGeom>
          <a:noFill/>
          <a:ln w="9525">
            <a:noFill/>
            <a:miter lim="800000"/>
            <a:headEnd/>
            <a:tailEnd/>
          </a:ln>
          <a:effectLst/>
        </p:spPr>
        <p:txBody>
          <a:bodyPr>
            <a:spAutoFit/>
          </a:bodyPr>
          <a:lstStyle/>
          <a:p>
            <a:pPr eaLnBrk="1" hangingPunct="1"/>
            <a:r>
              <a:rPr lang="ja-JP" altLang="en-US" b="1">
                <a:solidFill>
                  <a:schemeClr val="bg1"/>
                </a:solidFill>
                <a:ea typeface="HGSｺﾞｼｯｸM" pitchFamily="50" charset="-128"/>
              </a:rPr>
              <a:t>建設改良費等</a:t>
            </a:r>
          </a:p>
        </p:txBody>
      </p:sp>
      <p:sp>
        <p:nvSpPr>
          <p:cNvPr id="16400" name="Text Box 16"/>
          <p:cNvSpPr txBox="1">
            <a:spLocks noChangeArrowheads="1"/>
          </p:cNvSpPr>
          <p:nvPr/>
        </p:nvSpPr>
        <p:spPr bwMode="auto">
          <a:xfrm>
            <a:off x="6038850" y="3697288"/>
            <a:ext cx="1154113" cy="400110"/>
          </a:xfrm>
          <a:prstGeom prst="rect">
            <a:avLst/>
          </a:prstGeom>
          <a:noFill/>
          <a:ln w="9525">
            <a:noFill/>
            <a:miter lim="800000"/>
            <a:headEnd/>
            <a:tailEnd/>
          </a:ln>
          <a:effectLst/>
        </p:spPr>
        <p:txBody>
          <a:bodyPr>
            <a:spAutoFit/>
          </a:bodyPr>
          <a:lstStyle/>
          <a:p>
            <a:pPr eaLnBrk="1" hangingPunct="1"/>
            <a:r>
              <a:rPr lang="en-US" altLang="ja-JP" sz="2000" b="1" dirty="0" smtClean="0">
                <a:solidFill>
                  <a:schemeClr val="bg1"/>
                </a:solidFill>
                <a:ea typeface="HGSｺﾞｼｯｸM" pitchFamily="50" charset="-128"/>
              </a:rPr>
              <a:t>41</a:t>
            </a:r>
            <a:r>
              <a:rPr lang="ja-JP" altLang="en-US" b="1" dirty="0" smtClean="0">
                <a:solidFill>
                  <a:schemeClr val="bg1"/>
                </a:solidFill>
                <a:ea typeface="HGSｺﾞｼｯｸM" pitchFamily="50" charset="-128"/>
              </a:rPr>
              <a:t>億円</a:t>
            </a:r>
            <a:endParaRPr lang="ja-JP" altLang="en-US" b="1" dirty="0">
              <a:solidFill>
                <a:schemeClr val="bg1"/>
              </a:solidFill>
              <a:ea typeface="HGSｺﾞｼｯｸM" pitchFamily="50" charset="-128"/>
            </a:endParaRPr>
          </a:p>
        </p:txBody>
      </p:sp>
      <p:sp>
        <p:nvSpPr>
          <p:cNvPr id="16401" name="Text Box 17"/>
          <p:cNvSpPr txBox="1">
            <a:spLocks noChangeArrowheads="1"/>
          </p:cNvSpPr>
          <p:nvPr/>
        </p:nvSpPr>
        <p:spPr bwMode="auto">
          <a:xfrm>
            <a:off x="4427538" y="3597275"/>
            <a:ext cx="1154112" cy="369332"/>
          </a:xfrm>
          <a:prstGeom prst="rect">
            <a:avLst/>
          </a:prstGeom>
          <a:noFill/>
          <a:ln w="9525">
            <a:noFill/>
            <a:miter lim="800000"/>
            <a:headEnd/>
            <a:tailEnd/>
          </a:ln>
          <a:effectLst/>
        </p:spPr>
        <p:txBody>
          <a:bodyPr>
            <a:spAutoFit/>
          </a:bodyPr>
          <a:lstStyle/>
          <a:p>
            <a:pPr eaLnBrk="1" hangingPunct="1"/>
            <a:r>
              <a:rPr lang="ja-JP" altLang="en-US" b="1" dirty="0" smtClean="0">
                <a:ea typeface="HGSｺﾞｼｯｸM" pitchFamily="50" charset="-128"/>
              </a:rPr>
              <a:t>　</a:t>
            </a:r>
            <a:r>
              <a:rPr lang="en-US" altLang="ja-JP" b="1" dirty="0" smtClean="0">
                <a:ea typeface="HGSｺﾞｼｯｸM" pitchFamily="50" charset="-128"/>
              </a:rPr>
              <a:t>10</a:t>
            </a:r>
            <a:r>
              <a:rPr lang="ja-JP" altLang="en-US" sz="1600" b="1" dirty="0" smtClean="0">
                <a:ea typeface="HGSｺﾞｼｯｸM" pitchFamily="50" charset="-128"/>
              </a:rPr>
              <a:t>億円</a:t>
            </a:r>
            <a:endParaRPr lang="ja-JP" altLang="en-US" sz="1600" b="1" dirty="0">
              <a:ea typeface="HGSｺﾞｼｯｸM" pitchFamily="50" charset="-128"/>
            </a:endParaRPr>
          </a:p>
        </p:txBody>
      </p:sp>
      <p:sp>
        <p:nvSpPr>
          <p:cNvPr id="16402" name="Text Box 18"/>
          <p:cNvSpPr txBox="1">
            <a:spLocks noChangeArrowheads="1"/>
          </p:cNvSpPr>
          <p:nvPr/>
        </p:nvSpPr>
        <p:spPr bwMode="auto">
          <a:xfrm>
            <a:off x="7235825" y="3379788"/>
            <a:ext cx="1873250" cy="365125"/>
          </a:xfrm>
          <a:prstGeom prst="rect">
            <a:avLst/>
          </a:prstGeom>
          <a:noFill/>
          <a:ln w="9525">
            <a:noFill/>
            <a:miter lim="800000"/>
            <a:headEnd/>
            <a:tailEnd/>
          </a:ln>
          <a:effectLst/>
        </p:spPr>
        <p:txBody>
          <a:bodyPr>
            <a:spAutoFit/>
          </a:bodyPr>
          <a:lstStyle/>
          <a:p>
            <a:pPr eaLnBrk="1" hangingPunct="1"/>
            <a:r>
              <a:rPr lang="ja-JP" altLang="en-US" b="1">
                <a:solidFill>
                  <a:schemeClr val="bg1"/>
                </a:solidFill>
                <a:ea typeface="HGSｺﾞｼｯｸM" pitchFamily="50" charset="-128"/>
              </a:rPr>
              <a:t>企業債償還金等</a:t>
            </a:r>
          </a:p>
        </p:txBody>
      </p:sp>
      <p:sp>
        <p:nvSpPr>
          <p:cNvPr id="16403" name="Text Box 19"/>
          <p:cNvSpPr txBox="1">
            <a:spLocks noChangeArrowheads="1"/>
          </p:cNvSpPr>
          <p:nvPr/>
        </p:nvSpPr>
        <p:spPr bwMode="auto">
          <a:xfrm>
            <a:off x="8101013" y="3667125"/>
            <a:ext cx="1152525" cy="396875"/>
          </a:xfrm>
          <a:prstGeom prst="rect">
            <a:avLst/>
          </a:prstGeom>
          <a:noFill/>
          <a:ln w="9525">
            <a:noFill/>
            <a:miter lim="800000"/>
            <a:headEnd/>
            <a:tailEnd/>
          </a:ln>
          <a:effectLst/>
        </p:spPr>
        <p:txBody>
          <a:bodyPr>
            <a:spAutoFit/>
          </a:bodyPr>
          <a:lstStyle/>
          <a:p>
            <a:pPr eaLnBrk="1" hangingPunct="1"/>
            <a:r>
              <a:rPr lang="ja-JP" altLang="en-US" sz="2000" b="1" dirty="0" smtClean="0">
                <a:solidFill>
                  <a:schemeClr val="bg1"/>
                </a:solidFill>
                <a:ea typeface="HGSｺﾞｼｯｸM" pitchFamily="50" charset="-128"/>
              </a:rPr>
              <a:t>3</a:t>
            </a:r>
            <a:r>
              <a:rPr lang="en-US" altLang="ja-JP" sz="2000" b="1" dirty="0" smtClean="0">
                <a:solidFill>
                  <a:schemeClr val="bg1"/>
                </a:solidFill>
                <a:ea typeface="HGSｺﾞｼｯｸM" pitchFamily="50" charset="-128"/>
              </a:rPr>
              <a:t>2</a:t>
            </a:r>
            <a:r>
              <a:rPr lang="ja-JP" altLang="en-US" b="1" dirty="0" smtClean="0">
                <a:solidFill>
                  <a:schemeClr val="bg1"/>
                </a:solidFill>
                <a:ea typeface="HGSｺﾞｼｯｸM" pitchFamily="50" charset="-128"/>
              </a:rPr>
              <a:t>億円</a:t>
            </a:r>
            <a:endParaRPr lang="ja-JP" altLang="en-US" b="1" dirty="0">
              <a:solidFill>
                <a:schemeClr val="bg1"/>
              </a:solidFill>
              <a:ea typeface="HGSｺﾞｼｯｸM" pitchFamily="50" charset="-128"/>
            </a:endParaRPr>
          </a:p>
        </p:txBody>
      </p:sp>
      <p:sp>
        <p:nvSpPr>
          <p:cNvPr id="16404" name="AutoShape 20"/>
          <p:cNvSpPr>
            <a:spLocks noChangeArrowheads="1"/>
          </p:cNvSpPr>
          <p:nvPr/>
        </p:nvSpPr>
        <p:spPr bwMode="auto">
          <a:xfrm rot="10800000">
            <a:off x="4222750" y="4057650"/>
            <a:ext cx="3771900" cy="7683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BE2F9"/>
          </a:solidFill>
          <a:ln w="9525">
            <a:noFill/>
            <a:miter lim="800000"/>
            <a:headEnd/>
            <a:tailEnd/>
          </a:ln>
          <a:effectLst/>
        </p:spPr>
        <p:txBody>
          <a:bodyPr anchor="ctr"/>
          <a:lstStyle/>
          <a:p>
            <a:endParaRPr lang="ja-JP" altLang="en-US"/>
          </a:p>
        </p:txBody>
      </p:sp>
      <p:sp>
        <p:nvSpPr>
          <p:cNvPr id="16405" name="AutoShape 21"/>
          <p:cNvSpPr>
            <a:spLocks noChangeArrowheads="1"/>
          </p:cNvSpPr>
          <p:nvPr/>
        </p:nvSpPr>
        <p:spPr bwMode="auto">
          <a:xfrm rot="16200000">
            <a:off x="2376488" y="1828800"/>
            <a:ext cx="574675" cy="4968875"/>
          </a:xfrm>
          <a:prstGeom prst="rtTriangle">
            <a:avLst/>
          </a:prstGeom>
          <a:solidFill>
            <a:srgbClr val="CBE2F9"/>
          </a:solidFill>
          <a:ln w="9525">
            <a:noFill/>
            <a:miter lim="800000"/>
            <a:headEnd/>
            <a:tailEnd/>
          </a:ln>
          <a:effectLst/>
        </p:spPr>
        <p:txBody>
          <a:bodyPr anchor="ctr"/>
          <a:lstStyle/>
          <a:p>
            <a:endParaRPr lang="ja-JP" altLang="en-US"/>
          </a:p>
        </p:txBody>
      </p:sp>
      <p:sp>
        <p:nvSpPr>
          <p:cNvPr id="16406" name="AutoShape 22"/>
          <p:cNvSpPr>
            <a:spLocks noChangeArrowheads="1"/>
          </p:cNvSpPr>
          <p:nvPr/>
        </p:nvSpPr>
        <p:spPr bwMode="auto">
          <a:xfrm>
            <a:off x="7016750" y="4057650"/>
            <a:ext cx="2025650" cy="558800"/>
          </a:xfrm>
          <a:prstGeom prst="rtTriangle">
            <a:avLst/>
          </a:prstGeom>
          <a:solidFill>
            <a:srgbClr val="CBE2F9"/>
          </a:solidFill>
          <a:ln w="9525">
            <a:noFill/>
            <a:miter lim="800000"/>
            <a:headEnd/>
            <a:tailEnd/>
          </a:ln>
          <a:effectLst/>
        </p:spPr>
        <p:txBody>
          <a:bodyPr anchor="ctr"/>
          <a:lstStyle/>
          <a:p>
            <a:endParaRPr lang="ja-JP" altLang="en-US"/>
          </a:p>
        </p:txBody>
      </p:sp>
      <p:sp>
        <p:nvSpPr>
          <p:cNvPr id="16407" name="Text Box 23"/>
          <p:cNvSpPr txBox="1">
            <a:spLocks noChangeArrowheads="1"/>
          </p:cNvSpPr>
          <p:nvPr/>
        </p:nvSpPr>
        <p:spPr bwMode="auto">
          <a:xfrm>
            <a:off x="3343275" y="4295775"/>
            <a:ext cx="3455988" cy="365125"/>
          </a:xfrm>
          <a:prstGeom prst="rect">
            <a:avLst/>
          </a:prstGeom>
          <a:noFill/>
          <a:ln w="9525">
            <a:noFill/>
            <a:miter lim="800000"/>
            <a:headEnd/>
            <a:tailEnd/>
          </a:ln>
          <a:effectLst/>
        </p:spPr>
        <p:txBody>
          <a:bodyPr>
            <a:spAutoFit/>
          </a:bodyPr>
          <a:lstStyle/>
          <a:p>
            <a:pPr eaLnBrk="1" hangingPunct="1"/>
            <a:r>
              <a:rPr lang="ja-JP" altLang="en-US" b="1">
                <a:solidFill>
                  <a:schemeClr val="hlink"/>
                </a:solidFill>
                <a:ea typeface="HG丸ｺﾞｼｯｸM-PRO" pitchFamily="50" charset="-128"/>
              </a:rPr>
              <a:t>建</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設</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改</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良</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費</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等</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内</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訳</a:t>
            </a:r>
          </a:p>
        </p:txBody>
      </p:sp>
      <p:sp>
        <p:nvSpPr>
          <p:cNvPr id="16408" name="Rectangle 24"/>
          <p:cNvSpPr>
            <a:spLocks noChangeArrowheads="1"/>
          </p:cNvSpPr>
          <p:nvPr/>
        </p:nvSpPr>
        <p:spPr bwMode="auto">
          <a:xfrm>
            <a:off x="180975" y="4616450"/>
            <a:ext cx="3343275" cy="954088"/>
          </a:xfrm>
          <a:prstGeom prst="rect">
            <a:avLst/>
          </a:prstGeom>
          <a:solidFill>
            <a:srgbClr val="333399"/>
          </a:solidFill>
          <a:ln w="9525" cap="flat" cmpd="sng">
            <a:solidFill>
              <a:schemeClr val="bg1"/>
            </a:solidFill>
            <a:miter lim="800000"/>
            <a:headEnd/>
            <a:tailEnd/>
          </a:ln>
          <a:effectLst/>
        </p:spPr>
        <p:txBody>
          <a:bodyPr anchor="ctr"/>
          <a:lstStyle/>
          <a:p>
            <a:endParaRPr lang="ja-JP" altLang="en-US"/>
          </a:p>
        </p:txBody>
      </p:sp>
      <p:sp>
        <p:nvSpPr>
          <p:cNvPr id="16409" name="Rectangle 25"/>
          <p:cNvSpPr>
            <a:spLocks noChangeArrowheads="1"/>
          </p:cNvSpPr>
          <p:nvPr/>
        </p:nvSpPr>
        <p:spPr bwMode="auto">
          <a:xfrm>
            <a:off x="3524250" y="4616450"/>
            <a:ext cx="2654300" cy="935038"/>
          </a:xfrm>
          <a:prstGeom prst="rect">
            <a:avLst/>
          </a:prstGeom>
          <a:solidFill>
            <a:srgbClr val="993300"/>
          </a:solidFill>
          <a:ln w="9525" cap="flat" cmpd="sng">
            <a:solidFill>
              <a:schemeClr val="bg1"/>
            </a:solidFill>
            <a:miter lim="800000"/>
            <a:headEnd/>
            <a:tailEnd/>
          </a:ln>
          <a:effectLst/>
        </p:spPr>
        <p:txBody>
          <a:bodyPr wrap="none" lIns="90170" tIns="46990" rIns="90170" bIns="46990" anchor="ctr"/>
          <a:lstStyle/>
          <a:p>
            <a:pPr algn="ctr" eaLnBrk="1" hangingPunct="1"/>
            <a:endParaRPr lang="ja-JP" altLang="ja-JP">
              <a:ea typeface="ＭＳ Ｐゴシック" pitchFamily="50" charset="-128"/>
            </a:endParaRPr>
          </a:p>
        </p:txBody>
      </p:sp>
      <p:sp>
        <p:nvSpPr>
          <p:cNvPr id="16410" name="Rectangle 26"/>
          <p:cNvSpPr>
            <a:spLocks noChangeArrowheads="1"/>
          </p:cNvSpPr>
          <p:nvPr/>
        </p:nvSpPr>
        <p:spPr bwMode="auto">
          <a:xfrm>
            <a:off x="7626350" y="4616450"/>
            <a:ext cx="1338263" cy="935038"/>
          </a:xfrm>
          <a:prstGeom prst="rect">
            <a:avLst/>
          </a:prstGeom>
          <a:solidFill>
            <a:srgbClr val="008000"/>
          </a:solidFill>
          <a:ln w="9525" cap="flat" cmpd="sng">
            <a:solidFill>
              <a:schemeClr val="bg1"/>
            </a:solidFill>
            <a:miter lim="800000"/>
            <a:headEnd/>
            <a:tailEnd/>
          </a:ln>
          <a:effectLst/>
        </p:spPr>
        <p:txBody>
          <a:bodyPr wrap="none" anchor="ctr"/>
          <a:lstStyle/>
          <a:p>
            <a:pPr algn="ctr" eaLnBrk="1" hangingPunct="1"/>
            <a:endParaRPr lang="ja-JP" altLang="ja-JP">
              <a:ea typeface="ＭＳ Ｐゴシック" pitchFamily="50" charset="-128"/>
            </a:endParaRPr>
          </a:p>
        </p:txBody>
      </p:sp>
      <p:sp>
        <p:nvSpPr>
          <p:cNvPr id="16411" name="Text Box 27"/>
          <p:cNvSpPr txBox="1">
            <a:spLocks noChangeArrowheads="1"/>
          </p:cNvSpPr>
          <p:nvPr/>
        </p:nvSpPr>
        <p:spPr bwMode="auto">
          <a:xfrm>
            <a:off x="869950" y="4756150"/>
            <a:ext cx="2447925" cy="701675"/>
          </a:xfrm>
          <a:prstGeom prst="rect">
            <a:avLst/>
          </a:prstGeom>
          <a:noFill/>
          <a:ln w="9525">
            <a:noFill/>
            <a:miter lim="800000"/>
            <a:headEnd/>
            <a:tailEnd/>
          </a:ln>
          <a:effectLst/>
        </p:spPr>
        <p:txBody>
          <a:bodyPr>
            <a:spAutoFit/>
          </a:bodyPr>
          <a:lstStyle/>
          <a:p>
            <a:pPr eaLnBrk="1" hangingPunct="1"/>
            <a:r>
              <a:rPr lang="ja-JP" altLang="en-US" sz="2000" b="1" dirty="0">
                <a:solidFill>
                  <a:schemeClr val="bg1"/>
                </a:solidFill>
                <a:ea typeface="HGSｺﾞｼｯｸM" pitchFamily="50" charset="-128"/>
              </a:rPr>
              <a:t>雨</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 水 </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整 </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備 </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費　</a:t>
            </a:r>
          </a:p>
          <a:p>
            <a:pPr eaLnBrk="1" hangingPunct="1"/>
            <a:r>
              <a:rPr lang="ja-JP" altLang="en-US" sz="2000" b="1" dirty="0">
                <a:solidFill>
                  <a:schemeClr val="bg1"/>
                </a:solidFill>
                <a:ea typeface="HGSｺﾞｼｯｸM" pitchFamily="50" charset="-128"/>
              </a:rPr>
              <a:t>   　</a:t>
            </a:r>
            <a:r>
              <a:rPr lang="en-US" altLang="ja-JP" sz="2000" b="1" dirty="0" smtClean="0">
                <a:solidFill>
                  <a:schemeClr val="bg1"/>
                </a:solidFill>
                <a:ea typeface="HGSｺﾞｼｯｸM" pitchFamily="50" charset="-128"/>
              </a:rPr>
              <a:t>22.5</a:t>
            </a:r>
            <a:r>
              <a:rPr lang="ja-JP" altLang="en-US" sz="2000" b="1" dirty="0">
                <a:solidFill>
                  <a:schemeClr val="bg1"/>
                </a:solidFill>
                <a:ea typeface="HGSｺﾞｼｯｸM" pitchFamily="50" charset="-128"/>
              </a:rPr>
              <a:t>　億</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円</a:t>
            </a:r>
          </a:p>
        </p:txBody>
      </p:sp>
      <p:sp>
        <p:nvSpPr>
          <p:cNvPr id="16412" name="Text Box 28"/>
          <p:cNvSpPr txBox="1">
            <a:spLocks noChangeArrowheads="1"/>
          </p:cNvSpPr>
          <p:nvPr/>
        </p:nvSpPr>
        <p:spPr bwMode="auto">
          <a:xfrm>
            <a:off x="4083050" y="4756150"/>
            <a:ext cx="2089150" cy="701675"/>
          </a:xfrm>
          <a:prstGeom prst="rect">
            <a:avLst/>
          </a:prstGeom>
          <a:noFill/>
          <a:ln w="9525">
            <a:noFill/>
            <a:miter lim="800000"/>
            <a:headEnd/>
            <a:tailEnd/>
          </a:ln>
          <a:effectLst/>
        </p:spPr>
        <p:txBody>
          <a:bodyPr>
            <a:spAutoFit/>
          </a:bodyPr>
          <a:lstStyle/>
          <a:p>
            <a:pPr eaLnBrk="1" hangingPunct="1"/>
            <a:r>
              <a:rPr lang="ja-JP" altLang="en-US" sz="2000" b="1" dirty="0">
                <a:solidFill>
                  <a:schemeClr val="bg1"/>
                </a:solidFill>
                <a:ea typeface="HGSｺﾞｼｯｸM" pitchFamily="50" charset="-128"/>
              </a:rPr>
              <a:t>汚 水 整 備 費　</a:t>
            </a:r>
          </a:p>
          <a:p>
            <a:pPr eaLnBrk="1" hangingPunct="1"/>
            <a:r>
              <a:rPr lang="ja-JP" altLang="en-US" sz="2000" b="1" dirty="0">
                <a:solidFill>
                  <a:schemeClr val="bg1"/>
                </a:solidFill>
                <a:ea typeface="HGSｺﾞｼｯｸM" pitchFamily="50" charset="-128"/>
              </a:rPr>
              <a:t>   </a:t>
            </a:r>
            <a:r>
              <a:rPr lang="en-US" altLang="ja-JP" sz="2000" b="1" dirty="0" smtClean="0">
                <a:solidFill>
                  <a:schemeClr val="bg1"/>
                </a:solidFill>
                <a:ea typeface="HGSｺﾞｼｯｸM" pitchFamily="50" charset="-128"/>
              </a:rPr>
              <a:t>11</a:t>
            </a:r>
            <a:r>
              <a:rPr lang="ja-JP" altLang="en-US" sz="2000" b="1" dirty="0">
                <a:solidFill>
                  <a:schemeClr val="bg1"/>
                </a:solidFill>
                <a:ea typeface="HGSｺﾞｼｯｸM" pitchFamily="50" charset="-128"/>
              </a:rPr>
              <a:t>　億 円</a:t>
            </a:r>
          </a:p>
        </p:txBody>
      </p:sp>
      <p:sp>
        <p:nvSpPr>
          <p:cNvPr id="16413" name="Text Box 29"/>
          <p:cNvSpPr txBox="1">
            <a:spLocks noChangeArrowheads="1"/>
          </p:cNvSpPr>
          <p:nvPr/>
        </p:nvSpPr>
        <p:spPr bwMode="auto">
          <a:xfrm>
            <a:off x="7707313" y="4641850"/>
            <a:ext cx="1223962" cy="914400"/>
          </a:xfrm>
          <a:prstGeom prst="rect">
            <a:avLst/>
          </a:prstGeom>
          <a:noFill/>
          <a:ln w="9525">
            <a:noFill/>
            <a:miter lim="800000"/>
            <a:headEnd/>
            <a:tailEnd/>
          </a:ln>
          <a:effectLst/>
        </p:spPr>
        <p:txBody>
          <a:bodyPr>
            <a:spAutoFit/>
          </a:bodyPr>
          <a:lstStyle/>
          <a:p>
            <a:pPr eaLnBrk="1" hangingPunct="1"/>
            <a:r>
              <a:rPr lang="ja-JP" altLang="en-US" b="1" dirty="0">
                <a:solidFill>
                  <a:schemeClr val="bg1"/>
                </a:solidFill>
                <a:ea typeface="HGSｺﾞｼｯｸM" pitchFamily="50" charset="-128"/>
              </a:rPr>
              <a:t>県への建設負担金　  </a:t>
            </a:r>
            <a:r>
              <a:rPr lang="en-US" altLang="ja-JP" b="1" dirty="0" smtClean="0">
                <a:solidFill>
                  <a:schemeClr val="bg1"/>
                </a:solidFill>
                <a:ea typeface="HGSｺﾞｼｯｸM" pitchFamily="50" charset="-128"/>
              </a:rPr>
              <a:t>1</a:t>
            </a:r>
            <a:r>
              <a:rPr lang="ja-JP" altLang="en-US" b="1" dirty="0" smtClean="0">
                <a:solidFill>
                  <a:schemeClr val="bg1"/>
                </a:solidFill>
                <a:ea typeface="HGSｺﾞｼｯｸM" pitchFamily="50" charset="-128"/>
              </a:rPr>
              <a:t>  </a:t>
            </a:r>
            <a:r>
              <a:rPr lang="ja-JP" altLang="en-US" b="1" dirty="0">
                <a:solidFill>
                  <a:schemeClr val="bg1"/>
                </a:solidFill>
                <a:ea typeface="HGSｺﾞｼｯｸM" pitchFamily="50" charset="-128"/>
              </a:rPr>
              <a:t>億 円</a:t>
            </a:r>
          </a:p>
        </p:txBody>
      </p:sp>
      <p:sp>
        <p:nvSpPr>
          <p:cNvPr id="16414" name="Text Box 30"/>
          <p:cNvSpPr txBox="1">
            <a:spLocks noChangeArrowheads="1"/>
          </p:cNvSpPr>
          <p:nvPr/>
        </p:nvSpPr>
        <p:spPr bwMode="auto">
          <a:xfrm>
            <a:off x="2628900" y="2373313"/>
            <a:ext cx="4067175" cy="396875"/>
          </a:xfrm>
          <a:prstGeom prst="rect">
            <a:avLst/>
          </a:prstGeom>
          <a:noFill/>
          <a:ln w="9525">
            <a:noFill/>
            <a:miter lim="800000"/>
            <a:headEnd/>
            <a:tailEnd/>
          </a:ln>
          <a:effectLst/>
        </p:spPr>
        <p:txBody>
          <a:bodyPr>
            <a:spAutoFit/>
          </a:bodyPr>
          <a:lstStyle/>
          <a:p>
            <a:pPr eaLnBrk="1" hangingPunct="1"/>
            <a:r>
              <a:rPr lang="ja-JP" altLang="en-US" sz="2000" b="1" dirty="0">
                <a:solidFill>
                  <a:srgbClr val="AE0000"/>
                </a:solidFill>
                <a:ea typeface="HG丸ｺﾞｼｯｸM-PRO" pitchFamily="50" charset="-128"/>
              </a:rPr>
              <a:t>歳　出　予　算　</a:t>
            </a:r>
            <a:r>
              <a:rPr lang="ja-JP" altLang="en-US" sz="2000" b="1" dirty="0" smtClean="0">
                <a:solidFill>
                  <a:srgbClr val="AE0000"/>
                </a:solidFill>
                <a:ea typeface="HG丸ｺﾞｼｯｸM-PRO" pitchFamily="50" charset="-128"/>
              </a:rPr>
              <a:t>１６７</a:t>
            </a:r>
            <a:r>
              <a:rPr lang="ja-JP" altLang="en-US" sz="2000" b="1" dirty="0">
                <a:solidFill>
                  <a:srgbClr val="AE0000"/>
                </a:solidFill>
                <a:ea typeface="HG丸ｺﾞｼｯｸM-PRO" pitchFamily="50" charset="-128"/>
              </a:rPr>
              <a:t>　億　円</a:t>
            </a:r>
          </a:p>
        </p:txBody>
      </p:sp>
      <p:sp>
        <p:nvSpPr>
          <p:cNvPr id="16415" name="タイトル 1"/>
          <p:cNvSpPr>
            <a:spLocks noGrp="1" noChangeArrowheads="1"/>
          </p:cNvSpPr>
          <p:nvPr/>
        </p:nvSpPr>
        <p:spPr bwMode="auto">
          <a:xfrm>
            <a:off x="450850" y="425450"/>
            <a:ext cx="8229600" cy="990600"/>
          </a:xfrm>
          <a:prstGeom prst="rect">
            <a:avLst/>
          </a:prstGeom>
          <a:noFill/>
          <a:ln w="9525">
            <a:noFill/>
            <a:miter lim="800000"/>
            <a:headEnd/>
            <a:tailEnd/>
          </a:ln>
          <a:effectLst/>
        </p:spPr>
        <p:txBody>
          <a:bodyPr anchor="ctr"/>
          <a:lstStyle/>
          <a:p>
            <a:pPr eaLnBrk="1" hangingPunct="1">
              <a:buFontTx/>
              <a:buNone/>
            </a:pPr>
            <a:r>
              <a:rPr lang="ja-JP" altLang="en-US" sz="3600" dirty="0" smtClean="0">
                <a:solidFill>
                  <a:schemeClr val="tx2"/>
                </a:solidFill>
                <a:ea typeface="ＭＳ Ｐゴシック" pitchFamily="50" charset="-128"/>
              </a:rPr>
              <a:t>４</a:t>
            </a:r>
            <a:r>
              <a:rPr lang="en-US" altLang="ja-JP" sz="3600" dirty="0" smtClean="0">
                <a:solidFill>
                  <a:schemeClr val="tx2"/>
                </a:solidFill>
                <a:latin typeface="ＭＳ ゴシック" pitchFamily="49" charset="-128"/>
                <a:ea typeface="ＭＳ ゴシック" pitchFamily="49" charset="-128"/>
              </a:rPr>
              <a:t>-</a:t>
            </a:r>
            <a:r>
              <a:rPr lang="ja-JP" altLang="en-US" sz="3600" dirty="0" smtClean="0">
                <a:solidFill>
                  <a:schemeClr val="tx2"/>
                </a:solidFill>
                <a:ea typeface="ＭＳ Ｐゴシック" pitchFamily="50" charset="-128"/>
              </a:rPr>
              <a:t>１</a:t>
            </a:r>
            <a:r>
              <a:rPr lang="ja-JP" altLang="en-US" sz="3600" dirty="0">
                <a:solidFill>
                  <a:schemeClr val="tx2"/>
                </a:solidFill>
                <a:ea typeface="ＭＳ Ｐゴシック" pitchFamily="50" charset="-128"/>
              </a:rPr>
              <a:t>　平成</a:t>
            </a:r>
            <a:r>
              <a:rPr lang="ja-JP" altLang="en-US" sz="3600" dirty="0" smtClean="0">
                <a:solidFill>
                  <a:schemeClr val="tx2"/>
                </a:solidFill>
                <a:ea typeface="ＭＳ Ｐゴシック" pitchFamily="50" charset="-128"/>
              </a:rPr>
              <a:t>２９年度</a:t>
            </a:r>
            <a:r>
              <a:rPr lang="ja-JP" altLang="en-US" sz="3600" dirty="0">
                <a:solidFill>
                  <a:schemeClr val="tx2"/>
                </a:solidFill>
                <a:ea typeface="ＭＳ Ｐゴシック" pitchFamily="50" charset="-128"/>
              </a:rPr>
              <a:t>実施</a:t>
            </a:r>
            <a:r>
              <a:rPr lang="ja-JP" altLang="en-US" sz="3600" dirty="0" smtClean="0">
                <a:solidFill>
                  <a:schemeClr val="tx2"/>
                </a:solidFill>
                <a:ea typeface="ＭＳ Ｐゴシック" pitchFamily="50" charset="-128"/>
              </a:rPr>
              <a:t>事業報告</a:t>
            </a:r>
            <a:r>
              <a:rPr lang="ja-JP" altLang="en-US" sz="3600" dirty="0">
                <a:solidFill>
                  <a:schemeClr val="tx2"/>
                </a:solidFill>
                <a:ea typeface="ＭＳ Ｐゴシック" pitchFamily="50" charset="-128"/>
              </a:rPr>
              <a:t>　　　</a:t>
            </a:r>
            <a:endParaRPr lang="ja-JP" altLang="en-US" sz="3600" dirty="0">
              <a:solidFill>
                <a:srgbClr val="0FB746"/>
              </a:solidFill>
              <a:ea typeface="ＭＳ Ｐゴシック" pitchFamily="50" charset="-128"/>
            </a:endParaRPr>
          </a:p>
        </p:txBody>
      </p:sp>
      <p:sp>
        <p:nvSpPr>
          <p:cNvPr id="16416" name="AutoShape 32"/>
          <p:cNvSpPr>
            <a:spLocks/>
          </p:cNvSpPr>
          <p:nvPr/>
        </p:nvSpPr>
        <p:spPr bwMode="auto">
          <a:xfrm rot="5400000">
            <a:off x="3768725" y="2066925"/>
            <a:ext cx="279400" cy="7334250"/>
          </a:xfrm>
          <a:prstGeom prst="rightBrace">
            <a:avLst>
              <a:gd name="adj1" fmla="val 218750"/>
              <a:gd name="adj2" fmla="val 50000"/>
            </a:avLst>
          </a:prstGeom>
          <a:noFill/>
          <a:ln w="9525" cmpd="sng">
            <a:solidFill>
              <a:schemeClr val="tx1"/>
            </a:solidFill>
            <a:round/>
            <a:headEnd/>
            <a:tailEnd/>
          </a:ln>
          <a:effectLst/>
        </p:spPr>
        <p:txBody>
          <a:bodyPr anchor="ctr"/>
          <a:lstStyle/>
          <a:p>
            <a:endParaRPr lang="ja-JP" altLang="en-US"/>
          </a:p>
        </p:txBody>
      </p:sp>
      <p:sp>
        <p:nvSpPr>
          <p:cNvPr id="16417" name="Text Box 33"/>
          <p:cNvSpPr txBox="1">
            <a:spLocks noChangeArrowheads="1"/>
          </p:cNvSpPr>
          <p:nvPr/>
        </p:nvSpPr>
        <p:spPr bwMode="auto">
          <a:xfrm>
            <a:off x="3314700" y="5945188"/>
            <a:ext cx="1257300" cy="396875"/>
          </a:xfrm>
          <a:prstGeom prst="rect">
            <a:avLst/>
          </a:prstGeom>
          <a:noFill/>
          <a:ln w="9525">
            <a:noFill/>
            <a:miter lim="800000"/>
            <a:headEnd/>
            <a:tailEnd/>
          </a:ln>
          <a:effectLst/>
        </p:spPr>
        <p:txBody>
          <a:bodyPr>
            <a:spAutoFit/>
          </a:bodyPr>
          <a:lstStyle/>
          <a:p>
            <a:pPr eaLnBrk="1" hangingPunct="1"/>
            <a:r>
              <a:rPr lang="ja-JP" altLang="en-US" sz="2000" b="1" dirty="0" smtClean="0">
                <a:solidFill>
                  <a:srgbClr val="AE0000"/>
                </a:solidFill>
                <a:ea typeface="HG丸ｺﾞｼｯｸM-PRO" pitchFamily="50" charset="-128"/>
              </a:rPr>
              <a:t>４０億円</a:t>
            </a:r>
            <a:endParaRPr lang="ja-JP" altLang="en-US" sz="2000" b="1" dirty="0">
              <a:solidFill>
                <a:srgbClr val="AE0000"/>
              </a:solidFill>
              <a:ea typeface="HG丸ｺﾞｼｯｸM-PRO" pitchFamily="50" charset="-128"/>
            </a:endParaRPr>
          </a:p>
        </p:txBody>
      </p:sp>
      <p:sp>
        <p:nvSpPr>
          <p:cNvPr id="35" name="正方形/長方形 34"/>
          <p:cNvSpPr/>
          <p:nvPr/>
        </p:nvSpPr>
        <p:spPr bwMode="auto">
          <a:xfrm>
            <a:off x="6178550" y="4616450"/>
            <a:ext cx="1466850" cy="908050"/>
          </a:xfrm>
          <a:prstGeom prst="rect">
            <a:avLst/>
          </a:prstGeom>
          <a:solidFill>
            <a:srgbClr val="FF7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36" name="Text Box 29"/>
          <p:cNvSpPr txBox="1">
            <a:spLocks noChangeArrowheads="1"/>
          </p:cNvSpPr>
          <p:nvPr/>
        </p:nvSpPr>
        <p:spPr bwMode="auto">
          <a:xfrm>
            <a:off x="6178550" y="4756150"/>
            <a:ext cx="1433512" cy="646331"/>
          </a:xfrm>
          <a:prstGeom prst="rect">
            <a:avLst/>
          </a:prstGeom>
          <a:noFill/>
          <a:ln w="9525">
            <a:noFill/>
            <a:miter lim="800000"/>
            <a:headEnd/>
            <a:tailEnd/>
          </a:ln>
          <a:effectLst/>
        </p:spPr>
        <p:txBody>
          <a:bodyPr wrap="square">
            <a:spAutoFit/>
          </a:bodyPr>
          <a:lstStyle/>
          <a:p>
            <a:pPr eaLnBrk="1" hangingPunct="1"/>
            <a:r>
              <a:rPr lang="ja-JP" altLang="en-US" b="1" dirty="0" smtClean="0">
                <a:solidFill>
                  <a:schemeClr val="bg1"/>
                </a:solidFill>
                <a:ea typeface="HGSｺﾞｼｯｸM" pitchFamily="50" charset="-128"/>
              </a:rPr>
              <a:t>老朽化対策 </a:t>
            </a:r>
            <a:endParaRPr lang="en-US" altLang="ja-JP" b="1" dirty="0" smtClean="0">
              <a:solidFill>
                <a:schemeClr val="bg1"/>
              </a:solidFill>
              <a:ea typeface="HGSｺﾞｼｯｸM" pitchFamily="50" charset="-128"/>
            </a:endParaRPr>
          </a:p>
          <a:p>
            <a:pPr eaLnBrk="1" hangingPunct="1"/>
            <a:r>
              <a:rPr lang="en-US" altLang="ja-JP" b="1" dirty="0" smtClean="0">
                <a:solidFill>
                  <a:schemeClr val="bg1"/>
                </a:solidFill>
                <a:ea typeface="HGSｺﾞｼｯｸM" pitchFamily="50" charset="-128"/>
              </a:rPr>
              <a:t>6.5</a:t>
            </a:r>
            <a:r>
              <a:rPr lang="ja-JP" altLang="en-US" b="1" dirty="0" smtClean="0">
                <a:solidFill>
                  <a:schemeClr val="bg1"/>
                </a:solidFill>
                <a:ea typeface="HGSｺﾞｼｯｸM" pitchFamily="50" charset="-128"/>
              </a:rPr>
              <a:t>億円</a:t>
            </a:r>
            <a:endParaRPr lang="ja-JP" altLang="en-US" b="1" dirty="0">
              <a:solidFill>
                <a:schemeClr val="bg1"/>
              </a:solidFill>
              <a:ea typeface="HGSｺﾞｼｯｸM"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sz="3600" dirty="0" smtClean="0">
                <a:solidFill>
                  <a:schemeClr val="tx2"/>
                </a:solidFill>
              </a:rPr>
              <a:t>４</a:t>
            </a:r>
            <a:r>
              <a:rPr lang="en-US" altLang="ja-JP" sz="3600" dirty="0" smtClean="0">
                <a:solidFill>
                  <a:schemeClr val="tx2"/>
                </a:solidFill>
                <a:latin typeface="ＭＳ ゴシック" pitchFamily="49" charset="-128"/>
                <a:ea typeface="ＭＳ ゴシック" pitchFamily="49" charset="-128"/>
              </a:rPr>
              <a:t>-</a:t>
            </a:r>
            <a:r>
              <a:rPr lang="ja-JP" altLang="en-US" sz="3600" dirty="0" smtClean="0">
                <a:solidFill>
                  <a:schemeClr val="tx2"/>
                </a:solidFill>
              </a:rPr>
              <a:t>２</a:t>
            </a:r>
            <a:r>
              <a:rPr kumimoji="1" lang="ja-JP" altLang="en-US" sz="3600" dirty="0" smtClean="0">
                <a:solidFill>
                  <a:schemeClr val="tx2"/>
                </a:solidFill>
              </a:rPr>
              <a:t>　平成</a:t>
            </a:r>
            <a:r>
              <a:rPr kumimoji="1" lang="en-US" altLang="ja-JP" sz="3600" dirty="0" smtClean="0">
                <a:solidFill>
                  <a:schemeClr val="tx2"/>
                </a:solidFill>
              </a:rPr>
              <a:t>29</a:t>
            </a:r>
            <a:r>
              <a:rPr kumimoji="1" lang="ja-JP" altLang="en-US" sz="3600" dirty="0" smtClean="0">
                <a:solidFill>
                  <a:schemeClr val="tx2"/>
                </a:solidFill>
              </a:rPr>
              <a:t>年度予算　建設</a:t>
            </a:r>
            <a:r>
              <a:rPr lang="ja-JP" altLang="en-US" sz="3600" dirty="0" smtClean="0">
                <a:solidFill>
                  <a:schemeClr val="tx2"/>
                </a:solidFill>
              </a:rPr>
              <a:t>改良</a:t>
            </a:r>
            <a:r>
              <a:rPr kumimoji="1" lang="ja-JP" altLang="en-US" sz="3600" dirty="0" smtClean="0">
                <a:solidFill>
                  <a:schemeClr val="tx2"/>
                </a:solidFill>
              </a:rPr>
              <a:t>費の内訳</a:t>
            </a:r>
            <a:endParaRPr kumimoji="1" lang="ja-JP" altLang="en-US" sz="3600" dirty="0">
              <a:solidFill>
                <a:schemeClr val="tx2"/>
              </a:solidFill>
            </a:endParaRPr>
          </a:p>
        </p:txBody>
      </p:sp>
      <p:sp>
        <p:nvSpPr>
          <p:cNvPr id="3" name="コンテンツ プレースホルダ 2"/>
          <p:cNvSpPr>
            <a:spLocks noGrp="1"/>
          </p:cNvSpPr>
          <p:nvPr>
            <p:ph idx="1"/>
          </p:nvPr>
        </p:nvSpPr>
        <p:spPr>
          <a:xfrm>
            <a:off x="3873500" y="1333500"/>
            <a:ext cx="4806950" cy="4679950"/>
          </a:xfrm>
        </p:spPr>
        <p:txBody>
          <a:bodyPr>
            <a:normAutofit fontScale="70000" lnSpcReduction="20000"/>
          </a:bodyPr>
          <a:lstStyle/>
          <a:p>
            <a:r>
              <a:rPr kumimoji="1" lang="ja-JP" altLang="en-US" b="1" dirty="0" smtClean="0">
                <a:solidFill>
                  <a:schemeClr val="accent1">
                    <a:lumMod val="75000"/>
                  </a:schemeClr>
                </a:solidFill>
              </a:rPr>
              <a:t>雨水管整備　　  </a:t>
            </a:r>
            <a:r>
              <a:rPr kumimoji="1" lang="en-US" altLang="ja-JP" b="1" dirty="0" smtClean="0">
                <a:solidFill>
                  <a:schemeClr val="accent1">
                    <a:lumMod val="75000"/>
                  </a:schemeClr>
                </a:solidFill>
              </a:rPr>
              <a:t>22.5</a:t>
            </a:r>
            <a:r>
              <a:rPr kumimoji="1" lang="ja-JP" altLang="en-US" b="1" dirty="0" smtClean="0">
                <a:solidFill>
                  <a:schemeClr val="accent1">
                    <a:lumMod val="75000"/>
                  </a:schemeClr>
                </a:solidFill>
              </a:rPr>
              <a:t>億円</a:t>
            </a:r>
            <a:endParaRPr kumimoji="1" lang="en-US" altLang="ja-JP" b="1" dirty="0" smtClean="0">
              <a:solidFill>
                <a:schemeClr val="accent1">
                  <a:lumMod val="75000"/>
                </a:schemeClr>
              </a:solidFill>
            </a:endParaRPr>
          </a:p>
          <a:p>
            <a:pPr>
              <a:buNone/>
            </a:pPr>
            <a:r>
              <a:rPr lang="ja-JP" altLang="en-US" b="1" dirty="0" smtClean="0">
                <a:solidFill>
                  <a:schemeClr val="accent1">
                    <a:lumMod val="75000"/>
                  </a:schemeClr>
                </a:solidFill>
              </a:rPr>
              <a:t>　　浸水対策　　　　　　　 </a:t>
            </a:r>
            <a:r>
              <a:rPr lang="en-US" altLang="ja-JP" b="1" dirty="0" smtClean="0">
                <a:solidFill>
                  <a:schemeClr val="accent1">
                    <a:lumMod val="75000"/>
                  </a:schemeClr>
                </a:solidFill>
              </a:rPr>
              <a:t>19.7</a:t>
            </a:r>
            <a:r>
              <a:rPr lang="ja-JP" altLang="en-US" b="1" dirty="0" smtClean="0">
                <a:solidFill>
                  <a:schemeClr val="accent1">
                    <a:lumMod val="75000"/>
                  </a:schemeClr>
                </a:solidFill>
              </a:rPr>
              <a:t>億円</a:t>
            </a:r>
            <a:endParaRPr lang="en-US" altLang="ja-JP" b="1" dirty="0" smtClean="0">
              <a:solidFill>
                <a:schemeClr val="accent1">
                  <a:lumMod val="75000"/>
                </a:schemeClr>
              </a:solidFill>
            </a:endParaRPr>
          </a:p>
          <a:p>
            <a:pPr>
              <a:buNone/>
            </a:pPr>
            <a:r>
              <a:rPr kumimoji="1" lang="ja-JP" altLang="en-US" b="1" dirty="0" smtClean="0">
                <a:solidFill>
                  <a:schemeClr val="accent1">
                    <a:lumMod val="75000"/>
                  </a:schemeClr>
                </a:solidFill>
              </a:rPr>
              <a:t>　　北部整備　　　　  　　　 </a:t>
            </a:r>
            <a:r>
              <a:rPr kumimoji="1" lang="en-US" altLang="ja-JP" b="1" dirty="0" smtClean="0">
                <a:solidFill>
                  <a:schemeClr val="accent1">
                    <a:lumMod val="75000"/>
                  </a:schemeClr>
                </a:solidFill>
              </a:rPr>
              <a:t>2.8</a:t>
            </a:r>
            <a:r>
              <a:rPr kumimoji="1" lang="ja-JP" altLang="en-US" b="1" dirty="0" smtClean="0">
                <a:solidFill>
                  <a:schemeClr val="accent1">
                    <a:lumMod val="75000"/>
                  </a:schemeClr>
                </a:solidFill>
              </a:rPr>
              <a:t>億円</a:t>
            </a:r>
            <a:endParaRPr kumimoji="1" lang="en-US" altLang="ja-JP" b="1" dirty="0" smtClean="0">
              <a:solidFill>
                <a:schemeClr val="accent1">
                  <a:lumMod val="75000"/>
                </a:schemeClr>
              </a:solidFill>
            </a:endParaRPr>
          </a:p>
          <a:p>
            <a:pPr>
              <a:buNone/>
            </a:pPr>
            <a:r>
              <a:rPr lang="ja-JP" altLang="en-US" b="1" dirty="0" smtClean="0"/>
              <a:t>　</a:t>
            </a:r>
            <a:endParaRPr kumimoji="1" lang="en-US" altLang="ja-JP" b="1" dirty="0" smtClean="0"/>
          </a:p>
          <a:p>
            <a:r>
              <a:rPr lang="ja-JP" altLang="en-US" b="1" dirty="0" smtClean="0">
                <a:solidFill>
                  <a:srgbClr val="FF0000"/>
                </a:solidFill>
              </a:rPr>
              <a:t>汚水管整備　　  </a:t>
            </a:r>
            <a:r>
              <a:rPr lang="en-US" altLang="ja-JP" b="1" dirty="0" smtClean="0">
                <a:solidFill>
                  <a:srgbClr val="FF0000"/>
                </a:solidFill>
              </a:rPr>
              <a:t>11.0</a:t>
            </a:r>
            <a:r>
              <a:rPr lang="ja-JP" altLang="en-US" b="1" dirty="0" smtClean="0">
                <a:solidFill>
                  <a:srgbClr val="FF0000"/>
                </a:solidFill>
              </a:rPr>
              <a:t>億円</a:t>
            </a:r>
            <a:endParaRPr lang="en-US" altLang="ja-JP" b="1" dirty="0" smtClean="0">
              <a:solidFill>
                <a:srgbClr val="FF0000"/>
              </a:solidFill>
            </a:endParaRPr>
          </a:p>
          <a:p>
            <a:pPr>
              <a:buNone/>
            </a:pPr>
            <a:r>
              <a:rPr lang="ja-JP" altLang="en-US" b="1" dirty="0" smtClean="0">
                <a:solidFill>
                  <a:srgbClr val="FF0000"/>
                </a:solidFill>
              </a:rPr>
              <a:t>　　未普及解消        　　　　</a:t>
            </a:r>
            <a:r>
              <a:rPr lang="en-US" altLang="ja-JP" b="1" dirty="0" smtClean="0">
                <a:solidFill>
                  <a:srgbClr val="FF0000"/>
                </a:solidFill>
              </a:rPr>
              <a:t>6.4</a:t>
            </a:r>
            <a:r>
              <a:rPr lang="ja-JP" altLang="en-US" b="1" dirty="0" smtClean="0">
                <a:solidFill>
                  <a:srgbClr val="FF0000"/>
                </a:solidFill>
              </a:rPr>
              <a:t>億円</a:t>
            </a:r>
            <a:endParaRPr lang="en-US" altLang="ja-JP" b="1" dirty="0" smtClean="0">
              <a:solidFill>
                <a:srgbClr val="FF0000"/>
              </a:solidFill>
            </a:endParaRPr>
          </a:p>
          <a:p>
            <a:pPr>
              <a:buNone/>
            </a:pPr>
            <a:r>
              <a:rPr lang="ja-JP" altLang="en-US" b="1" dirty="0" smtClean="0">
                <a:solidFill>
                  <a:srgbClr val="FF0000"/>
                </a:solidFill>
              </a:rPr>
              <a:t>　　北部整備            　　　　</a:t>
            </a:r>
            <a:r>
              <a:rPr lang="en-US" altLang="ja-JP" b="1" dirty="0" smtClean="0">
                <a:solidFill>
                  <a:srgbClr val="FF0000"/>
                </a:solidFill>
              </a:rPr>
              <a:t>3.1</a:t>
            </a:r>
            <a:r>
              <a:rPr lang="ja-JP" altLang="en-US" b="1" dirty="0" smtClean="0">
                <a:solidFill>
                  <a:srgbClr val="FF0000"/>
                </a:solidFill>
              </a:rPr>
              <a:t>億円</a:t>
            </a:r>
            <a:endParaRPr lang="en-US" altLang="ja-JP" b="1" dirty="0" smtClean="0">
              <a:solidFill>
                <a:srgbClr val="FF0000"/>
              </a:solidFill>
            </a:endParaRPr>
          </a:p>
          <a:p>
            <a:pPr>
              <a:buNone/>
            </a:pPr>
            <a:r>
              <a:rPr lang="en-US" altLang="ja-JP" b="1" dirty="0" smtClean="0">
                <a:solidFill>
                  <a:srgbClr val="FF0000"/>
                </a:solidFill>
              </a:rPr>
              <a:t>     </a:t>
            </a:r>
            <a:r>
              <a:rPr lang="ja-JP" altLang="en-US" b="1" dirty="0" smtClean="0">
                <a:solidFill>
                  <a:srgbClr val="FF0000"/>
                </a:solidFill>
              </a:rPr>
              <a:t> 桝設置工事                   </a:t>
            </a:r>
            <a:r>
              <a:rPr lang="en-US" altLang="ja-JP" b="1" dirty="0" smtClean="0">
                <a:solidFill>
                  <a:srgbClr val="FF0000"/>
                </a:solidFill>
              </a:rPr>
              <a:t>1.5</a:t>
            </a:r>
            <a:r>
              <a:rPr lang="ja-JP" altLang="en-US" b="1" dirty="0" smtClean="0">
                <a:solidFill>
                  <a:srgbClr val="FF0000"/>
                </a:solidFill>
              </a:rPr>
              <a:t>億円</a:t>
            </a:r>
            <a:endParaRPr lang="en-US" altLang="ja-JP" b="1" dirty="0" smtClean="0">
              <a:solidFill>
                <a:srgbClr val="FF0000"/>
              </a:solidFill>
            </a:endParaRPr>
          </a:p>
          <a:p>
            <a:pPr>
              <a:buNone/>
            </a:pPr>
            <a:endParaRPr lang="en-US" altLang="ja-JP" b="1" dirty="0" smtClean="0"/>
          </a:p>
          <a:p>
            <a:r>
              <a:rPr kumimoji="1" lang="ja-JP" altLang="en-US" b="1" dirty="0" smtClean="0">
                <a:solidFill>
                  <a:schemeClr val="bg2">
                    <a:lumMod val="10000"/>
                  </a:schemeClr>
                </a:solidFill>
              </a:rPr>
              <a:t>老朽化対策　　   </a:t>
            </a:r>
            <a:r>
              <a:rPr kumimoji="1" lang="en-US" altLang="ja-JP" b="1" dirty="0" smtClean="0">
                <a:solidFill>
                  <a:schemeClr val="bg2">
                    <a:lumMod val="10000"/>
                  </a:schemeClr>
                </a:solidFill>
              </a:rPr>
              <a:t>6.5</a:t>
            </a:r>
            <a:r>
              <a:rPr kumimoji="1" lang="ja-JP" altLang="en-US" b="1" dirty="0" smtClean="0">
                <a:solidFill>
                  <a:schemeClr val="bg2">
                    <a:lumMod val="10000"/>
                  </a:schemeClr>
                </a:solidFill>
              </a:rPr>
              <a:t>億円</a:t>
            </a:r>
            <a:endParaRPr kumimoji="1" lang="en-US" altLang="ja-JP" b="1" dirty="0" smtClean="0">
              <a:solidFill>
                <a:schemeClr val="bg2">
                  <a:lumMod val="10000"/>
                </a:schemeClr>
              </a:solidFill>
            </a:endParaRPr>
          </a:p>
          <a:p>
            <a:pPr>
              <a:buNone/>
            </a:pPr>
            <a:r>
              <a:rPr lang="ja-JP" altLang="en-US" b="1" dirty="0" smtClean="0">
                <a:solidFill>
                  <a:schemeClr val="bg2">
                    <a:lumMod val="10000"/>
                  </a:schemeClr>
                </a:solidFill>
              </a:rPr>
              <a:t>　　ポンプ場改良        　　        </a:t>
            </a:r>
            <a:r>
              <a:rPr lang="en-US" altLang="ja-JP" b="1" dirty="0" smtClean="0">
                <a:solidFill>
                  <a:schemeClr val="bg2">
                    <a:lumMod val="10000"/>
                  </a:schemeClr>
                </a:solidFill>
              </a:rPr>
              <a:t>4.4</a:t>
            </a:r>
            <a:r>
              <a:rPr lang="ja-JP" altLang="en-US" b="1" dirty="0" smtClean="0">
                <a:solidFill>
                  <a:schemeClr val="bg2">
                    <a:lumMod val="10000"/>
                  </a:schemeClr>
                </a:solidFill>
              </a:rPr>
              <a:t>億円</a:t>
            </a:r>
            <a:endParaRPr lang="en-US" altLang="ja-JP" b="1" dirty="0" smtClean="0">
              <a:solidFill>
                <a:schemeClr val="bg2">
                  <a:lumMod val="10000"/>
                </a:schemeClr>
              </a:solidFill>
            </a:endParaRPr>
          </a:p>
          <a:p>
            <a:pPr>
              <a:buNone/>
            </a:pPr>
            <a:r>
              <a:rPr kumimoji="1" lang="ja-JP" altLang="en-US" b="1" dirty="0" smtClean="0">
                <a:solidFill>
                  <a:schemeClr val="bg2">
                    <a:lumMod val="10000"/>
                  </a:schemeClr>
                </a:solidFill>
              </a:rPr>
              <a:t>　　老朽管ＴＶカメラ調査等　 </a:t>
            </a:r>
            <a:r>
              <a:rPr kumimoji="1" lang="en-US" altLang="ja-JP" b="1" dirty="0" smtClean="0">
                <a:solidFill>
                  <a:schemeClr val="bg2">
                    <a:lumMod val="10000"/>
                  </a:schemeClr>
                </a:solidFill>
              </a:rPr>
              <a:t>1.9</a:t>
            </a:r>
            <a:r>
              <a:rPr kumimoji="1" lang="ja-JP" altLang="en-US" b="1" dirty="0" smtClean="0">
                <a:solidFill>
                  <a:schemeClr val="bg2">
                    <a:lumMod val="10000"/>
                  </a:schemeClr>
                </a:solidFill>
              </a:rPr>
              <a:t>億円</a:t>
            </a:r>
            <a:endParaRPr kumimoji="1" lang="en-US" altLang="ja-JP" b="1" dirty="0" smtClean="0">
              <a:solidFill>
                <a:schemeClr val="bg2">
                  <a:lumMod val="10000"/>
                </a:schemeClr>
              </a:solidFill>
            </a:endParaRPr>
          </a:p>
          <a:p>
            <a:pPr>
              <a:buNone/>
            </a:pPr>
            <a:r>
              <a:rPr lang="ja-JP" altLang="en-US" b="1" dirty="0" smtClean="0">
                <a:solidFill>
                  <a:schemeClr val="bg2">
                    <a:lumMod val="10000"/>
                  </a:schemeClr>
                </a:solidFill>
              </a:rPr>
              <a:t>　　包括民間委託準備経費　</a:t>
            </a:r>
            <a:r>
              <a:rPr lang="en-US" altLang="ja-JP" b="1" dirty="0" smtClean="0">
                <a:solidFill>
                  <a:schemeClr val="bg2">
                    <a:lumMod val="10000"/>
                  </a:schemeClr>
                </a:solidFill>
              </a:rPr>
              <a:t>0.2</a:t>
            </a:r>
            <a:r>
              <a:rPr lang="ja-JP" altLang="en-US" b="1" dirty="0" smtClean="0">
                <a:solidFill>
                  <a:schemeClr val="bg2">
                    <a:lumMod val="10000"/>
                  </a:schemeClr>
                </a:solidFill>
              </a:rPr>
              <a:t>億円</a:t>
            </a:r>
            <a:endParaRPr kumimoji="1" lang="ja-JP" altLang="en-US" b="1" dirty="0">
              <a:solidFill>
                <a:schemeClr val="bg2">
                  <a:lumMod val="10000"/>
                </a:schemeClr>
              </a:solidFill>
            </a:endParaRPr>
          </a:p>
        </p:txBody>
      </p:sp>
      <p:sp>
        <p:nvSpPr>
          <p:cNvPr id="4" name="スライド番号プレースホルダ 3"/>
          <p:cNvSpPr>
            <a:spLocks noGrp="1"/>
          </p:cNvSpPr>
          <p:nvPr>
            <p:ph type="sldNum" sz="quarter" idx="12"/>
          </p:nvPr>
        </p:nvSpPr>
        <p:spPr>
          <a:xfrm>
            <a:off x="6597650" y="6153150"/>
            <a:ext cx="2133600" cy="365125"/>
          </a:xfrm>
        </p:spPr>
        <p:txBody>
          <a:bodyPr/>
          <a:lstStyle/>
          <a:p>
            <a:r>
              <a:rPr lang="ja-JP" altLang="en-US" sz="1800" dirty="0" smtClean="0">
                <a:latin typeface="Arial" panose="020B0604020202020204" pitchFamily="34" charset="0"/>
              </a:rPr>
              <a:t>１１</a:t>
            </a:r>
            <a:endParaRPr lang="ja-JP" altLang="en-US" sz="1800" dirty="0">
              <a:latin typeface="Arial" panose="020B0604020202020204" pitchFamily="34" charset="0"/>
            </a:endParaRPr>
          </a:p>
        </p:txBody>
      </p:sp>
      <p:sp>
        <p:nvSpPr>
          <p:cNvPr id="5" name="コンテンツ プレースホルダ 2"/>
          <p:cNvSpPr txBox="1">
            <a:spLocks/>
          </p:cNvSpPr>
          <p:nvPr/>
        </p:nvSpPr>
        <p:spPr>
          <a:xfrm>
            <a:off x="869950" y="5803900"/>
            <a:ext cx="7816850" cy="46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）内数値は前年度</a:t>
            </a:r>
            <a:endParaRPr kumimoji="1" lang="ja-JP" alt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3" cstate="print">
            <a:lum bright="40000"/>
          </a:blip>
          <a:srcRect/>
          <a:stretch>
            <a:fillRect/>
          </a:stretch>
        </p:blipFill>
        <p:spPr bwMode="auto">
          <a:xfrm>
            <a:off x="311150" y="3498850"/>
            <a:ext cx="3492500" cy="308451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6"/>
          <p:cNvSpPr>
            <a:spLocks noGrp="1"/>
          </p:cNvSpPr>
          <p:nvPr>
            <p:ph type="sldNum" sz="quarter" idx="12"/>
          </p:nvPr>
        </p:nvSpPr>
        <p:spPr/>
        <p:txBody>
          <a:bodyPr/>
          <a:lstStyle/>
          <a:p>
            <a:pPr>
              <a:defRPr/>
            </a:pPr>
            <a:fld id="{7528AF37-9FBB-41F3-9564-D3E6B8D6E6FE}" type="slidenum">
              <a:rPr lang="ja-JP" altLang="en-US"/>
              <a:pPr>
                <a:defRPr/>
              </a:pPr>
              <a:t>12</a:t>
            </a:fld>
            <a:endParaRPr lang="ja-JP" altLang="en-US"/>
          </a:p>
        </p:txBody>
      </p:sp>
      <p:sp>
        <p:nvSpPr>
          <p:cNvPr id="27651" name="AutoShape 6"/>
          <p:cNvSpPr>
            <a:spLocks/>
          </p:cNvSpPr>
          <p:nvPr/>
        </p:nvSpPr>
        <p:spPr bwMode="auto">
          <a:xfrm>
            <a:off x="5969000" y="4267200"/>
            <a:ext cx="2863850" cy="209550"/>
          </a:xfrm>
          <a:prstGeom prst="callout1">
            <a:avLst>
              <a:gd name="adj1" fmla="val 54546"/>
              <a:gd name="adj2" fmla="val -2662"/>
              <a:gd name="adj3" fmla="val 277574"/>
              <a:gd name="adj4" fmla="val -34523"/>
            </a:avLst>
          </a:prstGeom>
          <a:solidFill>
            <a:srgbClr val="FFFF99"/>
          </a:solidFill>
          <a:ln w="9525">
            <a:solidFill>
              <a:schemeClr val="tx1"/>
            </a:solidFill>
            <a:miter lim="800000"/>
            <a:headEnd/>
            <a:tailEnd/>
          </a:ln>
        </p:spPr>
        <p:txBody>
          <a:bodyPr lIns="90170" tIns="46990" rIns="90170" bIns="46990" anchor="ctr"/>
          <a:lstStyle/>
          <a:p>
            <a:r>
              <a:rPr lang="ja-JP" altLang="en-US" sz="1200" b="1">
                <a:ea typeface="ＭＳ Ｐゴシック" charset="-128"/>
              </a:rPr>
              <a:t>4-4　大津川左岸第４号雨水幹線工事</a:t>
            </a:r>
          </a:p>
        </p:txBody>
      </p:sp>
      <p:sp>
        <p:nvSpPr>
          <p:cNvPr id="27652" name="Rectangle 13"/>
          <p:cNvSpPr>
            <a:spLocks noGrp="1" noChangeArrowheads="1"/>
          </p:cNvSpPr>
          <p:nvPr>
            <p:ph type="title"/>
          </p:nvPr>
        </p:nvSpPr>
        <p:spPr>
          <a:xfrm>
            <a:off x="171450" y="146050"/>
            <a:ext cx="8229600" cy="430213"/>
          </a:xfrm>
        </p:spPr>
        <p:txBody>
          <a:bodyPr/>
          <a:lstStyle/>
          <a:p>
            <a:pPr algn="l" eaLnBrk="1" hangingPunct="1"/>
            <a:r>
              <a:rPr lang="ja-JP" altLang="en-US" sz="2800" dirty="0" smtClean="0">
                <a:solidFill>
                  <a:schemeClr val="tx2"/>
                </a:solidFill>
              </a:rPr>
              <a:t>４</a:t>
            </a:r>
            <a:r>
              <a:rPr lang="en-US" altLang="ja-JP" sz="2800" b="1" dirty="0" smtClean="0">
                <a:solidFill>
                  <a:schemeClr val="tx2"/>
                </a:solidFill>
                <a:latin typeface="HG丸ｺﾞｼｯｸM-PRO" pitchFamily="50" charset="-128"/>
                <a:ea typeface="HG丸ｺﾞｼｯｸM-PRO" pitchFamily="50" charset="-128"/>
                <a:sym typeface="HG丸ｺﾞｼｯｸM-PRO" pitchFamily="50" charset="-128"/>
              </a:rPr>
              <a:t>-</a:t>
            </a:r>
            <a:r>
              <a:rPr lang="ja-JP" altLang="en-US" sz="2800" b="1" dirty="0" smtClean="0">
                <a:solidFill>
                  <a:srgbClr val="1F2DA8"/>
                </a:solidFill>
              </a:rPr>
              <a:t>３　平成２９年度の主な工事等</a:t>
            </a:r>
          </a:p>
        </p:txBody>
      </p:sp>
      <p:grpSp>
        <p:nvGrpSpPr>
          <p:cNvPr id="2" name="グループ化 38"/>
          <p:cNvGrpSpPr>
            <a:grpSpLocks/>
          </p:cNvGrpSpPr>
          <p:nvPr/>
        </p:nvGrpSpPr>
        <p:grpSpPr bwMode="auto">
          <a:xfrm>
            <a:off x="381000" y="6002338"/>
            <a:ext cx="2232025" cy="649287"/>
            <a:chOff x="381000" y="6022549"/>
            <a:chExt cx="1952625" cy="359385"/>
          </a:xfrm>
        </p:grpSpPr>
        <p:sp>
          <p:nvSpPr>
            <p:cNvPr id="27678" name="Text Box 17"/>
            <p:cNvSpPr txBox="1">
              <a:spLocks noChangeArrowheads="1"/>
            </p:cNvSpPr>
            <p:nvPr/>
          </p:nvSpPr>
          <p:spPr bwMode="auto">
            <a:xfrm>
              <a:off x="381000" y="6022549"/>
              <a:ext cx="1952625" cy="359385"/>
            </a:xfrm>
            <a:prstGeom prst="rect">
              <a:avLst/>
            </a:prstGeom>
            <a:noFill/>
            <a:ln w="9525">
              <a:solidFill>
                <a:schemeClr val="tx1"/>
              </a:solidFill>
              <a:miter lim="800000"/>
              <a:headEnd/>
              <a:tailEnd/>
            </a:ln>
          </p:spPr>
          <p:txBody>
            <a:bodyPr lIns="90170" tIns="46990" rIns="90170" bIns="46990">
              <a:spAutoFit/>
            </a:bodyPr>
            <a:lstStyle/>
            <a:p>
              <a:r>
                <a:rPr lang="ja-JP" altLang="en-US" sz="1200">
                  <a:latin typeface="ＭＳ Ｐゴシック" charset="-128"/>
                  <a:ea typeface="ＭＳ Ｐゴシック" charset="-128"/>
                </a:rPr>
                <a:t>　　　　　　　</a:t>
              </a:r>
              <a:r>
                <a:rPr lang="ja-JP" altLang="en-US" sz="1200" b="1">
                  <a:latin typeface="ＭＳ Ｐゴシック" charset="-128"/>
                  <a:ea typeface="ＭＳ Ｐゴシック" charset="-128"/>
                </a:rPr>
                <a:t>整備済(雨水)</a:t>
              </a:r>
            </a:p>
            <a:p>
              <a:r>
                <a:rPr lang="ja-JP" altLang="en-US" sz="1200" b="1">
                  <a:latin typeface="ＭＳ Ｐゴシック" charset="-128"/>
                  <a:ea typeface="ＭＳ Ｐゴシック" charset="-128"/>
                </a:rPr>
                <a:t>　　　　　　　整備予定(雨水）</a:t>
              </a:r>
              <a:endParaRPr lang="en-US" altLang="ja-JP" sz="1200" b="1">
                <a:latin typeface="ＭＳ Ｐゴシック" charset="-128"/>
                <a:ea typeface="ＭＳ Ｐゴシック" charset="-128"/>
              </a:endParaRPr>
            </a:p>
            <a:p>
              <a:r>
                <a:rPr lang="ja-JP" altLang="en-US" sz="1200" b="1">
                  <a:latin typeface="ＭＳ Ｐゴシック" charset="-128"/>
                  <a:ea typeface="ＭＳ Ｐゴシック" charset="-128"/>
                </a:rPr>
                <a:t>　　　　　　　整備予定（汚水）</a:t>
              </a:r>
            </a:p>
          </p:txBody>
        </p:sp>
        <p:sp>
          <p:nvSpPr>
            <p:cNvPr id="27679" name="Line 18"/>
            <p:cNvSpPr>
              <a:spLocks noChangeShapeType="1"/>
            </p:cNvSpPr>
            <p:nvPr/>
          </p:nvSpPr>
          <p:spPr bwMode="auto">
            <a:xfrm>
              <a:off x="500435" y="6099921"/>
              <a:ext cx="488950" cy="0"/>
            </a:xfrm>
            <a:prstGeom prst="line">
              <a:avLst/>
            </a:prstGeom>
            <a:noFill/>
            <a:ln w="57150">
              <a:solidFill>
                <a:schemeClr val="tx1"/>
              </a:solidFill>
              <a:round/>
              <a:headEnd/>
              <a:tailEnd/>
            </a:ln>
          </p:spPr>
          <p:txBody>
            <a:bodyPr/>
            <a:lstStyle/>
            <a:p>
              <a:endParaRPr lang="ja-JP" altLang="en-US"/>
            </a:p>
          </p:txBody>
        </p:sp>
        <p:sp>
          <p:nvSpPr>
            <p:cNvPr id="27680" name="Line 19"/>
            <p:cNvSpPr>
              <a:spLocks noChangeShapeType="1"/>
            </p:cNvSpPr>
            <p:nvPr/>
          </p:nvSpPr>
          <p:spPr bwMode="auto">
            <a:xfrm>
              <a:off x="503647" y="6203669"/>
              <a:ext cx="488950" cy="0"/>
            </a:xfrm>
            <a:prstGeom prst="line">
              <a:avLst/>
            </a:prstGeom>
            <a:noFill/>
            <a:ln w="57150">
              <a:solidFill>
                <a:srgbClr val="00CCFF"/>
              </a:solidFill>
              <a:round/>
              <a:headEnd/>
              <a:tailEnd/>
            </a:ln>
          </p:spPr>
          <p:txBody>
            <a:bodyPr/>
            <a:lstStyle/>
            <a:p>
              <a:endParaRPr lang="ja-JP" altLang="en-US"/>
            </a:p>
          </p:txBody>
        </p:sp>
        <p:sp>
          <p:nvSpPr>
            <p:cNvPr id="27681" name="Line 19"/>
            <p:cNvSpPr>
              <a:spLocks noChangeShapeType="1"/>
            </p:cNvSpPr>
            <p:nvPr/>
          </p:nvSpPr>
          <p:spPr bwMode="auto">
            <a:xfrm>
              <a:off x="500435" y="6302143"/>
              <a:ext cx="488950" cy="0"/>
            </a:xfrm>
            <a:prstGeom prst="line">
              <a:avLst/>
            </a:prstGeom>
            <a:noFill/>
            <a:ln w="57150">
              <a:solidFill>
                <a:srgbClr val="FF0066"/>
              </a:solidFill>
              <a:round/>
              <a:headEnd/>
              <a:tailEnd/>
            </a:ln>
          </p:spPr>
          <p:txBody>
            <a:bodyPr/>
            <a:lstStyle/>
            <a:p>
              <a:endParaRPr lang="ja-JP" altLang="en-US"/>
            </a:p>
          </p:txBody>
        </p:sp>
      </p:grpSp>
      <p:grpSp>
        <p:nvGrpSpPr>
          <p:cNvPr id="3" name="グループ化 25"/>
          <p:cNvGrpSpPr>
            <a:grpSpLocks/>
          </p:cNvGrpSpPr>
          <p:nvPr/>
        </p:nvGrpSpPr>
        <p:grpSpPr bwMode="auto">
          <a:xfrm>
            <a:off x="2755900" y="3708400"/>
            <a:ext cx="6146800" cy="2940050"/>
            <a:chOff x="241300" y="2370531"/>
            <a:chExt cx="8820452" cy="4487469"/>
          </a:xfrm>
        </p:grpSpPr>
        <p:pic>
          <p:nvPicPr>
            <p:cNvPr id="27674" name="Picture 2"/>
            <p:cNvPicPr>
              <a:picLocks noChangeAspect="1" noChangeArrowheads="1"/>
            </p:cNvPicPr>
            <p:nvPr/>
          </p:nvPicPr>
          <p:blipFill>
            <a:blip r:embed="rId3" cstate="print"/>
            <a:srcRect/>
            <a:stretch>
              <a:fillRect/>
            </a:stretch>
          </p:blipFill>
          <p:spPr bwMode="auto">
            <a:xfrm>
              <a:off x="241300" y="2370531"/>
              <a:ext cx="8820452" cy="4487469"/>
            </a:xfrm>
            <a:prstGeom prst="rect">
              <a:avLst/>
            </a:prstGeom>
            <a:noFill/>
            <a:ln w="9525">
              <a:solidFill>
                <a:schemeClr val="tx1"/>
              </a:solidFill>
              <a:miter lim="800000"/>
              <a:headEnd/>
              <a:tailEnd/>
            </a:ln>
          </p:spPr>
        </p:pic>
        <p:sp>
          <p:nvSpPr>
            <p:cNvPr id="27675" name="フリーフォーム 21"/>
            <p:cNvSpPr>
              <a:spLocks/>
            </p:cNvSpPr>
            <p:nvPr/>
          </p:nvSpPr>
          <p:spPr bwMode="auto">
            <a:xfrm>
              <a:off x="3181350" y="6053138"/>
              <a:ext cx="185738" cy="76200"/>
            </a:xfrm>
            <a:custGeom>
              <a:avLst/>
              <a:gdLst>
                <a:gd name="T0" fmla="*/ 0 w 185738"/>
                <a:gd name="T1" fmla="*/ 42862 h 76200"/>
                <a:gd name="T2" fmla="*/ 57150 w 185738"/>
                <a:gd name="T3" fmla="*/ 0 h 76200"/>
                <a:gd name="T4" fmla="*/ 185738 w 185738"/>
                <a:gd name="T5" fmla="*/ 76200 h 76200"/>
                <a:gd name="T6" fmla="*/ 0 60000 65536"/>
                <a:gd name="T7" fmla="*/ 0 60000 65536"/>
                <a:gd name="T8" fmla="*/ 0 60000 65536"/>
                <a:gd name="T9" fmla="*/ 0 w 185738"/>
                <a:gd name="T10" fmla="*/ 0 h 76200"/>
                <a:gd name="T11" fmla="*/ 185738 w 185738"/>
                <a:gd name="T12" fmla="*/ 76200 h 76200"/>
              </a:gdLst>
              <a:ahLst/>
              <a:cxnLst>
                <a:cxn ang="T6">
                  <a:pos x="T0" y="T1"/>
                </a:cxn>
                <a:cxn ang="T7">
                  <a:pos x="T2" y="T3"/>
                </a:cxn>
                <a:cxn ang="T8">
                  <a:pos x="T4" y="T5"/>
                </a:cxn>
              </a:cxnLst>
              <a:rect l="T9" t="T10" r="T11" b="T12"/>
              <a:pathLst>
                <a:path w="185738" h="76200">
                  <a:moveTo>
                    <a:pt x="0" y="42862"/>
                  </a:moveTo>
                  <a:lnTo>
                    <a:pt x="57150" y="0"/>
                  </a:lnTo>
                  <a:lnTo>
                    <a:pt x="185738" y="76200"/>
                  </a:lnTo>
                </a:path>
              </a:pathLst>
            </a:custGeom>
            <a:noFill/>
            <a:ln w="28575" cap="flat" cmpd="sng" algn="ctr">
              <a:solidFill>
                <a:srgbClr val="0070C0"/>
              </a:solidFill>
              <a:prstDash val="solid"/>
              <a:round/>
              <a:headEnd type="none" w="med" len="med"/>
              <a:tailEnd type="none" w="med" len="med"/>
            </a:ln>
          </p:spPr>
          <p:txBody>
            <a:bodyPr/>
            <a:lstStyle/>
            <a:p>
              <a:endParaRPr lang="ja-JP" altLang="en-US"/>
            </a:p>
          </p:txBody>
        </p:sp>
        <p:sp>
          <p:nvSpPr>
            <p:cNvPr id="27676" name="フリーフォーム 22"/>
            <p:cNvSpPr>
              <a:spLocks/>
            </p:cNvSpPr>
            <p:nvPr/>
          </p:nvSpPr>
          <p:spPr bwMode="auto">
            <a:xfrm>
              <a:off x="2843213" y="5962650"/>
              <a:ext cx="242887" cy="128588"/>
            </a:xfrm>
            <a:custGeom>
              <a:avLst/>
              <a:gdLst>
                <a:gd name="T0" fmla="*/ 242887 w 242887"/>
                <a:gd name="T1" fmla="*/ 0 h 128588"/>
                <a:gd name="T2" fmla="*/ 95250 w 242887"/>
                <a:gd name="T3" fmla="*/ 128588 h 128588"/>
                <a:gd name="T4" fmla="*/ 23812 w 242887"/>
                <a:gd name="T5" fmla="*/ 76200 h 128588"/>
                <a:gd name="T6" fmla="*/ 0 w 242887"/>
                <a:gd name="T7" fmla="*/ 19050 h 128588"/>
                <a:gd name="T8" fmla="*/ 0 60000 65536"/>
                <a:gd name="T9" fmla="*/ 0 60000 65536"/>
                <a:gd name="T10" fmla="*/ 0 60000 65536"/>
                <a:gd name="T11" fmla="*/ 0 60000 65536"/>
                <a:gd name="T12" fmla="*/ 0 w 242887"/>
                <a:gd name="T13" fmla="*/ 0 h 128588"/>
                <a:gd name="T14" fmla="*/ 242887 w 242887"/>
                <a:gd name="T15" fmla="*/ 128588 h 128588"/>
              </a:gdLst>
              <a:ahLst/>
              <a:cxnLst>
                <a:cxn ang="T8">
                  <a:pos x="T0" y="T1"/>
                </a:cxn>
                <a:cxn ang="T9">
                  <a:pos x="T2" y="T3"/>
                </a:cxn>
                <a:cxn ang="T10">
                  <a:pos x="T4" y="T5"/>
                </a:cxn>
                <a:cxn ang="T11">
                  <a:pos x="T6" y="T7"/>
                </a:cxn>
              </a:cxnLst>
              <a:rect l="T12" t="T13" r="T14" b="T15"/>
              <a:pathLst>
                <a:path w="242887" h="128588">
                  <a:moveTo>
                    <a:pt x="242887" y="0"/>
                  </a:moveTo>
                  <a:lnTo>
                    <a:pt x="95250" y="128588"/>
                  </a:lnTo>
                  <a:lnTo>
                    <a:pt x="23812" y="76200"/>
                  </a:lnTo>
                  <a:lnTo>
                    <a:pt x="0" y="19050"/>
                  </a:lnTo>
                </a:path>
              </a:pathLst>
            </a:custGeom>
            <a:noFill/>
            <a:ln w="25400" cap="flat" cmpd="sng" algn="ctr">
              <a:solidFill>
                <a:srgbClr val="0070C0"/>
              </a:solidFill>
              <a:prstDash val="solid"/>
              <a:round/>
              <a:headEnd type="none" w="med" len="med"/>
              <a:tailEnd type="none" w="med" len="med"/>
            </a:ln>
          </p:spPr>
          <p:txBody>
            <a:bodyPr/>
            <a:lstStyle/>
            <a:p>
              <a:endParaRPr lang="ja-JP" altLang="en-US"/>
            </a:p>
          </p:txBody>
        </p:sp>
        <p:sp>
          <p:nvSpPr>
            <p:cNvPr id="27677" name="フリーフォーム 24"/>
            <p:cNvSpPr>
              <a:spLocks/>
            </p:cNvSpPr>
            <p:nvPr/>
          </p:nvSpPr>
          <p:spPr bwMode="auto">
            <a:xfrm>
              <a:off x="3028950" y="5481638"/>
              <a:ext cx="376238" cy="823912"/>
            </a:xfrm>
            <a:custGeom>
              <a:avLst/>
              <a:gdLst>
                <a:gd name="T0" fmla="*/ 176213 w 376238"/>
                <a:gd name="T1" fmla="*/ 823912 h 823912"/>
                <a:gd name="T2" fmla="*/ 257175 w 376238"/>
                <a:gd name="T3" fmla="*/ 742950 h 823912"/>
                <a:gd name="T4" fmla="*/ 147638 w 376238"/>
                <a:gd name="T5" fmla="*/ 604837 h 823912"/>
                <a:gd name="T6" fmla="*/ 0 w 376238"/>
                <a:gd name="T7" fmla="*/ 409575 h 823912"/>
                <a:gd name="T8" fmla="*/ 180975 w 376238"/>
                <a:gd name="T9" fmla="*/ 295275 h 823912"/>
                <a:gd name="T10" fmla="*/ 376238 w 376238"/>
                <a:gd name="T11" fmla="*/ 90487 h 823912"/>
                <a:gd name="T12" fmla="*/ 228600 w 376238"/>
                <a:gd name="T13" fmla="*/ 0 h 823912"/>
                <a:gd name="T14" fmla="*/ 0 60000 65536"/>
                <a:gd name="T15" fmla="*/ 0 60000 65536"/>
                <a:gd name="T16" fmla="*/ 0 60000 65536"/>
                <a:gd name="T17" fmla="*/ 0 60000 65536"/>
                <a:gd name="T18" fmla="*/ 0 60000 65536"/>
                <a:gd name="T19" fmla="*/ 0 60000 65536"/>
                <a:gd name="T20" fmla="*/ 0 60000 65536"/>
                <a:gd name="T21" fmla="*/ 0 w 376238"/>
                <a:gd name="T22" fmla="*/ 0 h 823912"/>
                <a:gd name="T23" fmla="*/ 376238 w 376238"/>
                <a:gd name="T24" fmla="*/ 823912 h 823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238" h="823912">
                  <a:moveTo>
                    <a:pt x="176213" y="823912"/>
                  </a:moveTo>
                  <a:lnTo>
                    <a:pt x="257175" y="742950"/>
                  </a:lnTo>
                  <a:lnTo>
                    <a:pt x="147638" y="604837"/>
                  </a:lnTo>
                  <a:lnTo>
                    <a:pt x="0" y="409575"/>
                  </a:lnTo>
                  <a:lnTo>
                    <a:pt x="180975" y="295275"/>
                  </a:lnTo>
                  <a:lnTo>
                    <a:pt x="376238" y="90487"/>
                  </a:lnTo>
                  <a:lnTo>
                    <a:pt x="228600" y="0"/>
                  </a:lnTo>
                </a:path>
              </a:pathLst>
            </a:custGeom>
            <a:noFill/>
            <a:ln w="25400" cap="flat" cmpd="sng" algn="ctr">
              <a:solidFill>
                <a:schemeClr val="tx1"/>
              </a:solidFill>
              <a:prstDash val="solid"/>
              <a:round/>
              <a:headEnd type="none" w="med" len="med"/>
              <a:tailEnd type="none" w="med" len="med"/>
            </a:ln>
          </p:spPr>
          <p:txBody>
            <a:bodyPr/>
            <a:lstStyle/>
            <a:p>
              <a:endParaRPr lang="ja-JP" altLang="en-US"/>
            </a:p>
          </p:txBody>
        </p:sp>
      </p:grpSp>
      <p:grpSp>
        <p:nvGrpSpPr>
          <p:cNvPr id="4" name="グループ化 28"/>
          <p:cNvGrpSpPr>
            <a:grpSpLocks/>
          </p:cNvGrpSpPr>
          <p:nvPr/>
        </p:nvGrpSpPr>
        <p:grpSpPr bwMode="auto">
          <a:xfrm>
            <a:off x="241300" y="704850"/>
            <a:ext cx="6565900" cy="2933700"/>
            <a:chOff x="-743568" y="425450"/>
            <a:chExt cx="10188235" cy="5448300"/>
          </a:xfrm>
        </p:grpSpPr>
        <p:pic>
          <p:nvPicPr>
            <p:cNvPr id="27671" name="Picture 3"/>
            <p:cNvPicPr>
              <a:picLocks noChangeAspect="1" noChangeArrowheads="1"/>
            </p:cNvPicPr>
            <p:nvPr/>
          </p:nvPicPr>
          <p:blipFill>
            <a:blip r:embed="rId4" cstate="print"/>
            <a:srcRect/>
            <a:stretch>
              <a:fillRect/>
            </a:stretch>
          </p:blipFill>
          <p:spPr bwMode="auto">
            <a:xfrm>
              <a:off x="-743568" y="425450"/>
              <a:ext cx="10188235" cy="5448300"/>
            </a:xfrm>
            <a:prstGeom prst="rect">
              <a:avLst/>
            </a:prstGeom>
            <a:noFill/>
            <a:ln w="9525">
              <a:solidFill>
                <a:schemeClr val="tx1"/>
              </a:solidFill>
              <a:miter lim="800000"/>
              <a:headEnd/>
              <a:tailEnd/>
            </a:ln>
          </p:spPr>
        </p:pic>
        <p:sp>
          <p:nvSpPr>
            <p:cNvPr id="27672" name="フリーフォーム 26"/>
            <p:cNvSpPr>
              <a:spLocks/>
            </p:cNvSpPr>
            <p:nvPr/>
          </p:nvSpPr>
          <p:spPr bwMode="auto">
            <a:xfrm>
              <a:off x="4743450" y="4391025"/>
              <a:ext cx="0" cy="180975"/>
            </a:xfrm>
            <a:custGeom>
              <a:avLst/>
              <a:gdLst>
                <a:gd name="T0" fmla="*/ 0 h 180975"/>
                <a:gd name="T1" fmla="*/ 180975 h 180975"/>
                <a:gd name="T2" fmla="*/ 180975 h 180975"/>
                <a:gd name="T3" fmla="*/ 0 60000 65536"/>
                <a:gd name="T4" fmla="*/ 0 60000 65536"/>
                <a:gd name="T5" fmla="*/ 0 60000 65536"/>
                <a:gd name="T6" fmla="*/ 0 h 180975"/>
                <a:gd name="T7" fmla="*/ 180975 h 180975"/>
              </a:gdLst>
              <a:ahLst/>
              <a:cxnLst>
                <a:cxn ang="T3">
                  <a:pos x="0" y="T0"/>
                </a:cxn>
                <a:cxn ang="T4">
                  <a:pos x="0" y="T1"/>
                </a:cxn>
                <a:cxn ang="T5">
                  <a:pos x="0" y="T2"/>
                </a:cxn>
              </a:cxnLst>
              <a:rect l="0" t="T6" r="0" b="T7"/>
              <a:pathLst>
                <a:path h="180975">
                  <a:moveTo>
                    <a:pt x="0" y="0"/>
                  </a:moveTo>
                  <a:lnTo>
                    <a:pt x="0" y="180975"/>
                  </a:lnTo>
                </a:path>
              </a:pathLst>
            </a:custGeom>
            <a:noFill/>
            <a:ln w="25400" cap="flat" cmpd="sng" algn="ctr">
              <a:solidFill>
                <a:srgbClr val="0070C0"/>
              </a:solidFill>
              <a:prstDash val="solid"/>
              <a:round/>
              <a:headEnd type="none" w="med" len="med"/>
              <a:tailEnd type="none" w="med" len="med"/>
            </a:ln>
          </p:spPr>
          <p:txBody>
            <a:bodyPr/>
            <a:lstStyle/>
            <a:p>
              <a:endParaRPr lang="ja-JP" altLang="en-US"/>
            </a:p>
          </p:txBody>
        </p:sp>
        <p:sp>
          <p:nvSpPr>
            <p:cNvPr id="27673" name="フリーフォーム 27"/>
            <p:cNvSpPr>
              <a:spLocks/>
            </p:cNvSpPr>
            <p:nvPr/>
          </p:nvSpPr>
          <p:spPr bwMode="auto">
            <a:xfrm>
              <a:off x="5543550" y="2324100"/>
              <a:ext cx="142875" cy="9525"/>
            </a:xfrm>
            <a:custGeom>
              <a:avLst/>
              <a:gdLst>
                <a:gd name="T0" fmla="*/ 142875 w 142875"/>
                <a:gd name="T1" fmla="*/ 9525 h 9525"/>
                <a:gd name="T2" fmla="*/ 0 w 142875"/>
                <a:gd name="T3" fmla="*/ 0 h 9525"/>
                <a:gd name="T4" fmla="*/ 0 60000 65536"/>
                <a:gd name="T5" fmla="*/ 0 60000 65536"/>
                <a:gd name="T6" fmla="*/ 0 w 142875"/>
                <a:gd name="T7" fmla="*/ 0 h 9525"/>
                <a:gd name="T8" fmla="*/ 142875 w 142875"/>
                <a:gd name="T9" fmla="*/ 9525 h 9525"/>
              </a:gdLst>
              <a:ahLst/>
              <a:cxnLst>
                <a:cxn ang="T4">
                  <a:pos x="T0" y="T1"/>
                </a:cxn>
                <a:cxn ang="T5">
                  <a:pos x="T2" y="T3"/>
                </a:cxn>
              </a:cxnLst>
              <a:rect l="T6" t="T7" r="T8" b="T9"/>
              <a:pathLst>
                <a:path w="142875" h="9525">
                  <a:moveTo>
                    <a:pt x="142875" y="9525"/>
                  </a:moveTo>
                  <a:lnTo>
                    <a:pt x="0" y="0"/>
                  </a:lnTo>
                </a:path>
              </a:pathLst>
            </a:custGeom>
            <a:solidFill>
              <a:schemeClr val="accent1"/>
            </a:solidFill>
            <a:ln w="25400" cap="flat" cmpd="sng" algn="ctr">
              <a:solidFill>
                <a:srgbClr val="0070C0"/>
              </a:solidFill>
              <a:prstDash val="solid"/>
              <a:round/>
              <a:headEnd type="none" w="med" len="med"/>
              <a:tailEnd type="none" w="med" len="med"/>
            </a:ln>
          </p:spPr>
          <p:txBody>
            <a:bodyPr/>
            <a:lstStyle/>
            <a:p>
              <a:endParaRPr lang="ja-JP" altLang="en-US"/>
            </a:p>
          </p:txBody>
        </p:sp>
      </p:grpSp>
      <p:sp>
        <p:nvSpPr>
          <p:cNvPr id="27656" name="テキスト ボックス 29"/>
          <p:cNvSpPr txBox="1">
            <a:spLocks noChangeArrowheads="1"/>
          </p:cNvSpPr>
          <p:nvPr/>
        </p:nvSpPr>
        <p:spPr bwMode="auto">
          <a:xfrm>
            <a:off x="5200650" y="4278313"/>
            <a:ext cx="977900" cy="338137"/>
          </a:xfrm>
          <a:prstGeom prst="rect">
            <a:avLst/>
          </a:prstGeom>
          <a:noFill/>
          <a:ln w="9525">
            <a:noFill/>
            <a:miter lim="800000"/>
            <a:headEnd/>
            <a:tailEnd/>
          </a:ln>
        </p:spPr>
        <p:txBody>
          <a:bodyPr>
            <a:spAutoFit/>
          </a:bodyPr>
          <a:lstStyle/>
          <a:p>
            <a:r>
              <a:rPr kumimoji="1" lang="ja-JP" altLang="en-US" sz="1600" b="1">
                <a:latin typeface="ＭＳ ゴシック" pitchFamily="49" charset="-128"/>
                <a:ea typeface="ＭＳ ゴシック" pitchFamily="49" charset="-128"/>
              </a:rPr>
              <a:t>柏駅</a:t>
            </a:r>
          </a:p>
        </p:txBody>
      </p:sp>
      <p:sp>
        <p:nvSpPr>
          <p:cNvPr id="27657" name="テキスト ボックス 30"/>
          <p:cNvSpPr txBox="1">
            <a:spLocks noChangeArrowheads="1"/>
          </p:cNvSpPr>
          <p:nvPr/>
        </p:nvSpPr>
        <p:spPr bwMode="auto">
          <a:xfrm>
            <a:off x="5130800" y="6153150"/>
            <a:ext cx="977900" cy="338138"/>
          </a:xfrm>
          <a:prstGeom prst="rect">
            <a:avLst/>
          </a:prstGeom>
          <a:noFill/>
          <a:ln w="9525">
            <a:noFill/>
            <a:miter lim="800000"/>
            <a:headEnd/>
            <a:tailEnd/>
          </a:ln>
        </p:spPr>
        <p:txBody>
          <a:bodyPr>
            <a:spAutoFit/>
          </a:bodyPr>
          <a:lstStyle/>
          <a:p>
            <a:r>
              <a:rPr kumimoji="1" lang="ja-JP" altLang="en-US" sz="1600" b="1">
                <a:latin typeface="ＭＳ ゴシック" pitchFamily="49" charset="-128"/>
                <a:ea typeface="ＭＳ ゴシック" pitchFamily="49" charset="-128"/>
              </a:rPr>
              <a:t>新柏駅</a:t>
            </a:r>
          </a:p>
        </p:txBody>
      </p:sp>
      <p:sp>
        <p:nvSpPr>
          <p:cNvPr id="27658" name="テキスト ボックス 31"/>
          <p:cNvSpPr txBox="1">
            <a:spLocks noChangeArrowheads="1"/>
          </p:cNvSpPr>
          <p:nvPr/>
        </p:nvSpPr>
        <p:spPr bwMode="auto">
          <a:xfrm rot="3231945">
            <a:off x="6376988" y="4978400"/>
            <a:ext cx="1187450" cy="307975"/>
          </a:xfrm>
          <a:prstGeom prst="rect">
            <a:avLst/>
          </a:prstGeom>
          <a:noFill/>
          <a:ln w="9525">
            <a:noFill/>
            <a:miter lim="800000"/>
            <a:headEnd/>
            <a:tailEnd/>
          </a:ln>
        </p:spPr>
        <p:txBody>
          <a:bodyPr>
            <a:spAutoFit/>
          </a:bodyPr>
          <a:lstStyle/>
          <a:p>
            <a:r>
              <a:rPr kumimoji="1" lang="ja-JP" altLang="en-US" sz="1400">
                <a:latin typeface="ＭＳ ゴシック" pitchFamily="49" charset="-128"/>
                <a:ea typeface="ＭＳ ゴシック" pitchFamily="49" charset="-128"/>
              </a:rPr>
              <a:t>国道</a:t>
            </a:r>
            <a:r>
              <a:rPr kumimoji="1" lang="en-US" altLang="ja-JP" sz="1400">
                <a:latin typeface="ＭＳ ゴシック" pitchFamily="49" charset="-128"/>
                <a:ea typeface="ＭＳ ゴシック" pitchFamily="49" charset="-128"/>
              </a:rPr>
              <a:t>16</a:t>
            </a:r>
            <a:r>
              <a:rPr kumimoji="1" lang="ja-JP" altLang="en-US" sz="1400">
                <a:latin typeface="ＭＳ ゴシック" pitchFamily="49" charset="-128"/>
                <a:ea typeface="ＭＳ ゴシック" pitchFamily="49" charset="-128"/>
              </a:rPr>
              <a:t>号</a:t>
            </a:r>
          </a:p>
        </p:txBody>
      </p:sp>
      <p:sp>
        <p:nvSpPr>
          <p:cNvPr id="27659" name="テキスト ボックス 32"/>
          <p:cNvSpPr txBox="1">
            <a:spLocks noChangeArrowheads="1"/>
          </p:cNvSpPr>
          <p:nvPr/>
        </p:nvSpPr>
        <p:spPr bwMode="auto">
          <a:xfrm rot="3423850">
            <a:off x="4033838" y="3228975"/>
            <a:ext cx="1187450" cy="307975"/>
          </a:xfrm>
          <a:prstGeom prst="rect">
            <a:avLst/>
          </a:prstGeom>
          <a:noFill/>
          <a:ln w="9525">
            <a:noFill/>
            <a:miter lim="800000"/>
            <a:headEnd/>
            <a:tailEnd/>
          </a:ln>
        </p:spPr>
        <p:txBody>
          <a:bodyPr>
            <a:spAutoFit/>
          </a:bodyPr>
          <a:lstStyle/>
          <a:p>
            <a:r>
              <a:rPr kumimoji="1" lang="ja-JP" altLang="en-US" sz="1400">
                <a:latin typeface="ＭＳ ゴシック" pitchFamily="49" charset="-128"/>
                <a:ea typeface="ＭＳ ゴシック" pitchFamily="49" charset="-128"/>
              </a:rPr>
              <a:t>国道</a:t>
            </a:r>
            <a:r>
              <a:rPr kumimoji="1" lang="en-US" altLang="ja-JP" sz="1400">
                <a:latin typeface="ＭＳ ゴシック" pitchFamily="49" charset="-128"/>
                <a:ea typeface="ＭＳ ゴシック" pitchFamily="49" charset="-128"/>
              </a:rPr>
              <a:t>16</a:t>
            </a:r>
            <a:r>
              <a:rPr kumimoji="1" lang="ja-JP" altLang="en-US" sz="1400">
                <a:latin typeface="ＭＳ ゴシック" pitchFamily="49" charset="-128"/>
                <a:ea typeface="ＭＳ ゴシック" pitchFamily="49" charset="-128"/>
              </a:rPr>
              <a:t>号</a:t>
            </a:r>
          </a:p>
        </p:txBody>
      </p:sp>
      <p:sp>
        <p:nvSpPr>
          <p:cNvPr id="27660" name="テキスト ボックス 33"/>
          <p:cNvSpPr txBox="1">
            <a:spLocks noChangeArrowheads="1"/>
          </p:cNvSpPr>
          <p:nvPr/>
        </p:nvSpPr>
        <p:spPr bwMode="auto">
          <a:xfrm>
            <a:off x="3663950" y="5664200"/>
            <a:ext cx="977900" cy="338138"/>
          </a:xfrm>
          <a:prstGeom prst="rect">
            <a:avLst/>
          </a:prstGeom>
          <a:noFill/>
          <a:ln w="9525">
            <a:noFill/>
            <a:miter lim="800000"/>
            <a:headEnd/>
            <a:tailEnd/>
          </a:ln>
        </p:spPr>
        <p:txBody>
          <a:bodyPr>
            <a:spAutoFit/>
          </a:bodyPr>
          <a:lstStyle/>
          <a:p>
            <a:r>
              <a:rPr kumimoji="1" lang="ja-JP" altLang="en-US" sz="1600" b="1">
                <a:latin typeface="ＭＳ ゴシック" pitchFamily="49" charset="-128"/>
                <a:ea typeface="ＭＳ ゴシック" pitchFamily="49" charset="-128"/>
              </a:rPr>
              <a:t>南柏駅</a:t>
            </a:r>
          </a:p>
        </p:txBody>
      </p:sp>
      <p:sp>
        <p:nvSpPr>
          <p:cNvPr id="27661" name="テキスト ボックス 34"/>
          <p:cNvSpPr txBox="1">
            <a:spLocks noChangeArrowheads="1"/>
          </p:cNvSpPr>
          <p:nvPr/>
        </p:nvSpPr>
        <p:spPr bwMode="auto">
          <a:xfrm>
            <a:off x="2825750" y="1193800"/>
            <a:ext cx="1536700" cy="338138"/>
          </a:xfrm>
          <a:prstGeom prst="rect">
            <a:avLst/>
          </a:prstGeom>
          <a:noFill/>
          <a:ln w="9525">
            <a:noFill/>
            <a:miter lim="800000"/>
            <a:headEnd/>
            <a:tailEnd/>
          </a:ln>
        </p:spPr>
        <p:txBody>
          <a:bodyPr>
            <a:spAutoFit/>
          </a:bodyPr>
          <a:lstStyle/>
          <a:p>
            <a:r>
              <a:rPr kumimoji="1" lang="ja-JP" altLang="en-US" sz="1600" b="1">
                <a:latin typeface="ＭＳ ゴシック" pitchFamily="49" charset="-128"/>
                <a:ea typeface="ＭＳ ゴシック" pitchFamily="49" charset="-128"/>
              </a:rPr>
              <a:t>柏たなか駅</a:t>
            </a:r>
          </a:p>
        </p:txBody>
      </p:sp>
      <p:sp>
        <p:nvSpPr>
          <p:cNvPr id="27662" name="テキスト ボックス 35"/>
          <p:cNvSpPr txBox="1">
            <a:spLocks noChangeArrowheads="1"/>
          </p:cNvSpPr>
          <p:nvPr/>
        </p:nvSpPr>
        <p:spPr bwMode="auto">
          <a:xfrm>
            <a:off x="2616200" y="2520950"/>
            <a:ext cx="1536700" cy="584775"/>
          </a:xfrm>
          <a:prstGeom prst="rect">
            <a:avLst/>
          </a:prstGeom>
          <a:noFill/>
          <a:ln w="9525">
            <a:noFill/>
            <a:miter lim="800000"/>
            <a:headEnd/>
            <a:tailEnd/>
          </a:ln>
        </p:spPr>
        <p:txBody>
          <a:bodyPr>
            <a:spAutoFit/>
          </a:bodyPr>
          <a:lstStyle/>
          <a:p>
            <a:r>
              <a:rPr kumimoji="1" lang="ja-JP" altLang="en-US" sz="1600" b="1" dirty="0">
                <a:latin typeface="ＭＳ ゴシック" pitchFamily="49" charset="-128"/>
                <a:ea typeface="ＭＳ ゴシック" pitchFamily="49" charset="-128"/>
              </a:rPr>
              <a:t>柏の</a:t>
            </a:r>
            <a:r>
              <a:rPr kumimoji="1" lang="ja-JP" altLang="en-US" sz="1600" b="1" dirty="0" smtClean="0">
                <a:latin typeface="ＭＳ ゴシック" pitchFamily="49" charset="-128"/>
                <a:ea typeface="ＭＳ ゴシック" pitchFamily="49" charset="-128"/>
              </a:rPr>
              <a:t>葉キャンパス駅</a:t>
            </a:r>
            <a:endParaRPr kumimoji="1" lang="ja-JP" altLang="en-US" sz="1600" b="1" dirty="0">
              <a:latin typeface="ＭＳ ゴシック" pitchFamily="49" charset="-128"/>
              <a:ea typeface="ＭＳ ゴシック" pitchFamily="49" charset="-128"/>
            </a:endParaRPr>
          </a:p>
        </p:txBody>
      </p:sp>
      <p:sp>
        <p:nvSpPr>
          <p:cNvPr id="27663" name="AutoShape 8"/>
          <p:cNvSpPr>
            <a:spLocks/>
          </p:cNvSpPr>
          <p:nvPr/>
        </p:nvSpPr>
        <p:spPr bwMode="auto">
          <a:xfrm>
            <a:off x="5527675" y="914400"/>
            <a:ext cx="3073400" cy="279400"/>
          </a:xfrm>
          <a:prstGeom prst="callout1">
            <a:avLst>
              <a:gd name="adj1" fmla="val 54546"/>
              <a:gd name="adj2" fmla="val -2662"/>
              <a:gd name="adj3" fmla="val 270755"/>
              <a:gd name="adj4" fmla="val -36384"/>
            </a:avLst>
          </a:prstGeom>
          <a:solidFill>
            <a:srgbClr val="FFFF99"/>
          </a:solidFill>
          <a:ln w="9525">
            <a:solidFill>
              <a:schemeClr val="tx1"/>
            </a:solidFill>
            <a:miter lim="800000"/>
            <a:headEnd/>
            <a:tailEnd/>
          </a:ln>
        </p:spPr>
        <p:txBody>
          <a:bodyPr lIns="90170" tIns="46990" rIns="90170" bIns="46990" anchor="ctr"/>
          <a:lstStyle/>
          <a:p>
            <a:pPr algn="ctr"/>
            <a:r>
              <a:rPr lang="ja-JP" altLang="en-US" sz="1200" b="1">
                <a:ea typeface="ＭＳ Ｐゴシック" charset="-128"/>
              </a:rPr>
              <a:t>利根川第６－１排水区雨水枝線工事</a:t>
            </a:r>
          </a:p>
        </p:txBody>
      </p:sp>
      <p:sp>
        <p:nvSpPr>
          <p:cNvPr id="27664" name="AutoShape 7"/>
          <p:cNvSpPr>
            <a:spLocks/>
          </p:cNvSpPr>
          <p:nvPr/>
        </p:nvSpPr>
        <p:spPr bwMode="auto">
          <a:xfrm>
            <a:off x="5546725" y="1473200"/>
            <a:ext cx="3073400" cy="279400"/>
          </a:xfrm>
          <a:prstGeom prst="callout1">
            <a:avLst>
              <a:gd name="adj1" fmla="val 57954"/>
              <a:gd name="adj2" fmla="val -3301"/>
              <a:gd name="adj3" fmla="val 478718"/>
              <a:gd name="adj4" fmla="val -56296"/>
            </a:avLst>
          </a:prstGeom>
          <a:solidFill>
            <a:srgbClr val="FFFF99"/>
          </a:solidFill>
          <a:ln w="9525">
            <a:solidFill>
              <a:schemeClr val="tx1"/>
            </a:solidFill>
            <a:miter lim="800000"/>
            <a:headEnd/>
            <a:tailEnd/>
          </a:ln>
        </p:spPr>
        <p:txBody>
          <a:bodyPr lIns="90170" tIns="46990" rIns="90170" bIns="46990" anchor="ctr"/>
          <a:lstStyle/>
          <a:p>
            <a:pPr algn="ctr"/>
            <a:r>
              <a:rPr lang="ja-JP" altLang="en-US" sz="1200" b="1">
                <a:ea typeface="ＭＳ Ｐゴシック" charset="-128"/>
              </a:rPr>
              <a:t>大堀川左岸第２排水区雨水枝線工事</a:t>
            </a:r>
          </a:p>
        </p:txBody>
      </p:sp>
      <p:sp>
        <p:nvSpPr>
          <p:cNvPr id="27665" name="AutoShape 7"/>
          <p:cNvSpPr>
            <a:spLocks/>
          </p:cNvSpPr>
          <p:nvPr/>
        </p:nvSpPr>
        <p:spPr bwMode="auto">
          <a:xfrm>
            <a:off x="381000" y="4057650"/>
            <a:ext cx="3073400" cy="279400"/>
          </a:xfrm>
          <a:prstGeom prst="callout1">
            <a:avLst>
              <a:gd name="adj1" fmla="val 40907"/>
              <a:gd name="adj2" fmla="val 101347"/>
              <a:gd name="adj3" fmla="val 704852"/>
              <a:gd name="adj4" fmla="val 146292"/>
            </a:avLst>
          </a:prstGeom>
          <a:solidFill>
            <a:srgbClr val="FFFF99"/>
          </a:solidFill>
          <a:ln w="9525">
            <a:solidFill>
              <a:schemeClr val="tx1"/>
            </a:solidFill>
            <a:miter lim="800000"/>
            <a:headEnd/>
            <a:tailEnd/>
          </a:ln>
        </p:spPr>
        <p:txBody>
          <a:bodyPr lIns="90170" tIns="46990" rIns="90170" bIns="46990" anchor="ctr"/>
          <a:lstStyle/>
          <a:p>
            <a:pPr algn="ctr"/>
            <a:r>
              <a:rPr lang="ja-JP" altLang="en-US" sz="1200" b="1">
                <a:ea typeface="ＭＳ Ｐゴシック" charset="-128"/>
              </a:rPr>
              <a:t>大堀川右岸第８排水区雨水枝線工事</a:t>
            </a:r>
          </a:p>
        </p:txBody>
      </p:sp>
      <p:sp>
        <p:nvSpPr>
          <p:cNvPr id="27666" name="AutoShape 7"/>
          <p:cNvSpPr>
            <a:spLocks/>
          </p:cNvSpPr>
          <p:nvPr/>
        </p:nvSpPr>
        <p:spPr bwMode="auto">
          <a:xfrm>
            <a:off x="381000" y="4476750"/>
            <a:ext cx="3073400" cy="488950"/>
          </a:xfrm>
          <a:prstGeom prst="callout1">
            <a:avLst>
              <a:gd name="adj1" fmla="val 53898"/>
              <a:gd name="adj2" fmla="val 102616"/>
              <a:gd name="adj3" fmla="val 317838"/>
              <a:gd name="adj4" fmla="val 137847"/>
            </a:avLst>
          </a:prstGeom>
          <a:solidFill>
            <a:srgbClr val="FFFF99"/>
          </a:solidFill>
          <a:ln w="9525">
            <a:solidFill>
              <a:schemeClr val="tx1"/>
            </a:solidFill>
            <a:miter lim="800000"/>
            <a:headEnd/>
            <a:tailEnd/>
          </a:ln>
        </p:spPr>
        <p:txBody>
          <a:bodyPr lIns="90170" tIns="46990" rIns="90170" bIns="46990" anchor="ctr"/>
          <a:lstStyle/>
          <a:p>
            <a:pPr algn="ctr"/>
            <a:r>
              <a:rPr lang="ja-JP" altLang="en-US" sz="1200" b="1">
                <a:ea typeface="ＭＳ Ｐゴシック" charset="-128"/>
              </a:rPr>
              <a:t>大堀川右岸第８排水区雨水枝線工事</a:t>
            </a:r>
            <a:endParaRPr lang="en-US" altLang="ja-JP" sz="1200" b="1">
              <a:ea typeface="ＭＳ Ｐゴシック" charset="-128"/>
            </a:endParaRPr>
          </a:p>
          <a:p>
            <a:r>
              <a:rPr lang="ja-JP" altLang="en-US" sz="1200" b="1">
                <a:ea typeface="ＭＳ Ｐゴシック" charset="-128"/>
              </a:rPr>
              <a:t>　　　　　　　　　　　　　　　　　　（施工中）</a:t>
            </a:r>
          </a:p>
        </p:txBody>
      </p:sp>
      <p:sp>
        <p:nvSpPr>
          <p:cNvPr id="27667" name="フリーフォーム 29"/>
          <p:cNvSpPr>
            <a:spLocks/>
          </p:cNvSpPr>
          <p:nvPr/>
        </p:nvSpPr>
        <p:spPr bwMode="auto">
          <a:xfrm>
            <a:off x="5238750" y="2709863"/>
            <a:ext cx="71438" cy="19050"/>
          </a:xfrm>
          <a:custGeom>
            <a:avLst/>
            <a:gdLst>
              <a:gd name="T0" fmla="*/ 0 w 71438"/>
              <a:gd name="T1" fmla="*/ 0 h 19050"/>
              <a:gd name="T2" fmla="*/ 71438 w 71438"/>
              <a:gd name="T3" fmla="*/ 19050 h 19050"/>
              <a:gd name="T4" fmla="*/ 0 60000 65536"/>
              <a:gd name="T5" fmla="*/ 0 60000 65536"/>
            </a:gdLst>
            <a:ahLst/>
            <a:cxnLst>
              <a:cxn ang="T4">
                <a:pos x="T0" y="T1"/>
              </a:cxn>
              <a:cxn ang="T5">
                <a:pos x="T2" y="T3"/>
              </a:cxn>
            </a:cxnLst>
            <a:rect l="0" t="0" r="r" b="b"/>
            <a:pathLst>
              <a:path w="71438" h="19050">
                <a:moveTo>
                  <a:pt x="0" y="0"/>
                </a:moveTo>
                <a:lnTo>
                  <a:pt x="71438" y="19050"/>
                </a:lnTo>
              </a:path>
            </a:pathLst>
          </a:custGeom>
          <a:solidFill>
            <a:schemeClr val="accent1"/>
          </a:solidFill>
          <a:ln w="25400" cap="flat" cmpd="sng" algn="ctr">
            <a:solidFill>
              <a:srgbClr val="FF0066"/>
            </a:solidFill>
            <a:prstDash val="solid"/>
            <a:round/>
            <a:headEnd type="none" w="med" len="med"/>
            <a:tailEnd type="none" w="med" len="med"/>
          </a:ln>
        </p:spPr>
        <p:txBody>
          <a:bodyPr/>
          <a:lstStyle/>
          <a:p>
            <a:endParaRPr lang="ja-JP" altLang="en-US"/>
          </a:p>
        </p:txBody>
      </p:sp>
      <p:sp>
        <p:nvSpPr>
          <p:cNvPr id="27668" name="AutoShape 7"/>
          <p:cNvSpPr>
            <a:spLocks/>
          </p:cNvSpPr>
          <p:nvPr/>
        </p:nvSpPr>
        <p:spPr bwMode="auto">
          <a:xfrm>
            <a:off x="5549900" y="2032000"/>
            <a:ext cx="3073400" cy="279400"/>
          </a:xfrm>
          <a:prstGeom prst="callout1">
            <a:avLst>
              <a:gd name="adj1" fmla="val 54546"/>
              <a:gd name="adj2" fmla="val -2370"/>
              <a:gd name="adj3" fmla="val 216218"/>
              <a:gd name="adj4" fmla="val -9190"/>
            </a:avLst>
          </a:prstGeom>
          <a:solidFill>
            <a:srgbClr val="FFFF99"/>
          </a:solidFill>
          <a:ln w="9525">
            <a:solidFill>
              <a:schemeClr val="tx1"/>
            </a:solidFill>
            <a:miter lim="800000"/>
            <a:headEnd/>
            <a:tailEnd/>
          </a:ln>
        </p:spPr>
        <p:txBody>
          <a:bodyPr lIns="90170" tIns="46990" rIns="90170" bIns="46990" anchor="ctr"/>
          <a:lstStyle/>
          <a:p>
            <a:pPr algn="ctr"/>
            <a:r>
              <a:rPr lang="ja-JP" altLang="en-US" sz="1200" b="1">
                <a:ea typeface="ＭＳ Ｐゴシック" charset="-128"/>
              </a:rPr>
              <a:t>柏北部第３処理分区汚水枝線工事</a:t>
            </a:r>
          </a:p>
        </p:txBody>
      </p:sp>
      <p:sp>
        <p:nvSpPr>
          <p:cNvPr id="27669" name="フリーフォーム 31"/>
          <p:cNvSpPr>
            <a:spLocks/>
          </p:cNvSpPr>
          <p:nvPr/>
        </p:nvSpPr>
        <p:spPr bwMode="auto">
          <a:xfrm>
            <a:off x="7905750" y="6235700"/>
            <a:ext cx="184150" cy="41275"/>
          </a:xfrm>
          <a:custGeom>
            <a:avLst/>
            <a:gdLst>
              <a:gd name="T0" fmla="*/ 0 w 184150"/>
              <a:gd name="T1" fmla="*/ 0 h 41275"/>
              <a:gd name="T2" fmla="*/ 0 w 184150"/>
              <a:gd name="T3" fmla="*/ 0 h 41275"/>
              <a:gd name="T4" fmla="*/ 184150 w 184150"/>
              <a:gd name="T5" fmla="*/ 41275 h 41275"/>
              <a:gd name="T6" fmla="*/ 0 60000 65536"/>
              <a:gd name="T7" fmla="*/ 0 60000 65536"/>
              <a:gd name="T8" fmla="*/ 0 60000 65536"/>
            </a:gdLst>
            <a:ahLst/>
            <a:cxnLst>
              <a:cxn ang="T6">
                <a:pos x="T0" y="T1"/>
              </a:cxn>
              <a:cxn ang="T7">
                <a:pos x="T2" y="T3"/>
              </a:cxn>
              <a:cxn ang="T8">
                <a:pos x="T4" y="T5"/>
              </a:cxn>
            </a:cxnLst>
            <a:rect l="0" t="0" r="r" b="b"/>
            <a:pathLst>
              <a:path w="184150" h="41275">
                <a:moveTo>
                  <a:pt x="0" y="0"/>
                </a:moveTo>
                <a:lnTo>
                  <a:pt x="0" y="0"/>
                </a:lnTo>
                <a:lnTo>
                  <a:pt x="184150" y="41275"/>
                </a:lnTo>
              </a:path>
            </a:pathLst>
          </a:custGeom>
          <a:solidFill>
            <a:schemeClr val="accent1"/>
          </a:solidFill>
          <a:ln w="25400" cap="flat" cmpd="sng" algn="ctr">
            <a:solidFill>
              <a:srgbClr val="FF0066"/>
            </a:solidFill>
            <a:prstDash val="solid"/>
            <a:round/>
            <a:headEnd type="none" w="med" len="med"/>
            <a:tailEnd type="none" w="med" len="med"/>
          </a:ln>
        </p:spPr>
        <p:txBody>
          <a:bodyPr/>
          <a:lstStyle/>
          <a:p>
            <a:endParaRPr lang="ja-JP" altLang="en-US"/>
          </a:p>
        </p:txBody>
      </p:sp>
      <p:sp>
        <p:nvSpPr>
          <p:cNvPr id="27670" name="AutoShape 7"/>
          <p:cNvSpPr>
            <a:spLocks/>
          </p:cNvSpPr>
          <p:nvPr/>
        </p:nvSpPr>
        <p:spPr bwMode="auto">
          <a:xfrm>
            <a:off x="5549900" y="3009900"/>
            <a:ext cx="3073400" cy="279400"/>
          </a:xfrm>
          <a:prstGeom prst="callout1">
            <a:avLst>
              <a:gd name="adj1" fmla="val 136366"/>
              <a:gd name="adj2" fmla="val 93394"/>
              <a:gd name="adj3" fmla="val 1105991"/>
              <a:gd name="adj4" fmla="val 79759"/>
            </a:avLst>
          </a:prstGeom>
          <a:solidFill>
            <a:srgbClr val="FFFF99"/>
          </a:solidFill>
          <a:ln w="9525">
            <a:solidFill>
              <a:schemeClr val="tx1"/>
            </a:solidFill>
            <a:miter lim="800000"/>
            <a:headEnd/>
            <a:tailEnd/>
          </a:ln>
        </p:spPr>
        <p:txBody>
          <a:bodyPr lIns="90170" tIns="46990" rIns="90170" bIns="46990" anchor="ctr"/>
          <a:lstStyle/>
          <a:p>
            <a:pPr algn="ctr"/>
            <a:r>
              <a:rPr lang="ja-JP" altLang="en-US" sz="1200" b="1">
                <a:ea typeface="ＭＳ Ｐゴシック" charset="-128"/>
              </a:rPr>
              <a:t>沼南第５－１処理分区汚水枝線工事</a:t>
            </a:r>
          </a:p>
        </p:txBody>
      </p:sp>
      <p:sp>
        <p:nvSpPr>
          <p:cNvPr id="39" name="スライド番号プレースホルダ 3"/>
          <p:cNvSpPr txBox="1">
            <a:spLocks/>
          </p:cNvSpPr>
          <p:nvPr/>
        </p:nvSpPr>
        <p:spPr>
          <a:xfrm>
            <a:off x="6597650" y="615315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noProof="0" dirty="0" smtClean="0">
                <a:solidFill>
                  <a:schemeClr val="tx1">
                    <a:tint val="75000"/>
                  </a:schemeClr>
                </a:solidFill>
              </a:rPr>
              <a:t>１２</a:t>
            </a:r>
            <a:endParaRPr kumimoji="0" lang="ja-JP" altLang="en-US" sz="18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cstate="print"/>
          <a:srcRect t="-1724" r="45745" b="32759"/>
          <a:stretch>
            <a:fillRect/>
          </a:stretch>
        </p:blipFill>
        <p:spPr bwMode="auto">
          <a:xfrm>
            <a:off x="4641850" y="1962150"/>
            <a:ext cx="4051300" cy="3702050"/>
          </a:xfrm>
          <a:prstGeom prst="rect">
            <a:avLst/>
          </a:prstGeom>
          <a:noFill/>
          <a:ln w="9525">
            <a:noFill/>
            <a:miter lim="800000"/>
            <a:headEnd/>
            <a:tailEnd/>
          </a:ln>
        </p:spPr>
      </p:pic>
      <p:sp>
        <p:nvSpPr>
          <p:cNvPr id="32771" name="タイトル 2"/>
          <p:cNvSpPr>
            <a:spLocks noChangeArrowheads="1"/>
          </p:cNvSpPr>
          <p:nvPr/>
        </p:nvSpPr>
        <p:spPr bwMode="auto">
          <a:xfrm>
            <a:off x="360363" y="393700"/>
            <a:ext cx="8332787" cy="455613"/>
          </a:xfrm>
          <a:prstGeom prst="rect">
            <a:avLst/>
          </a:prstGeom>
          <a:noFill/>
          <a:ln w="9525">
            <a:noFill/>
            <a:miter lim="800000"/>
            <a:headEnd/>
            <a:tailEnd/>
          </a:ln>
        </p:spPr>
        <p:txBody>
          <a:bodyPr anchor="ctr"/>
          <a:lstStyle/>
          <a:p>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４</a:t>
            </a:r>
            <a:r>
              <a:rPr lang="en-US" altLang="ja-JP" sz="2800" b="1" dirty="0" smtClean="0">
                <a:solidFill>
                  <a:schemeClr val="tx2"/>
                </a:solidFill>
                <a:latin typeface="HG丸ｺﾞｼｯｸM-PRO" pitchFamily="50" charset="-128"/>
                <a:ea typeface="HG丸ｺﾞｼｯｸM-PRO" pitchFamily="50" charset="-128"/>
                <a:sym typeface="HG丸ｺﾞｼｯｸM-PRO" pitchFamily="50" charset="-128"/>
              </a:rPr>
              <a:t>-</a:t>
            </a:r>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４　事業計画変更に伴う都市</a:t>
            </a:r>
            <a:r>
              <a:rPr lang="ja-JP" altLang="en-US" sz="2800" b="1" dirty="0">
                <a:solidFill>
                  <a:schemeClr val="tx2"/>
                </a:solidFill>
                <a:latin typeface="HG丸ｺﾞｼｯｸM-PRO" pitchFamily="50" charset="-128"/>
                <a:ea typeface="HG丸ｺﾞｼｯｸM-PRO" pitchFamily="50" charset="-128"/>
                <a:sym typeface="HG丸ｺﾞｼｯｸM-PRO" pitchFamily="50" charset="-128"/>
              </a:rPr>
              <a:t>計画</a:t>
            </a:r>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変更</a:t>
            </a:r>
            <a:endParaRPr lang="ja-JP" altLang="en-US" sz="2800" b="1" dirty="0">
              <a:solidFill>
                <a:schemeClr val="tx2"/>
              </a:solidFill>
              <a:latin typeface="HG丸ｺﾞｼｯｸM-PRO" pitchFamily="50" charset="-128"/>
              <a:ea typeface="HG丸ｺﾞｼｯｸM-PRO" pitchFamily="50" charset="-128"/>
              <a:sym typeface="HG丸ｺﾞｼｯｸM-PRO" pitchFamily="50" charset="-128"/>
            </a:endParaRPr>
          </a:p>
        </p:txBody>
      </p:sp>
      <p:sp>
        <p:nvSpPr>
          <p:cNvPr id="32772" name="テキスト ボックス 9"/>
          <p:cNvSpPr txBox="1">
            <a:spLocks noChangeArrowheads="1"/>
          </p:cNvSpPr>
          <p:nvPr/>
        </p:nvSpPr>
        <p:spPr bwMode="auto">
          <a:xfrm>
            <a:off x="241300" y="1193800"/>
            <a:ext cx="4110037" cy="174625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■事業の概要</a:t>
            </a:r>
            <a:endParaRPr lang="en-US" b="1" u="sng" dirty="0">
              <a:solidFill>
                <a:srgbClr val="C0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dirty="0">
                <a:latin typeface="HG丸ｺﾞｼｯｸM-PRO" pitchFamily="50" charset="-128"/>
                <a:ea typeface="HG丸ｺﾞｼｯｸM-PRO" pitchFamily="50" charset="-128"/>
                <a:sym typeface="Candara" pitchFamily="34" charset="0"/>
              </a:rPr>
              <a:t>　下水道普及率が</a:t>
            </a:r>
            <a:r>
              <a:rPr lang="en-US" altLang="ja-JP" dirty="0">
                <a:latin typeface="HG丸ｺﾞｼｯｸM-PRO" pitchFamily="50" charset="-128"/>
                <a:ea typeface="HG丸ｺﾞｼｯｸM-PRO" pitchFamily="50" charset="-128"/>
                <a:sym typeface="Candara" pitchFamily="34" charset="0"/>
              </a:rPr>
              <a:t>90%</a:t>
            </a:r>
            <a:r>
              <a:rPr lang="ja-JP" altLang="en-US" dirty="0">
                <a:latin typeface="HG丸ｺﾞｼｯｸM-PRO" pitchFamily="50" charset="-128"/>
                <a:ea typeface="HG丸ｺﾞｼｯｸM-PRO" pitchFamily="50" charset="-128"/>
                <a:sym typeface="Candara" pitchFamily="34" charset="0"/>
              </a:rPr>
              <a:t>を超える見込みであることから市街化調整区域についても下水道区域に編入</a:t>
            </a:r>
            <a:r>
              <a:rPr lang="ja-JP" altLang="en-US" dirty="0" smtClean="0">
                <a:latin typeface="HG丸ｺﾞｼｯｸM-PRO" pitchFamily="50" charset="-128"/>
                <a:ea typeface="HG丸ｺﾞｼｯｸM-PRO" pitchFamily="50" charset="-128"/>
                <a:sym typeface="Candara" pitchFamily="34" charset="0"/>
              </a:rPr>
              <a:t>するため、事業</a:t>
            </a:r>
            <a:r>
              <a:rPr lang="ja-JP" altLang="en-US" dirty="0">
                <a:latin typeface="HG丸ｺﾞｼｯｸM-PRO" pitchFamily="50" charset="-128"/>
                <a:ea typeface="HG丸ｺﾞｼｯｸM-PRO" pitchFamily="50" charset="-128"/>
                <a:sym typeface="Candara" pitchFamily="34" charset="0"/>
              </a:rPr>
              <a:t>計画変更に先立ち都市計画変更を行うもの。</a:t>
            </a:r>
            <a:endParaRPr lang="en-US" dirty="0">
              <a:latin typeface="HG丸ｺﾞｼｯｸM-PRO" pitchFamily="50" charset="-128"/>
              <a:ea typeface="HG丸ｺﾞｼｯｸM-PRO" pitchFamily="50" charset="-128"/>
              <a:sym typeface="Candara" pitchFamily="34" charset="0"/>
            </a:endParaRPr>
          </a:p>
        </p:txBody>
      </p:sp>
      <p:sp>
        <p:nvSpPr>
          <p:cNvPr id="32773" name="テキスト ボックス 9"/>
          <p:cNvSpPr txBox="1">
            <a:spLocks noChangeArrowheads="1"/>
          </p:cNvSpPr>
          <p:nvPr/>
        </p:nvSpPr>
        <p:spPr bwMode="auto">
          <a:xfrm>
            <a:off x="241300" y="2870200"/>
            <a:ext cx="4110037" cy="146685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■主な編入区域</a:t>
            </a:r>
          </a:p>
          <a:p>
            <a:pPr>
              <a:lnSpc>
                <a:spcPts val="1800"/>
              </a:lnSpc>
              <a:buFont typeface="Symbol" pitchFamily="18" charset="2"/>
              <a:buNone/>
            </a:pPr>
            <a:r>
              <a:rPr lang="ja-JP" altLang="en-US" dirty="0">
                <a:latin typeface="HG丸ｺﾞｼｯｸM-PRO" pitchFamily="50" charset="-128"/>
                <a:ea typeface="HG丸ｺﾞｼｯｸM-PRO" pitchFamily="50" charset="-128"/>
                <a:sym typeface="Candara" pitchFamily="34" charset="0"/>
              </a:rPr>
              <a:t>　既</a:t>
            </a:r>
            <a:r>
              <a:rPr lang="ja-JP" altLang="en-US" dirty="0" smtClean="0">
                <a:latin typeface="HG丸ｺﾞｼｯｸM-PRO" pitchFamily="50" charset="-128"/>
                <a:ea typeface="HG丸ｺﾞｼｯｸM-PRO" pitchFamily="50" charset="-128"/>
                <a:sym typeface="Candara" pitchFamily="34" charset="0"/>
              </a:rPr>
              <a:t>に市街化調整区域から区域外</a:t>
            </a:r>
            <a:r>
              <a:rPr lang="ja-JP" altLang="en-US" dirty="0">
                <a:latin typeface="HG丸ｺﾞｼｯｸM-PRO" pitchFamily="50" charset="-128"/>
                <a:ea typeface="HG丸ｺﾞｼｯｸM-PRO" pitchFamily="50" charset="-128"/>
                <a:sym typeface="Candara" pitchFamily="34" charset="0"/>
              </a:rPr>
              <a:t>流入している箇所</a:t>
            </a:r>
            <a:r>
              <a:rPr lang="en-US" altLang="ja-JP" dirty="0">
                <a:latin typeface="HG丸ｺﾞｼｯｸM-PRO" pitchFamily="50" charset="-128"/>
                <a:ea typeface="HG丸ｺﾞｼｯｸM-PRO" pitchFamily="50" charset="-128"/>
                <a:sym typeface="Candara" pitchFamily="34" charset="0"/>
              </a:rPr>
              <a:t>(</a:t>
            </a:r>
            <a:r>
              <a:rPr lang="ja-JP" altLang="en-US" dirty="0">
                <a:latin typeface="HG丸ｺﾞｼｯｸM-PRO" pitchFamily="50" charset="-128"/>
                <a:ea typeface="HG丸ｺﾞｼｯｸM-PRO" pitchFamily="50" charset="-128"/>
                <a:sym typeface="Candara" pitchFamily="34" charset="0"/>
              </a:rPr>
              <a:t>約</a:t>
            </a:r>
            <a:r>
              <a:rPr lang="en-US" altLang="ja-JP" dirty="0">
                <a:latin typeface="HG丸ｺﾞｼｯｸM-PRO" pitchFamily="50" charset="-128"/>
                <a:ea typeface="HG丸ｺﾞｼｯｸM-PRO" pitchFamily="50" charset="-128"/>
                <a:sym typeface="Candara" pitchFamily="34" charset="0"/>
              </a:rPr>
              <a:t>200</a:t>
            </a:r>
            <a:r>
              <a:rPr lang="ja-JP" altLang="en-US" dirty="0">
                <a:latin typeface="HG丸ｺﾞｼｯｸM-PRO" pitchFamily="50" charset="-128"/>
                <a:ea typeface="HG丸ｺﾞｼｯｸM-PRO" pitchFamily="50" charset="-128"/>
                <a:sym typeface="Candara" pitchFamily="34" charset="0"/>
              </a:rPr>
              <a:t>箇所</a:t>
            </a:r>
            <a:r>
              <a:rPr lang="en-US" altLang="ja-JP" dirty="0">
                <a:latin typeface="HG丸ｺﾞｼｯｸM-PRO" pitchFamily="50" charset="-128"/>
                <a:ea typeface="HG丸ｺﾞｼｯｸM-PRO" pitchFamily="50" charset="-128"/>
                <a:sym typeface="Candara" pitchFamily="34" charset="0"/>
              </a:rPr>
              <a:t>)</a:t>
            </a:r>
          </a:p>
          <a:p>
            <a:pPr>
              <a:lnSpc>
                <a:spcPts val="1800"/>
              </a:lnSpc>
              <a:buFont typeface="Symbol" pitchFamily="18" charset="2"/>
              <a:buNone/>
            </a:pPr>
            <a:r>
              <a:rPr lang="ja-JP" altLang="en-US" dirty="0">
                <a:latin typeface="HG丸ｺﾞｼｯｸM-PRO" pitchFamily="50" charset="-128"/>
                <a:ea typeface="HG丸ｺﾞｼｯｸM-PRO" pitchFamily="50" charset="-128"/>
                <a:sym typeface="Candara" pitchFamily="34" charset="0"/>
              </a:rPr>
              <a:t>　利根町会、向山</a:t>
            </a:r>
            <a:r>
              <a:rPr lang="ja-JP" altLang="en-US" dirty="0" smtClean="0">
                <a:latin typeface="HG丸ｺﾞｼｯｸM-PRO" pitchFamily="50" charset="-128"/>
                <a:ea typeface="HG丸ｺﾞｼｯｸM-PRO" pitchFamily="50" charset="-128"/>
                <a:sym typeface="Candara" pitchFamily="34" charset="0"/>
              </a:rPr>
              <a:t>町会及び一団の住宅地等</a:t>
            </a:r>
            <a:endParaRPr lang="en-US" b="1" dirty="0">
              <a:latin typeface="HG丸ｺﾞｼｯｸM-PRO" pitchFamily="50" charset="-128"/>
              <a:ea typeface="HG丸ｺﾞｼｯｸM-PRO" pitchFamily="50" charset="-128"/>
              <a:sym typeface="Candara" pitchFamily="34" charset="0"/>
            </a:endParaRPr>
          </a:p>
        </p:txBody>
      </p:sp>
      <p:sp>
        <p:nvSpPr>
          <p:cNvPr id="32774" name="テキスト ボックス 9"/>
          <p:cNvSpPr txBox="1">
            <a:spLocks noChangeArrowheads="1"/>
          </p:cNvSpPr>
          <p:nvPr/>
        </p:nvSpPr>
        <p:spPr bwMode="auto">
          <a:xfrm>
            <a:off x="241300" y="4476750"/>
            <a:ext cx="4110037" cy="181610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■主なスケジュール</a:t>
            </a:r>
            <a:endParaRPr lang="en-US" b="1" u="sng" dirty="0">
              <a:solidFill>
                <a:srgbClr val="C0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en-US" altLang="ja-JP" dirty="0" smtClean="0">
                <a:solidFill>
                  <a:srgbClr val="FF0000"/>
                </a:solidFill>
                <a:latin typeface="HG丸ｺﾞｼｯｸM-PRO" pitchFamily="50" charset="-128"/>
                <a:ea typeface="HG丸ｺﾞｼｯｸM-PRO" pitchFamily="50" charset="-128"/>
                <a:sym typeface="Candara" pitchFamily="34" charset="0"/>
              </a:rPr>
              <a:t>H29</a:t>
            </a:r>
            <a:r>
              <a:rPr lang="ja-JP" altLang="en-US" dirty="0">
                <a:solidFill>
                  <a:srgbClr val="FF0000"/>
                </a:solidFill>
                <a:latin typeface="HG丸ｺﾞｼｯｸM-PRO" pitchFamily="50" charset="-128"/>
                <a:ea typeface="HG丸ｺﾞｼｯｸM-PRO" pitchFamily="50" charset="-128"/>
                <a:sym typeface="Candara" pitchFamily="34" charset="0"/>
              </a:rPr>
              <a:t>年度　</a:t>
            </a:r>
            <a:r>
              <a:rPr lang="ja-JP" altLang="en-US" dirty="0" smtClean="0">
                <a:solidFill>
                  <a:srgbClr val="FF0000"/>
                </a:solidFill>
                <a:latin typeface="HG丸ｺﾞｼｯｸM-PRO" pitchFamily="50" charset="-128"/>
                <a:ea typeface="HG丸ｺﾞｼｯｸM-PRO" pitchFamily="50" charset="-128"/>
                <a:sym typeface="Candara" pitchFamily="34" charset="0"/>
              </a:rPr>
              <a:t>都市</a:t>
            </a:r>
            <a:r>
              <a:rPr lang="ja-JP" altLang="en-US" dirty="0">
                <a:solidFill>
                  <a:srgbClr val="FF0000"/>
                </a:solidFill>
                <a:latin typeface="HG丸ｺﾞｼｯｸM-PRO" pitchFamily="50" charset="-128"/>
                <a:ea typeface="HG丸ｺﾞｼｯｸM-PRO" pitchFamily="50" charset="-128"/>
                <a:sym typeface="Candara" pitchFamily="34" charset="0"/>
              </a:rPr>
              <a:t>計画</a:t>
            </a:r>
            <a:r>
              <a:rPr lang="ja-JP" altLang="en-US" dirty="0" smtClean="0">
                <a:solidFill>
                  <a:srgbClr val="FF0000"/>
                </a:solidFill>
                <a:latin typeface="HG丸ｺﾞｼｯｸM-PRO" pitchFamily="50" charset="-128"/>
                <a:ea typeface="HG丸ｺﾞｼｯｸM-PRO" pitchFamily="50" charset="-128"/>
                <a:sym typeface="Candara" pitchFamily="34" charset="0"/>
              </a:rPr>
              <a:t>変更</a:t>
            </a:r>
            <a:endParaRPr lang="en-US" altLang="ja-JP" dirty="0" smtClean="0">
              <a:solidFill>
                <a:srgbClr val="FF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dirty="0" smtClean="0">
                <a:solidFill>
                  <a:srgbClr val="FF0000"/>
                </a:solidFill>
                <a:latin typeface="HG丸ｺﾞｼｯｸM-PRO" pitchFamily="50" charset="-128"/>
                <a:ea typeface="HG丸ｺﾞｼｯｸM-PRO" pitchFamily="50" charset="-128"/>
                <a:sym typeface="Candara" pitchFamily="34" charset="0"/>
              </a:rPr>
              <a:t>　　　　　　　　　（</a:t>
            </a:r>
            <a:r>
              <a:rPr lang="ja-JP" altLang="en-US" dirty="0">
                <a:solidFill>
                  <a:srgbClr val="FF0000"/>
                </a:solidFill>
                <a:latin typeface="HG丸ｺﾞｼｯｸM-PRO" pitchFamily="50" charset="-128"/>
                <a:ea typeface="HG丸ｺﾞｼｯｸM-PRO" pitchFamily="50" charset="-128"/>
                <a:sym typeface="Candara" pitchFamily="34" charset="0"/>
              </a:rPr>
              <a:t>都市計画法）</a:t>
            </a:r>
            <a:r>
              <a:rPr lang="ja-JP" altLang="en-US" dirty="0">
                <a:latin typeface="HG丸ｺﾞｼｯｸM-PRO" pitchFamily="50" charset="-128"/>
                <a:ea typeface="HG丸ｺﾞｼｯｸM-PRO" pitchFamily="50" charset="-128"/>
                <a:sym typeface="Candara" pitchFamily="34" charset="0"/>
              </a:rPr>
              <a:t/>
            </a:r>
            <a:br>
              <a:rPr lang="ja-JP" altLang="en-US" dirty="0">
                <a:latin typeface="HG丸ｺﾞｼｯｸM-PRO" pitchFamily="50" charset="-128"/>
                <a:ea typeface="HG丸ｺﾞｼｯｸM-PRO" pitchFamily="50" charset="-128"/>
                <a:sym typeface="Candara" pitchFamily="34" charset="0"/>
              </a:rPr>
            </a:br>
            <a:r>
              <a:rPr lang="en-US" altLang="ja-JP" dirty="0" smtClean="0">
                <a:latin typeface="HG丸ｺﾞｼｯｸM-PRO" pitchFamily="50" charset="-128"/>
                <a:ea typeface="HG丸ｺﾞｼｯｸM-PRO" pitchFamily="50" charset="-128"/>
                <a:sym typeface="Candara" pitchFamily="34" charset="0"/>
              </a:rPr>
              <a:t>H30</a:t>
            </a:r>
            <a:r>
              <a:rPr lang="ja-JP" altLang="en-US" dirty="0">
                <a:latin typeface="HG丸ｺﾞｼｯｸM-PRO" pitchFamily="50" charset="-128"/>
                <a:ea typeface="HG丸ｺﾞｼｯｸM-PRO" pitchFamily="50" charset="-128"/>
                <a:sym typeface="Candara" pitchFamily="34" charset="0"/>
              </a:rPr>
              <a:t>年度　事業計画</a:t>
            </a:r>
            <a:r>
              <a:rPr lang="ja-JP" altLang="en-US" dirty="0" smtClean="0">
                <a:latin typeface="HG丸ｺﾞｼｯｸM-PRO" pitchFamily="50" charset="-128"/>
                <a:ea typeface="HG丸ｺﾞｼｯｸM-PRO" pitchFamily="50" charset="-128"/>
                <a:sym typeface="Candara" pitchFamily="34" charset="0"/>
              </a:rPr>
              <a:t>変更</a:t>
            </a:r>
            <a:endParaRPr lang="en-US" altLang="ja-JP" dirty="0" smtClean="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dirty="0" smtClean="0">
                <a:latin typeface="HG丸ｺﾞｼｯｸM-PRO" pitchFamily="50" charset="-128"/>
                <a:ea typeface="HG丸ｺﾞｼｯｸM-PRO" pitchFamily="50" charset="-128"/>
                <a:sym typeface="Candara" pitchFamily="34" charset="0"/>
              </a:rPr>
              <a:t>　　　　　　　　　（</a:t>
            </a:r>
            <a:r>
              <a:rPr lang="ja-JP" altLang="en-US" dirty="0">
                <a:latin typeface="HG丸ｺﾞｼｯｸM-PRO" pitchFamily="50" charset="-128"/>
                <a:ea typeface="HG丸ｺﾞｼｯｸM-PRO" pitchFamily="50" charset="-128"/>
                <a:sym typeface="Candara" pitchFamily="34" charset="0"/>
              </a:rPr>
              <a:t>下水道法）</a:t>
            </a:r>
            <a:endParaRPr lang="en-US" altLang="ja-JP" dirty="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dirty="0">
                <a:latin typeface="HG丸ｺﾞｼｯｸM-PRO" pitchFamily="50" charset="-128"/>
                <a:ea typeface="HG丸ｺﾞｼｯｸM-PRO" pitchFamily="50" charset="-128"/>
                <a:sym typeface="Candara" pitchFamily="34" charset="0"/>
              </a:rPr>
              <a:t>　　　　　</a:t>
            </a:r>
            <a:r>
              <a:rPr lang="ja-JP" altLang="en-US" dirty="0" smtClean="0">
                <a:latin typeface="HG丸ｺﾞｼｯｸM-PRO" pitchFamily="50" charset="-128"/>
                <a:ea typeface="HG丸ｺﾞｼｯｸM-PRO" pitchFamily="50" charset="-128"/>
                <a:sym typeface="Candara" pitchFamily="34" charset="0"/>
              </a:rPr>
              <a:t>都市</a:t>
            </a:r>
            <a:r>
              <a:rPr lang="ja-JP" altLang="en-US" dirty="0">
                <a:latin typeface="HG丸ｺﾞｼｯｸM-PRO" pitchFamily="50" charset="-128"/>
                <a:ea typeface="HG丸ｺﾞｼｯｸM-PRO" pitchFamily="50" charset="-128"/>
                <a:sym typeface="Candara" pitchFamily="34" charset="0"/>
              </a:rPr>
              <a:t>計画事業</a:t>
            </a:r>
            <a:r>
              <a:rPr lang="ja-JP" altLang="en-US" dirty="0" smtClean="0">
                <a:latin typeface="HG丸ｺﾞｼｯｸM-PRO" pitchFamily="50" charset="-128"/>
                <a:ea typeface="HG丸ｺﾞｼｯｸM-PRO" pitchFamily="50" charset="-128"/>
                <a:sym typeface="Candara" pitchFamily="34" charset="0"/>
              </a:rPr>
              <a:t>認可</a:t>
            </a:r>
            <a:endParaRPr lang="en-US" altLang="ja-JP" dirty="0" smtClean="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dirty="0" smtClean="0">
                <a:latin typeface="HG丸ｺﾞｼｯｸM-PRO" pitchFamily="50" charset="-128"/>
                <a:ea typeface="HG丸ｺﾞｼｯｸM-PRO" pitchFamily="50" charset="-128"/>
                <a:sym typeface="Candara" pitchFamily="34" charset="0"/>
              </a:rPr>
              <a:t>　　　　　　　　　 </a:t>
            </a:r>
            <a:r>
              <a:rPr lang="en-US" altLang="ja-JP" dirty="0" smtClean="0">
                <a:latin typeface="HG丸ｺﾞｼｯｸM-PRO" pitchFamily="50" charset="-128"/>
                <a:ea typeface="HG丸ｺﾞｼｯｸM-PRO" pitchFamily="50" charset="-128"/>
                <a:sym typeface="Candara" pitchFamily="34" charset="0"/>
              </a:rPr>
              <a:t>(</a:t>
            </a:r>
            <a:r>
              <a:rPr lang="ja-JP" altLang="en-US" dirty="0">
                <a:latin typeface="HG丸ｺﾞｼｯｸM-PRO" pitchFamily="50" charset="-128"/>
                <a:ea typeface="HG丸ｺﾞｼｯｸM-PRO" pitchFamily="50" charset="-128"/>
                <a:sym typeface="Candara" pitchFamily="34" charset="0"/>
              </a:rPr>
              <a:t>都市計画法</a:t>
            </a:r>
            <a:r>
              <a:rPr lang="en-US" altLang="ja-JP" dirty="0">
                <a:latin typeface="HG丸ｺﾞｼｯｸM-PRO" pitchFamily="50" charset="-128"/>
                <a:ea typeface="HG丸ｺﾞｼｯｸM-PRO" pitchFamily="50" charset="-128"/>
                <a:sym typeface="Candara" pitchFamily="34" charset="0"/>
              </a:rPr>
              <a:t>)</a:t>
            </a:r>
          </a:p>
        </p:txBody>
      </p:sp>
      <p:sp>
        <p:nvSpPr>
          <p:cNvPr id="32775" name="正方形/長方形 14"/>
          <p:cNvSpPr>
            <a:spLocks noChangeArrowheads="1"/>
          </p:cNvSpPr>
          <p:nvPr/>
        </p:nvSpPr>
        <p:spPr bwMode="auto">
          <a:xfrm>
            <a:off x="4711700" y="3219450"/>
            <a:ext cx="3143250" cy="1536700"/>
          </a:xfrm>
          <a:prstGeom prst="rect">
            <a:avLst/>
          </a:prstGeom>
          <a:noFill/>
          <a:ln w="38100" algn="ctr">
            <a:solidFill>
              <a:srgbClr val="FF0000"/>
            </a:solidFill>
            <a:prstDash val="dash"/>
            <a:round/>
            <a:headEnd/>
            <a:tailEnd/>
          </a:ln>
        </p:spPr>
        <p:txBody>
          <a:bodyPr/>
          <a:lstStyle/>
          <a:p>
            <a:endParaRPr lang="ja-JP" altLang="en-US"/>
          </a:p>
        </p:txBody>
      </p:sp>
      <p:sp>
        <p:nvSpPr>
          <p:cNvPr id="32776" name="テキスト ボックス 16"/>
          <p:cNvSpPr txBox="1">
            <a:spLocks noChangeArrowheads="1"/>
          </p:cNvSpPr>
          <p:nvPr/>
        </p:nvSpPr>
        <p:spPr bwMode="auto">
          <a:xfrm>
            <a:off x="4292600" y="3289300"/>
            <a:ext cx="400050" cy="1327150"/>
          </a:xfrm>
          <a:prstGeom prst="rect">
            <a:avLst/>
          </a:prstGeom>
          <a:noFill/>
          <a:ln w="9525">
            <a:noFill/>
            <a:miter lim="800000"/>
            <a:headEnd/>
            <a:tailEnd/>
          </a:ln>
        </p:spPr>
        <p:txBody>
          <a:bodyPr vert="eaVert">
            <a:spAutoFit/>
          </a:bodyPr>
          <a:lstStyle/>
          <a:p>
            <a:r>
              <a:rPr kumimoji="1" lang="ja-JP" altLang="en-US" sz="1400" dirty="0">
                <a:solidFill>
                  <a:srgbClr val="FF0000"/>
                </a:solidFill>
              </a:rPr>
              <a:t>都市計画変更</a:t>
            </a:r>
          </a:p>
        </p:txBody>
      </p:sp>
      <p:sp>
        <p:nvSpPr>
          <p:cNvPr id="32778" name="スライド番号プレースホルダ 11"/>
          <p:cNvSpPr>
            <a:spLocks noGrp="1"/>
          </p:cNvSpPr>
          <p:nvPr>
            <p:ph type="sldNum" sz="quarter" idx="12"/>
          </p:nvPr>
        </p:nvSpPr>
        <p:spPr>
          <a:noFill/>
        </p:spPr>
        <p:txBody>
          <a:bodyPr/>
          <a:lstStyle/>
          <a:p>
            <a:r>
              <a:rPr lang="ja-JP" altLang="en-US" sz="1800" dirty="0" smtClean="0">
                <a:latin typeface="Arial" pitchFamily="34" charset="0"/>
              </a:rPr>
              <a:t>１３</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9" descr="浸水シミュレーション.jpg"/>
          <p:cNvPicPr>
            <a:picLocks noChangeAspect="1"/>
          </p:cNvPicPr>
          <p:nvPr/>
        </p:nvPicPr>
        <p:blipFill>
          <a:blip r:embed="rId2" cstate="print"/>
          <a:srcRect t="38046" b="3793"/>
          <a:stretch>
            <a:fillRect/>
          </a:stretch>
        </p:blipFill>
        <p:spPr bwMode="auto">
          <a:xfrm>
            <a:off x="3803650" y="2241550"/>
            <a:ext cx="5168900" cy="3911600"/>
          </a:xfrm>
          <a:prstGeom prst="rect">
            <a:avLst/>
          </a:prstGeom>
          <a:noFill/>
          <a:ln w="9525">
            <a:noFill/>
            <a:miter lim="800000"/>
            <a:headEnd/>
            <a:tailEnd/>
          </a:ln>
        </p:spPr>
      </p:pic>
      <p:sp>
        <p:nvSpPr>
          <p:cNvPr id="38915" name="タイトル 2"/>
          <p:cNvSpPr>
            <a:spLocks noChangeArrowheads="1"/>
          </p:cNvSpPr>
          <p:nvPr/>
        </p:nvSpPr>
        <p:spPr bwMode="auto">
          <a:xfrm>
            <a:off x="360363" y="393700"/>
            <a:ext cx="8332787" cy="455613"/>
          </a:xfrm>
          <a:prstGeom prst="rect">
            <a:avLst/>
          </a:prstGeom>
          <a:noFill/>
          <a:ln w="9525">
            <a:noFill/>
            <a:miter lim="800000"/>
            <a:headEnd/>
            <a:tailEnd/>
          </a:ln>
        </p:spPr>
        <p:txBody>
          <a:bodyPr anchor="ctr"/>
          <a:lstStyle/>
          <a:p>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４</a:t>
            </a:r>
            <a:r>
              <a:rPr lang="en-US" altLang="ja-JP" sz="2800" b="1" dirty="0" smtClean="0">
                <a:solidFill>
                  <a:schemeClr val="tx2"/>
                </a:solidFill>
                <a:latin typeface="HG丸ｺﾞｼｯｸM-PRO" pitchFamily="50" charset="-128"/>
                <a:ea typeface="HG丸ｺﾞｼｯｸM-PRO" pitchFamily="50" charset="-128"/>
                <a:sym typeface="HG丸ｺﾞｼｯｸM-PRO" pitchFamily="50" charset="-128"/>
              </a:rPr>
              <a:t>-</a:t>
            </a:r>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５　内水</a:t>
            </a:r>
            <a:r>
              <a:rPr lang="ja-JP" altLang="en-US" sz="2800" b="1" dirty="0">
                <a:solidFill>
                  <a:schemeClr val="tx2"/>
                </a:solidFill>
                <a:latin typeface="HG丸ｺﾞｼｯｸM-PRO" pitchFamily="50" charset="-128"/>
                <a:ea typeface="HG丸ｺﾞｼｯｸM-PRO" pitchFamily="50" charset="-128"/>
                <a:sym typeface="HG丸ｺﾞｼｯｸM-PRO" pitchFamily="50" charset="-128"/>
              </a:rPr>
              <a:t>ハザードマップ</a:t>
            </a:r>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作成</a:t>
            </a:r>
            <a:endParaRPr lang="ja-JP" altLang="en-US" sz="2800" b="1" dirty="0">
              <a:solidFill>
                <a:schemeClr val="tx2"/>
              </a:solidFill>
              <a:latin typeface="HG丸ｺﾞｼｯｸM-PRO" pitchFamily="50" charset="-128"/>
              <a:ea typeface="HG丸ｺﾞｼｯｸM-PRO" pitchFamily="50" charset="-128"/>
              <a:sym typeface="HG丸ｺﾞｼｯｸM-PRO" pitchFamily="50" charset="-128"/>
            </a:endParaRPr>
          </a:p>
        </p:txBody>
      </p:sp>
      <p:sp>
        <p:nvSpPr>
          <p:cNvPr id="38916" name="テキスト ボックス 9"/>
          <p:cNvSpPr txBox="1">
            <a:spLocks noChangeArrowheads="1"/>
          </p:cNvSpPr>
          <p:nvPr/>
        </p:nvSpPr>
        <p:spPr bwMode="auto">
          <a:xfrm>
            <a:off x="241301" y="1193800"/>
            <a:ext cx="3073400" cy="223520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■事業の概要</a:t>
            </a:r>
            <a:endParaRPr lang="en-US" b="1" u="sng" dirty="0">
              <a:solidFill>
                <a:srgbClr val="C0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600" dirty="0">
                <a:latin typeface="HG丸ｺﾞｼｯｸM-PRO" pitchFamily="50" charset="-128"/>
                <a:ea typeface="HG丸ｺﾞｼｯｸM-PRO" pitchFamily="50" charset="-128"/>
                <a:sym typeface="Candara" pitchFamily="34" charset="0"/>
              </a:rPr>
              <a:t>　</a:t>
            </a:r>
            <a:r>
              <a:rPr lang="ja-JP" altLang="en-US" sz="1600" dirty="0" smtClean="0">
                <a:latin typeface="HG丸ｺﾞｼｯｸM-PRO" pitchFamily="50" charset="-128"/>
                <a:ea typeface="HG丸ｺﾞｼｯｸM-PRO" pitchFamily="50" charset="-128"/>
                <a:sym typeface="Candara" pitchFamily="34" charset="0"/>
              </a:rPr>
              <a:t>平成</a:t>
            </a:r>
            <a:r>
              <a:rPr lang="en-US" altLang="ja-JP" sz="1600" dirty="0" smtClean="0">
                <a:latin typeface="HG丸ｺﾞｼｯｸM-PRO" pitchFamily="50" charset="-128"/>
                <a:ea typeface="HG丸ｺﾞｼｯｸM-PRO" pitchFamily="50" charset="-128"/>
                <a:sym typeface="Candara" pitchFamily="34" charset="0"/>
              </a:rPr>
              <a:t>27</a:t>
            </a:r>
            <a:r>
              <a:rPr lang="ja-JP" altLang="en-US" sz="1600" dirty="0" smtClean="0">
                <a:latin typeface="HG丸ｺﾞｼｯｸM-PRO" pitchFamily="50" charset="-128"/>
                <a:ea typeface="HG丸ｺﾞｼｯｸM-PRO" pitchFamily="50" charset="-128"/>
                <a:sym typeface="Candara" pitchFamily="34" charset="0"/>
              </a:rPr>
              <a:t>年に水防法が改正され、近年のゲリラ豪雨に対応するため、市ごとで想定される最大降雨量に基づく浸水シュミレーションを行い、新たな内水ハザードマップを作成するもの。</a:t>
            </a:r>
            <a:endParaRPr lang="en-US" sz="1600" b="1" dirty="0">
              <a:latin typeface="HG丸ｺﾞｼｯｸM-PRO" pitchFamily="50" charset="-128"/>
              <a:ea typeface="HG丸ｺﾞｼｯｸM-PRO" pitchFamily="50" charset="-128"/>
              <a:sym typeface="Candara" pitchFamily="34" charset="0"/>
            </a:endParaRPr>
          </a:p>
        </p:txBody>
      </p:sp>
      <p:sp>
        <p:nvSpPr>
          <p:cNvPr id="38917" name="テキスト ボックス 9"/>
          <p:cNvSpPr txBox="1">
            <a:spLocks noChangeArrowheads="1"/>
          </p:cNvSpPr>
          <p:nvPr/>
        </p:nvSpPr>
        <p:spPr bwMode="auto">
          <a:xfrm>
            <a:off x="4432300" y="1123950"/>
            <a:ext cx="4529137" cy="76835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■設計条件（案）</a:t>
            </a:r>
            <a:endParaRPr lang="en-US" b="1" u="sng" dirty="0">
              <a:solidFill>
                <a:srgbClr val="C0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600" dirty="0">
                <a:latin typeface="HG丸ｺﾞｼｯｸM-PRO" pitchFamily="50" charset="-128"/>
                <a:ea typeface="HG丸ｺﾞｼｯｸM-PRO" pitchFamily="50" charset="-128"/>
                <a:sym typeface="Candara" pitchFamily="34" charset="0"/>
              </a:rPr>
              <a:t>　</a:t>
            </a:r>
            <a:r>
              <a:rPr lang="ja-JP" altLang="en-US" sz="1600" dirty="0" smtClean="0">
                <a:latin typeface="HG丸ｺﾞｼｯｸM-PRO" pitchFamily="50" charset="-128"/>
                <a:ea typeface="HG丸ｺﾞｼｯｸM-PRO" pitchFamily="50" charset="-128"/>
                <a:sym typeface="Candara" pitchFamily="34" charset="0"/>
              </a:rPr>
              <a:t>最大降雨量</a:t>
            </a:r>
            <a:r>
              <a:rPr lang="en-US" altLang="ja-JP" sz="1600" dirty="0" smtClean="0">
                <a:latin typeface="HG丸ｺﾞｼｯｸM-PRO" pitchFamily="50" charset="-128"/>
                <a:ea typeface="HG丸ｺﾞｼｯｸM-PRO" pitchFamily="50" charset="-128"/>
                <a:sym typeface="Candara" pitchFamily="34" charset="0"/>
              </a:rPr>
              <a:t>79.5mm/h</a:t>
            </a:r>
            <a:r>
              <a:rPr lang="ja-JP" altLang="en-US" sz="1600" dirty="0">
                <a:latin typeface="HG丸ｺﾞｼｯｸM-PRO" pitchFamily="50" charset="-128"/>
                <a:ea typeface="HG丸ｺﾞｼｯｸM-PRO" pitchFamily="50" charset="-128"/>
                <a:sym typeface="Candara" pitchFamily="34" charset="0"/>
              </a:rPr>
              <a:t>で</a:t>
            </a:r>
            <a:endParaRPr lang="en-US" altLang="ja-JP" sz="1600" dirty="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600" dirty="0">
                <a:latin typeface="HG丸ｺﾞｼｯｸM-PRO" pitchFamily="50" charset="-128"/>
                <a:ea typeface="HG丸ｺﾞｼｯｸM-PRO" pitchFamily="50" charset="-128"/>
                <a:sym typeface="Candara" pitchFamily="34" charset="0"/>
              </a:rPr>
              <a:t>　シミュレーション</a:t>
            </a:r>
            <a:r>
              <a:rPr lang="ja-JP" altLang="en-US" sz="1400" dirty="0">
                <a:latin typeface="HG丸ｺﾞｼｯｸM-PRO" pitchFamily="50" charset="-128"/>
                <a:ea typeface="HG丸ｺﾞｼｯｸM-PRO" pitchFamily="50" charset="-128"/>
                <a:sym typeface="Candara" pitchFamily="34" charset="0"/>
              </a:rPr>
              <a:t>（</a:t>
            </a:r>
            <a:r>
              <a:rPr lang="ja-JP" altLang="en-US" sz="1400" dirty="0" smtClean="0">
                <a:latin typeface="HG丸ｺﾞｼｯｸM-PRO" pitchFamily="50" charset="-128"/>
                <a:ea typeface="HG丸ｺﾞｼｯｸM-PRO" pitchFamily="50" charset="-128"/>
                <a:sym typeface="Candara" pitchFamily="34" charset="0"/>
              </a:rPr>
              <a:t>現在　</a:t>
            </a:r>
            <a:r>
              <a:rPr lang="en-US" altLang="ja-JP" sz="1400" dirty="0" smtClean="0">
                <a:latin typeface="HG丸ｺﾞｼｯｸM-PRO" pitchFamily="50" charset="-128"/>
                <a:ea typeface="HG丸ｺﾞｼｯｸM-PRO" pitchFamily="50" charset="-128"/>
                <a:sym typeface="Candara" pitchFamily="34" charset="0"/>
              </a:rPr>
              <a:t>50mm/h</a:t>
            </a:r>
            <a:r>
              <a:rPr lang="ja-JP" altLang="en-US" sz="1400" dirty="0" smtClean="0">
                <a:latin typeface="HG丸ｺﾞｼｯｸM-PRO" pitchFamily="50" charset="-128"/>
                <a:ea typeface="HG丸ｺﾞｼｯｸM-PRO" pitchFamily="50" charset="-128"/>
                <a:sym typeface="Candara" pitchFamily="34" charset="0"/>
              </a:rPr>
              <a:t>）</a:t>
            </a:r>
            <a:endParaRPr lang="en-US" sz="1400" b="1" dirty="0">
              <a:latin typeface="HG丸ｺﾞｼｯｸM-PRO" pitchFamily="50" charset="-128"/>
              <a:ea typeface="HG丸ｺﾞｼｯｸM-PRO" pitchFamily="50" charset="-128"/>
              <a:sym typeface="Candara" pitchFamily="34" charset="0"/>
            </a:endParaRPr>
          </a:p>
        </p:txBody>
      </p:sp>
      <p:sp>
        <p:nvSpPr>
          <p:cNvPr id="38918" name="テキスト ボックス 9"/>
          <p:cNvSpPr txBox="1">
            <a:spLocks noChangeArrowheads="1"/>
          </p:cNvSpPr>
          <p:nvPr/>
        </p:nvSpPr>
        <p:spPr bwMode="auto">
          <a:xfrm>
            <a:off x="241301" y="3498850"/>
            <a:ext cx="3352799" cy="258445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■主なスケジュール</a:t>
            </a:r>
            <a:endParaRPr lang="en-US" b="1" u="sng" dirty="0">
              <a:solidFill>
                <a:srgbClr val="C0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dirty="0">
                <a:latin typeface="HG丸ｺﾞｼｯｸM-PRO" pitchFamily="50" charset="-128"/>
                <a:ea typeface="HG丸ｺﾞｼｯｸM-PRO" pitchFamily="50" charset="-128"/>
                <a:sym typeface="Candara" pitchFamily="34" charset="0"/>
              </a:rPr>
              <a:t>　</a:t>
            </a:r>
            <a:r>
              <a:rPr lang="en-US" altLang="ja-JP" sz="1400" dirty="0">
                <a:latin typeface="HG丸ｺﾞｼｯｸM-PRO" pitchFamily="50" charset="-128"/>
                <a:ea typeface="HG丸ｺﾞｼｯｸM-PRO" pitchFamily="50" charset="-128"/>
                <a:sym typeface="Candara" pitchFamily="34" charset="0"/>
              </a:rPr>
              <a:t>H28</a:t>
            </a:r>
            <a:r>
              <a:rPr lang="ja-JP" altLang="en-US" sz="1400" dirty="0">
                <a:latin typeface="HG丸ｺﾞｼｯｸM-PRO" pitchFamily="50" charset="-128"/>
                <a:ea typeface="HG丸ｺﾞｼｯｸM-PRO" pitchFamily="50" charset="-128"/>
                <a:sym typeface="Candara" pitchFamily="34" charset="0"/>
              </a:rPr>
              <a:t>年度　内水ハザードマップ</a:t>
            </a:r>
            <a:r>
              <a:rPr lang="ja-JP" altLang="en-US" sz="1400" dirty="0" smtClean="0">
                <a:latin typeface="HG丸ｺﾞｼｯｸM-PRO" pitchFamily="50" charset="-128"/>
                <a:ea typeface="HG丸ｺﾞｼｯｸM-PRO" pitchFamily="50" charset="-128"/>
                <a:sym typeface="Candara" pitchFamily="34" charset="0"/>
              </a:rPr>
              <a:t>作成</a:t>
            </a:r>
            <a:endParaRPr lang="en-US" altLang="ja-JP" sz="1400" dirty="0" smtClean="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dirty="0" smtClean="0">
                <a:latin typeface="HG丸ｺﾞｼｯｸM-PRO" pitchFamily="50" charset="-128"/>
                <a:ea typeface="HG丸ｺﾞｼｯｸM-PRO" pitchFamily="50" charset="-128"/>
                <a:sym typeface="Candara" pitchFamily="34" charset="0"/>
              </a:rPr>
              <a:t>　　　　　　 基本</a:t>
            </a:r>
            <a:r>
              <a:rPr lang="ja-JP" altLang="en-US" sz="1400" dirty="0">
                <a:latin typeface="HG丸ｺﾞｼｯｸM-PRO" pitchFamily="50" charset="-128"/>
                <a:ea typeface="HG丸ｺﾞｼｯｸM-PRO" pitchFamily="50" charset="-128"/>
                <a:sym typeface="Candara" pitchFamily="34" charset="0"/>
              </a:rPr>
              <a:t>検討</a:t>
            </a:r>
            <a:r>
              <a:rPr lang="ja-JP" altLang="en-US" sz="1400" dirty="0" smtClean="0">
                <a:latin typeface="HG丸ｺﾞｼｯｸM-PRO" pitchFamily="50" charset="-128"/>
                <a:ea typeface="HG丸ｺﾞｼｯｸM-PRO" pitchFamily="50" charset="-128"/>
                <a:sym typeface="Candara" pitchFamily="34" charset="0"/>
              </a:rPr>
              <a:t>研究</a:t>
            </a:r>
            <a:r>
              <a:rPr lang="ja-JP" altLang="en-US" sz="1400" dirty="0">
                <a:latin typeface="HG丸ｺﾞｼｯｸM-PRO" pitchFamily="50" charset="-128"/>
                <a:ea typeface="HG丸ｺﾞｼｯｸM-PRO" pitchFamily="50" charset="-128"/>
                <a:sym typeface="Candara" pitchFamily="34" charset="0"/>
              </a:rPr>
              <a:t/>
            </a:r>
            <a:br>
              <a:rPr lang="ja-JP" altLang="en-US" sz="1400" dirty="0">
                <a:latin typeface="HG丸ｺﾞｼｯｸM-PRO" pitchFamily="50" charset="-128"/>
                <a:ea typeface="HG丸ｺﾞｼｯｸM-PRO" pitchFamily="50" charset="-128"/>
                <a:sym typeface="Candara" pitchFamily="34" charset="0"/>
              </a:rPr>
            </a:br>
            <a:r>
              <a:rPr lang="ja-JP" altLang="en-US" sz="1400" dirty="0">
                <a:solidFill>
                  <a:srgbClr val="FF0000"/>
                </a:solidFill>
                <a:latin typeface="HG丸ｺﾞｼｯｸM-PRO" pitchFamily="50" charset="-128"/>
                <a:ea typeface="HG丸ｺﾞｼｯｸM-PRO" pitchFamily="50" charset="-128"/>
                <a:sym typeface="Candara" pitchFamily="34" charset="0"/>
              </a:rPr>
              <a:t>　</a:t>
            </a:r>
            <a:r>
              <a:rPr lang="en-US" altLang="ja-JP" sz="1400" dirty="0">
                <a:solidFill>
                  <a:srgbClr val="FF0000"/>
                </a:solidFill>
                <a:latin typeface="HG丸ｺﾞｼｯｸM-PRO" pitchFamily="50" charset="-128"/>
                <a:ea typeface="HG丸ｺﾞｼｯｸM-PRO" pitchFamily="50" charset="-128"/>
                <a:sym typeface="Candara" pitchFamily="34" charset="0"/>
              </a:rPr>
              <a:t>H29</a:t>
            </a:r>
            <a:r>
              <a:rPr lang="ja-JP" altLang="en-US" sz="1400" dirty="0">
                <a:solidFill>
                  <a:srgbClr val="FF0000"/>
                </a:solidFill>
                <a:latin typeface="HG丸ｺﾞｼｯｸM-PRO" pitchFamily="50" charset="-128"/>
                <a:ea typeface="HG丸ｺﾞｼｯｸM-PRO" pitchFamily="50" charset="-128"/>
                <a:sym typeface="Candara" pitchFamily="34" charset="0"/>
              </a:rPr>
              <a:t>年度　内水ハザードマップ</a:t>
            </a:r>
            <a:r>
              <a:rPr lang="ja-JP" altLang="en-US" sz="1400" dirty="0" smtClean="0">
                <a:solidFill>
                  <a:srgbClr val="FF0000"/>
                </a:solidFill>
                <a:latin typeface="HG丸ｺﾞｼｯｸM-PRO" pitchFamily="50" charset="-128"/>
                <a:ea typeface="HG丸ｺﾞｼｯｸM-PRO" pitchFamily="50" charset="-128"/>
                <a:sym typeface="Candara" pitchFamily="34" charset="0"/>
              </a:rPr>
              <a:t>作成</a:t>
            </a:r>
            <a:r>
              <a:rPr lang="ja-JP" altLang="en-US" sz="1400" dirty="0">
                <a:solidFill>
                  <a:srgbClr val="FF0000"/>
                </a:solidFill>
                <a:latin typeface="HG丸ｺﾞｼｯｸM-PRO" pitchFamily="50" charset="-128"/>
                <a:ea typeface="HG丸ｺﾞｼｯｸM-PRO" pitchFamily="50" charset="-128"/>
                <a:sym typeface="Candara" pitchFamily="34" charset="0"/>
              </a:rPr>
              <a:t/>
            </a:r>
            <a:br>
              <a:rPr lang="ja-JP" altLang="en-US" sz="1400" dirty="0">
                <a:solidFill>
                  <a:srgbClr val="FF0000"/>
                </a:solidFill>
                <a:latin typeface="HG丸ｺﾞｼｯｸM-PRO" pitchFamily="50" charset="-128"/>
                <a:ea typeface="HG丸ｺﾞｼｯｸM-PRO" pitchFamily="50" charset="-128"/>
                <a:sym typeface="Candara" pitchFamily="34" charset="0"/>
              </a:rPr>
            </a:br>
            <a:r>
              <a:rPr lang="ja-JP" altLang="en-US" sz="1400" dirty="0">
                <a:solidFill>
                  <a:srgbClr val="FF0000"/>
                </a:solidFill>
                <a:latin typeface="HG丸ｺﾞｼｯｸM-PRO" pitchFamily="50" charset="-128"/>
                <a:ea typeface="HG丸ｺﾞｼｯｸM-PRO" pitchFamily="50" charset="-128"/>
                <a:sym typeface="Candara" pitchFamily="34" charset="0"/>
              </a:rPr>
              <a:t>　　　　　　 雨水管理総合計画</a:t>
            </a:r>
            <a:r>
              <a:rPr lang="ja-JP" altLang="en-US" sz="1400" dirty="0" smtClean="0">
                <a:solidFill>
                  <a:srgbClr val="FF0000"/>
                </a:solidFill>
                <a:latin typeface="HG丸ｺﾞｼｯｸM-PRO" pitchFamily="50" charset="-128"/>
                <a:ea typeface="HG丸ｺﾞｼｯｸM-PRO" pitchFamily="50" charset="-128"/>
                <a:sym typeface="Candara" pitchFamily="34" charset="0"/>
              </a:rPr>
              <a:t>策定</a:t>
            </a:r>
            <a:r>
              <a:rPr lang="ja-JP" altLang="en-US" sz="1400" dirty="0">
                <a:latin typeface="HG丸ｺﾞｼｯｸM-PRO" pitchFamily="50" charset="-128"/>
                <a:ea typeface="HG丸ｺﾞｼｯｸM-PRO" pitchFamily="50" charset="-128"/>
                <a:sym typeface="Candara" pitchFamily="34" charset="0"/>
              </a:rPr>
              <a:t/>
            </a:r>
            <a:br>
              <a:rPr lang="ja-JP" altLang="en-US" sz="1400" dirty="0">
                <a:latin typeface="HG丸ｺﾞｼｯｸM-PRO" pitchFamily="50" charset="-128"/>
                <a:ea typeface="HG丸ｺﾞｼｯｸM-PRO" pitchFamily="50" charset="-128"/>
                <a:sym typeface="Candara" pitchFamily="34" charset="0"/>
              </a:rPr>
            </a:br>
            <a:r>
              <a:rPr lang="ja-JP" altLang="en-US" sz="1400" dirty="0">
                <a:latin typeface="HG丸ｺﾞｼｯｸM-PRO" pitchFamily="50" charset="-128"/>
                <a:ea typeface="HG丸ｺﾞｼｯｸM-PRO" pitchFamily="50" charset="-128"/>
                <a:sym typeface="Candara" pitchFamily="34" charset="0"/>
              </a:rPr>
              <a:t>　</a:t>
            </a:r>
            <a:r>
              <a:rPr lang="en-US" altLang="ja-JP" sz="1400" dirty="0">
                <a:latin typeface="HG丸ｺﾞｼｯｸM-PRO" pitchFamily="50" charset="-128"/>
                <a:ea typeface="HG丸ｺﾞｼｯｸM-PRO" pitchFamily="50" charset="-128"/>
                <a:sym typeface="Candara" pitchFamily="34" charset="0"/>
              </a:rPr>
              <a:t>H30</a:t>
            </a:r>
            <a:r>
              <a:rPr lang="ja-JP" altLang="en-US" sz="1400" dirty="0">
                <a:latin typeface="HG丸ｺﾞｼｯｸM-PRO" pitchFamily="50" charset="-128"/>
                <a:ea typeface="HG丸ｺﾞｼｯｸM-PRO" pitchFamily="50" charset="-128"/>
                <a:sym typeface="Candara" pitchFamily="34" charset="0"/>
              </a:rPr>
              <a:t>年度　改正下水道法に伴う</a:t>
            </a:r>
            <a:r>
              <a:rPr lang="ja-JP" altLang="en-US" sz="1400" dirty="0" smtClean="0">
                <a:latin typeface="HG丸ｺﾞｼｯｸM-PRO" pitchFamily="50" charset="-128"/>
                <a:ea typeface="HG丸ｺﾞｼｯｸM-PRO" pitchFamily="50" charset="-128"/>
                <a:sym typeface="Candara" pitchFamily="34" charset="0"/>
              </a:rPr>
              <a:t>事業</a:t>
            </a:r>
            <a:endParaRPr lang="en-US" altLang="ja-JP" sz="1400" dirty="0" smtClean="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dirty="0" smtClean="0">
                <a:latin typeface="HG丸ｺﾞｼｯｸM-PRO" pitchFamily="50" charset="-128"/>
                <a:ea typeface="HG丸ｺﾞｼｯｸM-PRO" pitchFamily="50" charset="-128"/>
                <a:sym typeface="Candara" pitchFamily="34" charset="0"/>
              </a:rPr>
              <a:t>　　　　　　 計画</a:t>
            </a:r>
            <a:r>
              <a:rPr lang="ja-JP" altLang="en-US" sz="1400" dirty="0">
                <a:latin typeface="HG丸ｺﾞｼｯｸM-PRO" pitchFamily="50" charset="-128"/>
                <a:ea typeface="HG丸ｺﾞｼｯｸM-PRO" pitchFamily="50" charset="-128"/>
                <a:sym typeface="Candara" pitchFamily="34" charset="0"/>
              </a:rPr>
              <a:t>変更</a:t>
            </a:r>
            <a:endParaRPr lang="en-US" altLang="ja-JP" sz="1400" dirty="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b="1" dirty="0">
                <a:latin typeface="HG丸ｺﾞｼｯｸM-PRO" pitchFamily="50" charset="-128"/>
                <a:ea typeface="HG丸ｺﾞｼｯｸM-PRO" pitchFamily="50" charset="-128"/>
                <a:sym typeface="Candara" pitchFamily="34" charset="0"/>
              </a:rPr>
              <a:t>　</a:t>
            </a:r>
            <a:r>
              <a:rPr lang="en-US" altLang="ja-JP" sz="1400" b="1" dirty="0" smtClean="0">
                <a:latin typeface="HG丸ｺﾞｼｯｸM-PRO" pitchFamily="50" charset="-128"/>
                <a:ea typeface="HG丸ｺﾞｼｯｸM-PRO" pitchFamily="50" charset="-128"/>
                <a:sym typeface="Candara" pitchFamily="34" charset="0"/>
              </a:rPr>
              <a:t>※</a:t>
            </a:r>
            <a:r>
              <a:rPr lang="en-US" altLang="ja-JP" sz="1400" b="1" dirty="0">
                <a:latin typeface="HG丸ｺﾞｼｯｸM-PRO" pitchFamily="50" charset="-128"/>
                <a:ea typeface="HG丸ｺﾞｼｯｸM-PRO" pitchFamily="50" charset="-128"/>
                <a:sym typeface="Candara" pitchFamily="34" charset="0"/>
              </a:rPr>
              <a:t>H30.11.18</a:t>
            </a:r>
            <a:r>
              <a:rPr lang="ja-JP" altLang="en-US" sz="1400" b="1" dirty="0" err="1">
                <a:latin typeface="HG丸ｺﾞｼｯｸM-PRO" pitchFamily="50" charset="-128"/>
                <a:ea typeface="HG丸ｺﾞｼｯｸM-PRO" pitchFamily="50" charset="-128"/>
                <a:sym typeface="Candara" pitchFamily="34" charset="0"/>
              </a:rPr>
              <a:t>までに</a:t>
            </a:r>
            <a:r>
              <a:rPr lang="ja-JP" altLang="en-US" sz="1400" b="1" dirty="0">
                <a:latin typeface="HG丸ｺﾞｼｯｸM-PRO" pitchFamily="50" charset="-128"/>
                <a:ea typeface="HG丸ｺﾞｼｯｸM-PRO" pitchFamily="50" charset="-128"/>
                <a:sym typeface="Candara" pitchFamily="34" charset="0"/>
              </a:rPr>
              <a:t>変更が必要</a:t>
            </a:r>
            <a:endParaRPr lang="en-US" sz="1400" b="1" dirty="0">
              <a:latin typeface="HG丸ｺﾞｼｯｸM-PRO" pitchFamily="50" charset="-128"/>
              <a:ea typeface="HG丸ｺﾞｼｯｸM-PRO" pitchFamily="50" charset="-128"/>
              <a:sym typeface="Candara" pitchFamily="34" charset="0"/>
            </a:endParaRPr>
          </a:p>
        </p:txBody>
      </p:sp>
      <p:sp>
        <p:nvSpPr>
          <p:cNvPr id="38919" name="テキスト ボックス 4"/>
          <p:cNvSpPr txBox="1">
            <a:spLocks noChangeArrowheads="1"/>
          </p:cNvSpPr>
          <p:nvPr/>
        </p:nvSpPr>
        <p:spPr bwMode="auto">
          <a:xfrm>
            <a:off x="4641850" y="6256338"/>
            <a:ext cx="3841750" cy="246062"/>
          </a:xfrm>
          <a:prstGeom prst="rect">
            <a:avLst/>
          </a:prstGeom>
          <a:noFill/>
          <a:ln w="9525">
            <a:noFill/>
            <a:miter lim="800000"/>
            <a:headEnd/>
            <a:tailEnd/>
          </a:ln>
        </p:spPr>
        <p:txBody>
          <a:bodyPr>
            <a:spAutoFit/>
          </a:bodyPr>
          <a:lstStyle/>
          <a:p>
            <a:pPr algn="ctr"/>
            <a:r>
              <a:rPr lang="ja-JP" altLang="en-US" sz="1000"/>
              <a:t>下水道浸水被害軽減総合計画策定マニュアル（案）抜粋</a:t>
            </a:r>
            <a:endParaRPr lang="en-US" altLang="ja-JP" sz="1000" b="1"/>
          </a:p>
        </p:txBody>
      </p:sp>
      <p:sp>
        <p:nvSpPr>
          <p:cNvPr id="38921" name="スライド番号プレースホルダ 7"/>
          <p:cNvSpPr>
            <a:spLocks noGrp="1"/>
          </p:cNvSpPr>
          <p:nvPr>
            <p:ph type="sldNum" sz="quarter" idx="12"/>
          </p:nvPr>
        </p:nvSpPr>
        <p:spPr>
          <a:xfrm>
            <a:off x="6318250" y="6356350"/>
            <a:ext cx="2368550" cy="365125"/>
          </a:xfrm>
          <a:noFill/>
        </p:spPr>
        <p:txBody>
          <a:bodyPr/>
          <a:lstStyle/>
          <a:p>
            <a:r>
              <a:rPr lang="ja-JP" altLang="en-US" sz="1800" dirty="0" smtClean="0">
                <a:latin typeface="ＭＳ ゴシック" pitchFamily="49" charset="-128"/>
                <a:ea typeface="ＭＳ ゴシック" pitchFamily="49" charset="-128"/>
              </a:rPr>
              <a:t>１４</a:t>
            </a:r>
          </a:p>
        </p:txBody>
      </p:sp>
      <p:sp>
        <p:nvSpPr>
          <p:cNvPr id="38922" name="テキスト ボックス 4"/>
          <p:cNvSpPr txBox="1">
            <a:spLocks noChangeArrowheads="1"/>
          </p:cNvSpPr>
          <p:nvPr/>
        </p:nvSpPr>
        <p:spPr bwMode="auto">
          <a:xfrm>
            <a:off x="4432300" y="2032000"/>
            <a:ext cx="3841750" cy="246063"/>
          </a:xfrm>
          <a:prstGeom prst="rect">
            <a:avLst/>
          </a:prstGeom>
          <a:noFill/>
          <a:ln w="9525">
            <a:noFill/>
            <a:miter lim="800000"/>
            <a:headEnd/>
            <a:tailEnd/>
          </a:ln>
        </p:spPr>
        <p:txBody>
          <a:bodyPr>
            <a:spAutoFit/>
          </a:bodyPr>
          <a:lstStyle/>
          <a:p>
            <a:pPr algn="ctr"/>
            <a:r>
              <a:rPr lang="ja-JP" altLang="en-US" sz="1000" dirty="0"/>
              <a:t>－</a:t>
            </a:r>
            <a:r>
              <a:rPr lang="ja-JP" altLang="en-US" sz="1000" b="1" dirty="0">
                <a:solidFill>
                  <a:srgbClr val="FF0000"/>
                </a:solidFill>
              </a:rPr>
              <a:t>地表面流出</a:t>
            </a:r>
            <a:r>
              <a:rPr lang="ja-JP" altLang="en-US" sz="1000" b="1" dirty="0"/>
              <a:t>・</a:t>
            </a:r>
            <a:r>
              <a:rPr lang="ja-JP" altLang="en-US" sz="1000" b="1" dirty="0">
                <a:solidFill>
                  <a:srgbClr val="FF0000"/>
                </a:solidFill>
              </a:rPr>
              <a:t>管渠内解析</a:t>
            </a:r>
            <a:r>
              <a:rPr lang="ja-JP" altLang="en-US" sz="1000" dirty="0"/>
              <a:t>によりシミュレーション－</a:t>
            </a:r>
            <a:endParaRPr lang="en-US" altLang="ja-JP" sz="1000" dirty="0"/>
          </a:p>
        </p:txBody>
      </p:sp>
      <p:sp>
        <p:nvSpPr>
          <p:cNvPr id="38923" name="左カーブ矢印 10"/>
          <p:cNvSpPr>
            <a:spLocks noChangeArrowheads="1"/>
          </p:cNvSpPr>
          <p:nvPr/>
        </p:nvSpPr>
        <p:spPr bwMode="auto">
          <a:xfrm>
            <a:off x="3454400" y="4826000"/>
            <a:ext cx="279400" cy="349250"/>
          </a:xfrm>
          <a:prstGeom prst="curvedLef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ja-JP" altLang="en-US"/>
          </a:p>
        </p:txBody>
      </p:sp>
      <p:sp>
        <p:nvSpPr>
          <p:cNvPr id="12" name="テキスト ボックス 4"/>
          <p:cNvSpPr txBox="1">
            <a:spLocks noChangeArrowheads="1"/>
          </p:cNvSpPr>
          <p:nvPr/>
        </p:nvSpPr>
        <p:spPr bwMode="auto">
          <a:xfrm>
            <a:off x="3175000" y="5314950"/>
            <a:ext cx="838200" cy="246062"/>
          </a:xfrm>
          <a:prstGeom prst="rect">
            <a:avLst/>
          </a:prstGeom>
          <a:noFill/>
          <a:ln w="9525">
            <a:noFill/>
            <a:miter lim="800000"/>
            <a:headEnd/>
            <a:tailEnd/>
          </a:ln>
        </p:spPr>
        <p:txBody>
          <a:bodyPr>
            <a:spAutoFit/>
          </a:bodyPr>
          <a:lstStyle/>
          <a:p>
            <a:pPr>
              <a:buFont typeface="Arial" charset="0"/>
              <a:buNone/>
              <a:defRPr/>
            </a:pPr>
            <a:r>
              <a:rPr lang="ja-JP" altLang="en-US" sz="1000" b="1" dirty="0">
                <a:effectLst>
                  <a:outerShdw blurRad="38100" dist="38100" dir="2700000" algn="tl">
                    <a:srgbClr val="000000">
                      <a:alpha val="43137"/>
                    </a:srgbClr>
                  </a:outerShdw>
                </a:effectLst>
                <a:latin typeface="Arial" charset="0"/>
              </a:rPr>
              <a:t>方針を反映</a:t>
            </a:r>
            <a:endParaRPr lang="en-US" altLang="ja-JP" sz="1000" b="1"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9" descr="これからの雨水計画.jpg"/>
          <p:cNvPicPr>
            <a:picLocks noChangeAspect="1"/>
          </p:cNvPicPr>
          <p:nvPr/>
        </p:nvPicPr>
        <p:blipFill>
          <a:blip r:embed="rId2" cstate="print"/>
          <a:srcRect l="50497"/>
          <a:stretch>
            <a:fillRect/>
          </a:stretch>
        </p:blipFill>
        <p:spPr bwMode="auto">
          <a:xfrm>
            <a:off x="4502150" y="3778250"/>
            <a:ext cx="4051300" cy="2654300"/>
          </a:xfrm>
          <a:prstGeom prst="rect">
            <a:avLst/>
          </a:prstGeom>
          <a:noFill/>
          <a:ln w="9525">
            <a:noFill/>
            <a:miter lim="800000"/>
            <a:headEnd/>
            <a:tailEnd/>
          </a:ln>
        </p:spPr>
      </p:pic>
      <p:pic>
        <p:nvPicPr>
          <p:cNvPr id="39939" name="図 11" descr="これからの雨水計画.jpg"/>
          <p:cNvPicPr>
            <a:picLocks noChangeAspect="1"/>
          </p:cNvPicPr>
          <p:nvPr/>
        </p:nvPicPr>
        <p:blipFill>
          <a:blip r:embed="rId2" cstate="print"/>
          <a:srcRect r="53026"/>
          <a:stretch>
            <a:fillRect/>
          </a:stretch>
        </p:blipFill>
        <p:spPr bwMode="auto">
          <a:xfrm>
            <a:off x="4572000" y="914400"/>
            <a:ext cx="4051300" cy="2654300"/>
          </a:xfrm>
          <a:prstGeom prst="rect">
            <a:avLst/>
          </a:prstGeom>
          <a:noFill/>
          <a:ln w="9525">
            <a:noFill/>
            <a:miter lim="800000"/>
            <a:headEnd/>
            <a:tailEnd/>
          </a:ln>
        </p:spPr>
      </p:pic>
      <p:sp>
        <p:nvSpPr>
          <p:cNvPr id="39940" name="タイトル 2"/>
          <p:cNvSpPr>
            <a:spLocks noChangeArrowheads="1"/>
          </p:cNvSpPr>
          <p:nvPr/>
        </p:nvSpPr>
        <p:spPr bwMode="auto">
          <a:xfrm>
            <a:off x="360363" y="393700"/>
            <a:ext cx="8332787" cy="455613"/>
          </a:xfrm>
          <a:prstGeom prst="rect">
            <a:avLst/>
          </a:prstGeom>
          <a:noFill/>
          <a:ln w="9525">
            <a:noFill/>
            <a:miter lim="800000"/>
            <a:headEnd/>
            <a:tailEnd/>
          </a:ln>
        </p:spPr>
        <p:txBody>
          <a:bodyPr anchor="ctr"/>
          <a:lstStyle/>
          <a:p>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４</a:t>
            </a:r>
            <a:r>
              <a:rPr lang="en-US" altLang="ja-JP" sz="2800" b="1" dirty="0" smtClean="0">
                <a:solidFill>
                  <a:schemeClr val="tx2"/>
                </a:solidFill>
                <a:latin typeface="HG丸ｺﾞｼｯｸM-PRO" pitchFamily="50" charset="-128"/>
                <a:ea typeface="HG丸ｺﾞｼｯｸM-PRO" pitchFamily="50" charset="-128"/>
                <a:sym typeface="HG丸ｺﾞｼｯｸM-PRO" pitchFamily="50" charset="-128"/>
              </a:rPr>
              <a:t>-</a:t>
            </a:r>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６　雨水</a:t>
            </a:r>
            <a:r>
              <a:rPr lang="ja-JP" altLang="en-US" sz="2800" b="1" dirty="0">
                <a:solidFill>
                  <a:schemeClr val="tx2"/>
                </a:solidFill>
                <a:latin typeface="HG丸ｺﾞｼｯｸM-PRO" pitchFamily="50" charset="-128"/>
                <a:ea typeface="HG丸ｺﾞｼｯｸM-PRO" pitchFamily="50" charset="-128"/>
                <a:sym typeface="HG丸ｺﾞｼｯｸM-PRO" pitchFamily="50" charset="-128"/>
              </a:rPr>
              <a:t>管理総合計画</a:t>
            </a:r>
            <a:r>
              <a:rPr lang="ja-JP" altLang="en-US" sz="2800" b="1" dirty="0" smtClean="0">
                <a:solidFill>
                  <a:schemeClr val="tx2"/>
                </a:solidFill>
                <a:latin typeface="HG丸ｺﾞｼｯｸM-PRO" pitchFamily="50" charset="-128"/>
                <a:ea typeface="HG丸ｺﾞｼｯｸM-PRO" pitchFamily="50" charset="-128"/>
                <a:sym typeface="HG丸ｺﾞｼｯｸM-PRO" pitchFamily="50" charset="-128"/>
              </a:rPr>
              <a:t>策定</a:t>
            </a:r>
            <a:endParaRPr lang="ja-JP" altLang="en-US" sz="2800" b="1" dirty="0">
              <a:solidFill>
                <a:schemeClr val="tx2"/>
              </a:solidFill>
              <a:latin typeface="HG丸ｺﾞｼｯｸM-PRO" pitchFamily="50" charset="-128"/>
              <a:ea typeface="HG丸ｺﾞｼｯｸM-PRO" pitchFamily="50" charset="-128"/>
              <a:sym typeface="HG丸ｺﾞｼｯｸM-PRO" pitchFamily="50" charset="-128"/>
            </a:endParaRPr>
          </a:p>
        </p:txBody>
      </p:sp>
      <p:sp>
        <p:nvSpPr>
          <p:cNvPr id="39941" name="テキスト ボックス 9"/>
          <p:cNvSpPr txBox="1">
            <a:spLocks noChangeArrowheads="1"/>
          </p:cNvSpPr>
          <p:nvPr/>
        </p:nvSpPr>
        <p:spPr bwMode="auto">
          <a:xfrm>
            <a:off x="241300" y="984250"/>
            <a:ext cx="3422650" cy="132715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■事業の概要</a:t>
            </a:r>
            <a:endParaRPr lang="en-US" b="1" u="sng" dirty="0">
              <a:solidFill>
                <a:srgbClr val="C0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600" dirty="0">
                <a:latin typeface="HG丸ｺﾞｼｯｸM-PRO" pitchFamily="50" charset="-128"/>
                <a:ea typeface="HG丸ｺﾞｼｯｸM-PRO" pitchFamily="50" charset="-128"/>
                <a:sym typeface="Candara" pitchFamily="34" charset="0"/>
              </a:rPr>
              <a:t>　浸水</a:t>
            </a:r>
            <a:r>
              <a:rPr lang="ja-JP" altLang="en-US" sz="1600" dirty="0" smtClean="0">
                <a:latin typeface="HG丸ｺﾞｼｯｸM-PRO" pitchFamily="50" charset="-128"/>
                <a:ea typeface="HG丸ｺﾞｼｯｸM-PRO" pitchFamily="50" charset="-128"/>
                <a:sym typeface="Candara" pitchFamily="34" charset="0"/>
              </a:rPr>
              <a:t>シミュレーションの結果をもと</a:t>
            </a:r>
            <a:r>
              <a:rPr lang="ja-JP" altLang="en-US" sz="1600" dirty="0">
                <a:latin typeface="HG丸ｺﾞｼｯｸM-PRO" pitchFamily="50" charset="-128"/>
                <a:ea typeface="HG丸ｺﾞｼｯｸM-PRO" pitchFamily="50" charset="-128"/>
                <a:sym typeface="Candara" pitchFamily="34" charset="0"/>
              </a:rPr>
              <a:t>に浸水する箇所の雨水整備計画を策定するもの</a:t>
            </a:r>
            <a:r>
              <a:rPr lang="ja-JP" altLang="en-US" sz="1600" dirty="0" smtClean="0">
                <a:latin typeface="HG丸ｺﾞｼｯｸM-PRO" pitchFamily="50" charset="-128"/>
                <a:ea typeface="HG丸ｺﾞｼｯｸM-PRO" pitchFamily="50" charset="-128"/>
                <a:sym typeface="Candara" pitchFamily="34" charset="0"/>
              </a:rPr>
              <a:t>。</a:t>
            </a:r>
            <a:endParaRPr lang="en-US" sz="1600" b="1" dirty="0">
              <a:latin typeface="HG丸ｺﾞｼｯｸM-PRO" pitchFamily="50" charset="-128"/>
              <a:ea typeface="HG丸ｺﾞｼｯｸM-PRO" pitchFamily="50" charset="-128"/>
              <a:sym typeface="Candara" pitchFamily="34" charset="0"/>
            </a:endParaRPr>
          </a:p>
        </p:txBody>
      </p:sp>
      <p:sp>
        <p:nvSpPr>
          <p:cNvPr id="39942" name="テキスト ボックス 9"/>
          <p:cNvSpPr txBox="1">
            <a:spLocks noChangeArrowheads="1"/>
          </p:cNvSpPr>
          <p:nvPr/>
        </p:nvSpPr>
        <p:spPr bwMode="auto">
          <a:xfrm>
            <a:off x="241301" y="2241550"/>
            <a:ext cx="3422650" cy="160655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■策定業務概要</a:t>
            </a:r>
          </a:p>
          <a:p>
            <a:pPr>
              <a:lnSpc>
                <a:spcPts val="1800"/>
              </a:lnSpc>
              <a:buFont typeface="Symbol" pitchFamily="18" charset="2"/>
              <a:buNone/>
            </a:pPr>
            <a:r>
              <a:rPr lang="ja-JP" altLang="en-US" sz="1400" dirty="0">
                <a:latin typeface="HG丸ｺﾞｼｯｸM-PRO" pitchFamily="50" charset="-128"/>
                <a:ea typeface="HG丸ｺﾞｼｯｸM-PRO" pitchFamily="50" charset="-128"/>
                <a:sym typeface="Candara" pitchFamily="34" charset="0"/>
              </a:rPr>
              <a:t>　・基礎</a:t>
            </a:r>
            <a:r>
              <a:rPr lang="ja-JP" altLang="en-US" sz="1400" dirty="0" smtClean="0">
                <a:latin typeface="HG丸ｺﾞｼｯｸM-PRO" pitchFamily="50" charset="-128"/>
                <a:ea typeface="HG丸ｺﾞｼｯｸM-PRO" pitchFamily="50" charset="-128"/>
                <a:sym typeface="Candara" pitchFamily="34" charset="0"/>
              </a:rPr>
              <a:t>調査、基本</a:t>
            </a:r>
            <a:r>
              <a:rPr lang="ja-JP" altLang="en-US" sz="1400" dirty="0">
                <a:latin typeface="HG丸ｺﾞｼｯｸM-PRO" pitchFamily="50" charset="-128"/>
                <a:ea typeface="HG丸ｺﾞｼｯｸM-PRO" pitchFamily="50" charset="-128"/>
                <a:sym typeface="Candara" pitchFamily="34" charset="0"/>
              </a:rPr>
              <a:t>条件の</a:t>
            </a:r>
            <a:r>
              <a:rPr lang="ja-JP" altLang="en-US" sz="1400" dirty="0" smtClean="0">
                <a:latin typeface="HG丸ｺﾞｼｯｸM-PRO" pitchFamily="50" charset="-128"/>
                <a:ea typeface="HG丸ｺﾞｼｯｸM-PRO" pitchFamily="50" charset="-128"/>
                <a:sym typeface="Candara" pitchFamily="34" charset="0"/>
              </a:rPr>
              <a:t>確認、検討対　　</a:t>
            </a:r>
            <a:endParaRPr lang="en-US" altLang="ja-JP" sz="1400" dirty="0" smtClean="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dirty="0" smtClean="0">
                <a:latin typeface="HG丸ｺﾞｼｯｸM-PRO" pitchFamily="50" charset="-128"/>
                <a:ea typeface="HG丸ｺﾞｼｯｸM-PRO" pitchFamily="50" charset="-128"/>
                <a:sym typeface="Candara" pitchFamily="34" charset="0"/>
              </a:rPr>
              <a:t>　　象</a:t>
            </a:r>
            <a:r>
              <a:rPr lang="ja-JP" altLang="en-US" sz="1400" dirty="0">
                <a:latin typeface="HG丸ｺﾞｼｯｸM-PRO" pitchFamily="50" charset="-128"/>
                <a:ea typeface="HG丸ｺﾞｼｯｸM-PRO" pitchFamily="50" charset="-128"/>
                <a:sym typeface="Candara" pitchFamily="34" charset="0"/>
              </a:rPr>
              <a:t>区域の設定</a:t>
            </a:r>
            <a:endParaRPr lang="en-US" altLang="ja-JP" sz="1400" dirty="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dirty="0">
                <a:latin typeface="HG丸ｺﾞｼｯｸM-PRO" pitchFamily="50" charset="-128"/>
                <a:ea typeface="HG丸ｺﾞｼｯｸM-PRO" pitchFamily="50" charset="-128"/>
                <a:sym typeface="Candara" pitchFamily="34" charset="0"/>
              </a:rPr>
              <a:t>　・浸水要因分析と地域ごとの課題整理</a:t>
            </a:r>
            <a:endParaRPr lang="en-US" altLang="ja-JP" sz="1400" dirty="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dirty="0">
                <a:latin typeface="HG丸ｺﾞｼｯｸM-PRO" pitchFamily="50" charset="-128"/>
                <a:ea typeface="HG丸ｺﾞｼｯｸM-PRO" pitchFamily="50" charset="-128"/>
                <a:sym typeface="Candara" pitchFamily="34" charset="0"/>
              </a:rPr>
              <a:t>　・地域ごとの雨水対策目標検討</a:t>
            </a:r>
            <a:endParaRPr lang="en-US" altLang="ja-JP" sz="1400" dirty="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400" dirty="0">
                <a:latin typeface="HG丸ｺﾞｼｯｸM-PRO" pitchFamily="50" charset="-128"/>
                <a:ea typeface="HG丸ｺﾞｼｯｸM-PRO" pitchFamily="50" charset="-128"/>
                <a:sym typeface="Candara" pitchFamily="34" charset="0"/>
              </a:rPr>
              <a:t>　・シミュレーション</a:t>
            </a:r>
            <a:endParaRPr lang="en-US" altLang="ja-JP" sz="1400" dirty="0">
              <a:latin typeface="HG丸ｺﾞｼｯｸM-PRO" pitchFamily="50" charset="-128"/>
              <a:ea typeface="HG丸ｺﾞｼｯｸM-PRO" pitchFamily="50" charset="-128"/>
              <a:sym typeface="Candara" pitchFamily="34" charset="0"/>
            </a:endParaRPr>
          </a:p>
        </p:txBody>
      </p:sp>
      <p:sp>
        <p:nvSpPr>
          <p:cNvPr id="39943" name="テキスト ボックス 9"/>
          <p:cNvSpPr txBox="1">
            <a:spLocks noChangeArrowheads="1"/>
          </p:cNvSpPr>
          <p:nvPr/>
        </p:nvSpPr>
        <p:spPr bwMode="auto">
          <a:xfrm>
            <a:off x="241301" y="3917950"/>
            <a:ext cx="3143250" cy="2374900"/>
          </a:xfrm>
          <a:prstGeom prst="rect">
            <a:avLst/>
          </a:prstGeom>
          <a:noFill/>
          <a:ln w="25400">
            <a:noFill/>
            <a:miter lim="800000"/>
            <a:headEnd/>
            <a:tailEnd/>
          </a:ln>
        </p:spPr>
        <p:txBody>
          <a:bodyPr lIns="90000" tIns="46800" rIns="90000" bIns="46800"/>
          <a:lstStyle/>
          <a:p>
            <a:pPr>
              <a:lnSpc>
                <a:spcPts val="1800"/>
              </a:lnSpc>
              <a:buFont typeface="Symbol" pitchFamily="18" charset="2"/>
              <a:buNone/>
            </a:pPr>
            <a:r>
              <a:rPr lang="ja-JP" altLang="en-US" b="1" u="sng" dirty="0">
                <a:solidFill>
                  <a:srgbClr val="C00000"/>
                </a:solidFill>
                <a:latin typeface="HG丸ｺﾞｼｯｸM-PRO" pitchFamily="50" charset="-128"/>
                <a:ea typeface="HG丸ｺﾞｼｯｸM-PRO" pitchFamily="50" charset="-128"/>
                <a:sym typeface="Candara" pitchFamily="34" charset="0"/>
              </a:rPr>
              <a:t>■主なスケジュール</a:t>
            </a:r>
            <a:endParaRPr lang="en-US" b="1" u="sng" dirty="0">
              <a:solidFill>
                <a:srgbClr val="C0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300" dirty="0">
                <a:latin typeface="HG丸ｺﾞｼｯｸM-PRO" pitchFamily="50" charset="-128"/>
                <a:ea typeface="HG丸ｺﾞｼｯｸM-PRO" pitchFamily="50" charset="-128"/>
                <a:sym typeface="Candara" pitchFamily="34" charset="0"/>
              </a:rPr>
              <a:t>　</a:t>
            </a:r>
            <a:r>
              <a:rPr lang="en-US" altLang="ja-JP" sz="1300" dirty="0">
                <a:latin typeface="HG丸ｺﾞｼｯｸM-PRO" pitchFamily="50" charset="-128"/>
                <a:ea typeface="HG丸ｺﾞｼｯｸM-PRO" pitchFamily="50" charset="-128"/>
                <a:sym typeface="Candara" pitchFamily="34" charset="0"/>
              </a:rPr>
              <a:t>H28</a:t>
            </a:r>
            <a:r>
              <a:rPr lang="ja-JP" altLang="en-US" sz="1300" dirty="0">
                <a:latin typeface="HG丸ｺﾞｼｯｸM-PRO" pitchFamily="50" charset="-128"/>
                <a:ea typeface="HG丸ｺﾞｼｯｸM-PRO" pitchFamily="50" charset="-128"/>
                <a:sym typeface="Candara" pitchFamily="34" charset="0"/>
              </a:rPr>
              <a:t>年度　内水ハザードマップ</a:t>
            </a:r>
            <a:r>
              <a:rPr lang="ja-JP" altLang="en-US" sz="1300" dirty="0" smtClean="0">
                <a:latin typeface="HG丸ｺﾞｼｯｸM-PRO" pitchFamily="50" charset="-128"/>
                <a:ea typeface="HG丸ｺﾞｼｯｸM-PRO" pitchFamily="50" charset="-128"/>
                <a:sym typeface="Candara" pitchFamily="34" charset="0"/>
              </a:rPr>
              <a:t>作成</a:t>
            </a:r>
            <a:endParaRPr lang="en-US" altLang="ja-JP" sz="1300" dirty="0" smtClean="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300" dirty="0" smtClean="0">
                <a:latin typeface="HG丸ｺﾞｼｯｸM-PRO" pitchFamily="50" charset="-128"/>
                <a:ea typeface="HG丸ｺﾞｼｯｸM-PRO" pitchFamily="50" charset="-128"/>
                <a:sym typeface="Candara" pitchFamily="34" charset="0"/>
              </a:rPr>
              <a:t>　 　　　　　基本</a:t>
            </a:r>
            <a:r>
              <a:rPr lang="ja-JP" altLang="en-US" sz="1300" dirty="0">
                <a:latin typeface="HG丸ｺﾞｼｯｸM-PRO" pitchFamily="50" charset="-128"/>
                <a:ea typeface="HG丸ｺﾞｼｯｸM-PRO" pitchFamily="50" charset="-128"/>
                <a:sym typeface="Candara" pitchFamily="34" charset="0"/>
              </a:rPr>
              <a:t>検討</a:t>
            </a:r>
            <a:r>
              <a:rPr lang="ja-JP" altLang="en-US" sz="1300" dirty="0" smtClean="0">
                <a:latin typeface="HG丸ｺﾞｼｯｸM-PRO" pitchFamily="50" charset="-128"/>
                <a:ea typeface="HG丸ｺﾞｼｯｸM-PRO" pitchFamily="50" charset="-128"/>
                <a:sym typeface="Candara" pitchFamily="34" charset="0"/>
              </a:rPr>
              <a:t>研究</a:t>
            </a:r>
            <a:r>
              <a:rPr lang="ja-JP" altLang="en-US" sz="1300" dirty="0">
                <a:latin typeface="HG丸ｺﾞｼｯｸM-PRO" pitchFamily="50" charset="-128"/>
                <a:ea typeface="HG丸ｺﾞｼｯｸM-PRO" pitchFamily="50" charset="-128"/>
                <a:sym typeface="Candara" pitchFamily="34" charset="0"/>
              </a:rPr>
              <a:t/>
            </a:r>
            <a:br>
              <a:rPr lang="ja-JP" altLang="en-US" sz="1300" dirty="0">
                <a:latin typeface="HG丸ｺﾞｼｯｸM-PRO" pitchFamily="50" charset="-128"/>
                <a:ea typeface="HG丸ｺﾞｼｯｸM-PRO" pitchFamily="50" charset="-128"/>
                <a:sym typeface="Candara" pitchFamily="34" charset="0"/>
              </a:rPr>
            </a:br>
            <a:r>
              <a:rPr lang="ja-JP" altLang="en-US" sz="1300" dirty="0">
                <a:solidFill>
                  <a:srgbClr val="FF0000"/>
                </a:solidFill>
                <a:latin typeface="HG丸ｺﾞｼｯｸM-PRO" pitchFamily="50" charset="-128"/>
                <a:ea typeface="HG丸ｺﾞｼｯｸM-PRO" pitchFamily="50" charset="-128"/>
                <a:sym typeface="Candara" pitchFamily="34" charset="0"/>
              </a:rPr>
              <a:t>　</a:t>
            </a:r>
            <a:r>
              <a:rPr lang="en-US" altLang="ja-JP" sz="1300" dirty="0">
                <a:solidFill>
                  <a:srgbClr val="FF0000"/>
                </a:solidFill>
                <a:latin typeface="HG丸ｺﾞｼｯｸM-PRO" pitchFamily="50" charset="-128"/>
                <a:ea typeface="HG丸ｺﾞｼｯｸM-PRO" pitchFamily="50" charset="-128"/>
                <a:sym typeface="Candara" pitchFamily="34" charset="0"/>
              </a:rPr>
              <a:t>H29</a:t>
            </a:r>
            <a:r>
              <a:rPr lang="ja-JP" altLang="en-US" sz="1300" dirty="0">
                <a:solidFill>
                  <a:srgbClr val="FF0000"/>
                </a:solidFill>
                <a:latin typeface="HG丸ｺﾞｼｯｸM-PRO" pitchFamily="50" charset="-128"/>
                <a:ea typeface="HG丸ｺﾞｼｯｸM-PRO" pitchFamily="50" charset="-128"/>
                <a:sym typeface="Candara" pitchFamily="34" charset="0"/>
              </a:rPr>
              <a:t>年度　内水ハザードマップ</a:t>
            </a:r>
            <a:r>
              <a:rPr lang="ja-JP" altLang="en-US" sz="1300" dirty="0" smtClean="0">
                <a:solidFill>
                  <a:srgbClr val="FF0000"/>
                </a:solidFill>
                <a:latin typeface="HG丸ｺﾞｼｯｸM-PRO" pitchFamily="50" charset="-128"/>
                <a:ea typeface="HG丸ｺﾞｼｯｸM-PRO" pitchFamily="50" charset="-128"/>
                <a:sym typeface="Candara" pitchFamily="34" charset="0"/>
              </a:rPr>
              <a:t>作成</a:t>
            </a:r>
            <a:r>
              <a:rPr lang="ja-JP" altLang="en-US" sz="1300" dirty="0">
                <a:solidFill>
                  <a:srgbClr val="FF0000"/>
                </a:solidFill>
                <a:latin typeface="HG丸ｺﾞｼｯｸM-PRO" pitchFamily="50" charset="-128"/>
                <a:ea typeface="HG丸ｺﾞｼｯｸM-PRO" pitchFamily="50" charset="-128"/>
                <a:sym typeface="Candara" pitchFamily="34" charset="0"/>
              </a:rPr>
              <a:t/>
            </a:r>
            <a:br>
              <a:rPr lang="ja-JP" altLang="en-US" sz="1300" dirty="0">
                <a:solidFill>
                  <a:srgbClr val="FF0000"/>
                </a:solidFill>
                <a:latin typeface="HG丸ｺﾞｼｯｸM-PRO" pitchFamily="50" charset="-128"/>
                <a:ea typeface="HG丸ｺﾞｼｯｸM-PRO" pitchFamily="50" charset="-128"/>
                <a:sym typeface="Candara" pitchFamily="34" charset="0"/>
              </a:rPr>
            </a:br>
            <a:r>
              <a:rPr lang="ja-JP" altLang="en-US" sz="1300" dirty="0">
                <a:solidFill>
                  <a:srgbClr val="FF0000"/>
                </a:solidFill>
                <a:latin typeface="HG丸ｺﾞｼｯｸM-PRO" pitchFamily="50" charset="-128"/>
                <a:ea typeface="HG丸ｺﾞｼｯｸM-PRO" pitchFamily="50" charset="-128"/>
                <a:sym typeface="Candara" pitchFamily="34" charset="0"/>
              </a:rPr>
              <a:t>　　　　　　 雨水管理総合計画</a:t>
            </a:r>
            <a:r>
              <a:rPr lang="ja-JP" altLang="en-US" sz="1300" dirty="0" smtClean="0">
                <a:solidFill>
                  <a:srgbClr val="FF0000"/>
                </a:solidFill>
                <a:latin typeface="HG丸ｺﾞｼｯｸM-PRO" pitchFamily="50" charset="-128"/>
                <a:ea typeface="HG丸ｺﾞｼｯｸM-PRO" pitchFamily="50" charset="-128"/>
                <a:sym typeface="Candara" pitchFamily="34" charset="0"/>
              </a:rPr>
              <a:t>策定</a:t>
            </a:r>
            <a:endParaRPr lang="en-US" altLang="ja-JP" sz="1300" dirty="0" smtClean="0">
              <a:solidFill>
                <a:srgbClr val="FF0000"/>
              </a:solidFill>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300" dirty="0">
                <a:latin typeface="HG丸ｺﾞｼｯｸM-PRO" pitchFamily="50" charset="-128"/>
                <a:ea typeface="HG丸ｺﾞｼｯｸM-PRO" pitchFamily="50" charset="-128"/>
                <a:sym typeface="Candara" pitchFamily="34" charset="0"/>
              </a:rPr>
              <a:t>　</a:t>
            </a:r>
            <a:r>
              <a:rPr lang="en-US" altLang="ja-JP" sz="1300" dirty="0">
                <a:latin typeface="HG丸ｺﾞｼｯｸM-PRO" pitchFamily="50" charset="-128"/>
                <a:ea typeface="HG丸ｺﾞｼｯｸM-PRO" pitchFamily="50" charset="-128"/>
                <a:sym typeface="Candara" pitchFamily="34" charset="0"/>
              </a:rPr>
              <a:t>H30</a:t>
            </a:r>
            <a:r>
              <a:rPr lang="ja-JP" altLang="en-US" sz="1300" dirty="0">
                <a:latin typeface="HG丸ｺﾞｼｯｸM-PRO" pitchFamily="50" charset="-128"/>
                <a:ea typeface="HG丸ｺﾞｼｯｸM-PRO" pitchFamily="50" charset="-128"/>
                <a:sym typeface="Candara" pitchFamily="34" charset="0"/>
              </a:rPr>
              <a:t>年度　改正下水道法に伴う</a:t>
            </a:r>
            <a:r>
              <a:rPr lang="ja-JP" altLang="en-US" sz="1300" dirty="0" smtClean="0">
                <a:latin typeface="HG丸ｺﾞｼｯｸM-PRO" pitchFamily="50" charset="-128"/>
                <a:ea typeface="HG丸ｺﾞｼｯｸM-PRO" pitchFamily="50" charset="-128"/>
                <a:sym typeface="Candara" pitchFamily="34" charset="0"/>
              </a:rPr>
              <a:t>事業　</a:t>
            </a:r>
            <a:endParaRPr lang="en-US" altLang="ja-JP" sz="1300" dirty="0" smtClean="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300" dirty="0" smtClean="0">
                <a:latin typeface="HG丸ｺﾞｼｯｸM-PRO" pitchFamily="50" charset="-128"/>
                <a:ea typeface="HG丸ｺﾞｼｯｸM-PRO" pitchFamily="50" charset="-128"/>
                <a:sym typeface="Candara" pitchFamily="34" charset="0"/>
              </a:rPr>
              <a:t>　　　　　　 計画</a:t>
            </a:r>
            <a:r>
              <a:rPr lang="ja-JP" altLang="en-US" sz="1300" dirty="0">
                <a:latin typeface="HG丸ｺﾞｼｯｸM-PRO" pitchFamily="50" charset="-128"/>
                <a:ea typeface="HG丸ｺﾞｼｯｸM-PRO" pitchFamily="50" charset="-128"/>
                <a:sym typeface="Candara" pitchFamily="34" charset="0"/>
              </a:rPr>
              <a:t>変更</a:t>
            </a:r>
            <a:endParaRPr lang="en-US" altLang="ja-JP" sz="1300" dirty="0">
              <a:latin typeface="HG丸ｺﾞｼｯｸM-PRO" pitchFamily="50" charset="-128"/>
              <a:ea typeface="HG丸ｺﾞｼｯｸM-PRO" pitchFamily="50" charset="-128"/>
              <a:sym typeface="Candara" pitchFamily="34" charset="0"/>
            </a:endParaRPr>
          </a:p>
          <a:p>
            <a:pPr>
              <a:lnSpc>
                <a:spcPts val="1800"/>
              </a:lnSpc>
              <a:buFont typeface="Symbol" pitchFamily="18" charset="2"/>
              <a:buNone/>
            </a:pPr>
            <a:r>
              <a:rPr lang="ja-JP" altLang="en-US" sz="1300" dirty="0">
                <a:latin typeface="HG丸ｺﾞｼｯｸM-PRO" pitchFamily="50" charset="-128"/>
                <a:ea typeface="HG丸ｺﾞｼｯｸM-PRO" pitchFamily="50" charset="-128"/>
                <a:sym typeface="Candara" pitchFamily="34" charset="0"/>
              </a:rPr>
              <a:t>　　　　　</a:t>
            </a:r>
            <a:r>
              <a:rPr lang="ja-JP" altLang="en-US" sz="1300" dirty="0" smtClean="0">
                <a:latin typeface="HG丸ｺﾞｼｯｸM-PRO" pitchFamily="50" charset="-128"/>
                <a:ea typeface="HG丸ｺﾞｼｯｸM-PRO" pitchFamily="50" charset="-128"/>
                <a:sym typeface="Candara" pitchFamily="34" charset="0"/>
              </a:rPr>
              <a:t>（</a:t>
            </a:r>
            <a:r>
              <a:rPr lang="en-US" altLang="ja-JP" sz="1300" dirty="0">
                <a:latin typeface="HG丸ｺﾞｼｯｸM-PRO" pitchFamily="50" charset="-128"/>
                <a:ea typeface="HG丸ｺﾞｼｯｸM-PRO" pitchFamily="50" charset="-128"/>
                <a:sym typeface="Candara" pitchFamily="34" charset="0"/>
              </a:rPr>
              <a:t>H30.11.18</a:t>
            </a:r>
            <a:r>
              <a:rPr lang="ja-JP" altLang="en-US" sz="1300" dirty="0" err="1">
                <a:latin typeface="HG丸ｺﾞｼｯｸM-PRO" pitchFamily="50" charset="-128"/>
                <a:ea typeface="HG丸ｺﾞｼｯｸM-PRO" pitchFamily="50" charset="-128"/>
                <a:sym typeface="Candara" pitchFamily="34" charset="0"/>
              </a:rPr>
              <a:t>までに</a:t>
            </a:r>
            <a:r>
              <a:rPr lang="ja-JP" altLang="en-US" sz="1300" dirty="0">
                <a:latin typeface="HG丸ｺﾞｼｯｸM-PRO" pitchFamily="50" charset="-128"/>
                <a:ea typeface="HG丸ｺﾞｼｯｸM-PRO" pitchFamily="50" charset="-128"/>
                <a:sym typeface="Candara" pitchFamily="34" charset="0"/>
              </a:rPr>
              <a:t>変更）</a:t>
            </a:r>
            <a:endParaRPr lang="en-US" sz="1300" dirty="0">
              <a:latin typeface="HG丸ｺﾞｼｯｸM-PRO" pitchFamily="50" charset="-128"/>
              <a:ea typeface="HG丸ｺﾞｼｯｸM-PRO" pitchFamily="50" charset="-128"/>
              <a:sym typeface="Candara" pitchFamily="34" charset="0"/>
            </a:endParaRPr>
          </a:p>
        </p:txBody>
      </p:sp>
      <p:sp>
        <p:nvSpPr>
          <p:cNvPr id="39944" name="テキスト ボックス 4"/>
          <p:cNvSpPr txBox="1">
            <a:spLocks noChangeArrowheads="1"/>
          </p:cNvSpPr>
          <p:nvPr/>
        </p:nvSpPr>
        <p:spPr bwMode="auto">
          <a:xfrm>
            <a:off x="5060950" y="6396038"/>
            <a:ext cx="3282950" cy="246062"/>
          </a:xfrm>
          <a:prstGeom prst="rect">
            <a:avLst/>
          </a:prstGeom>
          <a:noFill/>
          <a:ln w="9525">
            <a:noFill/>
            <a:miter lim="800000"/>
            <a:headEnd/>
            <a:tailEnd/>
          </a:ln>
        </p:spPr>
        <p:txBody>
          <a:bodyPr>
            <a:spAutoFit/>
          </a:bodyPr>
          <a:lstStyle/>
          <a:p>
            <a:pPr algn="ctr"/>
            <a:r>
              <a:rPr lang="ja-JP" altLang="en-US" sz="1000"/>
              <a:t>雨水管理総合計画策定ガイドライン（案）　抜粋</a:t>
            </a:r>
            <a:endParaRPr lang="en-US" altLang="ja-JP" sz="1000" b="1"/>
          </a:p>
        </p:txBody>
      </p:sp>
      <p:sp>
        <p:nvSpPr>
          <p:cNvPr id="39946" name="スライド番号プレースホルダ 7"/>
          <p:cNvSpPr>
            <a:spLocks noGrp="1"/>
          </p:cNvSpPr>
          <p:nvPr>
            <p:ph type="sldNum" sz="quarter" idx="12"/>
          </p:nvPr>
        </p:nvSpPr>
        <p:spPr>
          <a:xfrm>
            <a:off x="6877050" y="6356350"/>
            <a:ext cx="1809750" cy="365125"/>
          </a:xfrm>
          <a:noFill/>
        </p:spPr>
        <p:txBody>
          <a:bodyPr/>
          <a:lstStyle/>
          <a:p>
            <a:r>
              <a:rPr lang="ja-JP" altLang="en-US" sz="1800" dirty="0" smtClean="0">
                <a:latin typeface="ＭＳ ゴシック" pitchFamily="49" charset="-128"/>
                <a:ea typeface="ＭＳ ゴシック" pitchFamily="49" charset="-128"/>
              </a:rPr>
              <a:t>１５</a:t>
            </a:r>
          </a:p>
        </p:txBody>
      </p:sp>
      <p:sp>
        <p:nvSpPr>
          <p:cNvPr id="39949" name="テキスト ボックス 4"/>
          <p:cNvSpPr txBox="1">
            <a:spLocks noChangeArrowheads="1"/>
          </p:cNvSpPr>
          <p:nvPr/>
        </p:nvSpPr>
        <p:spPr bwMode="auto">
          <a:xfrm>
            <a:off x="5829300" y="914400"/>
            <a:ext cx="2863850" cy="246063"/>
          </a:xfrm>
          <a:prstGeom prst="rect">
            <a:avLst/>
          </a:prstGeom>
          <a:noFill/>
          <a:ln w="9525">
            <a:noFill/>
            <a:miter lim="800000"/>
            <a:headEnd/>
            <a:tailEnd/>
          </a:ln>
        </p:spPr>
        <p:txBody>
          <a:bodyPr>
            <a:spAutoFit/>
          </a:bodyPr>
          <a:lstStyle/>
          <a:p>
            <a:r>
              <a:rPr lang="ja-JP" altLang="en-US" sz="1000" b="1" dirty="0"/>
              <a:t>＜画一的な目標水準＞</a:t>
            </a:r>
            <a:endParaRPr lang="en-US" altLang="ja-JP" sz="1000" b="1" dirty="0"/>
          </a:p>
        </p:txBody>
      </p:sp>
      <p:sp>
        <p:nvSpPr>
          <p:cNvPr id="39950" name="テキスト ボックス 4"/>
          <p:cNvSpPr txBox="1">
            <a:spLocks noChangeArrowheads="1"/>
          </p:cNvSpPr>
          <p:nvPr/>
        </p:nvSpPr>
        <p:spPr bwMode="auto">
          <a:xfrm>
            <a:off x="5619750" y="3778250"/>
            <a:ext cx="2863850" cy="246062"/>
          </a:xfrm>
          <a:prstGeom prst="rect">
            <a:avLst/>
          </a:prstGeom>
          <a:noFill/>
          <a:ln w="9525">
            <a:noFill/>
            <a:miter lim="800000"/>
            <a:headEnd/>
            <a:tailEnd/>
          </a:ln>
        </p:spPr>
        <p:txBody>
          <a:bodyPr>
            <a:spAutoFit/>
          </a:bodyPr>
          <a:lstStyle/>
          <a:p>
            <a:r>
              <a:rPr lang="ja-JP" altLang="en-US" sz="1000" b="1" dirty="0">
                <a:solidFill>
                  <a:srgbClr val="FF0000"/>
                </a:solidFill>
              </a:rPr>
              <a:t>＜メリハリをつけた目標水準＞</a:t>
            </a:r>
            <a:endParaRPr lang="en-US" altLang="ja-JP" sz="1000" b="1" dirty="0">
              <a:solidFill>
                <a:srgbClr val="FF0000"/>
              </a:solidFill>
            </a:endParaRPr>
          </a:p>
        </p:txBody>
      </p:sp>
      <p:sp>
        <p:nvSpPr>
          <p:cNvPr id="39951" name="左カーブ矢印 14"/>
          <p:cNvSpPr>
            <a:spLocks noChangeArrowheads="1"/>
          </p:cNvSpPr>
          <p:nvPr/>
        </p:nvSpPr>
        <p:spPr bwMode="auto">
          <a:xfrm>
            <a:off x="3244850" y="5245100"/>
            <a:ext cx="279400" cy="349250"/>
          </a:xfrm>
          <a:prstGeom prst="curvedLef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ja-JP" altLang="en-US"/>
          </a:p>
        </p:txBody>
      </p:sp>
      <p:sp>
        <p:nvSpPr>
          <p:cNvPr id="16" name="テキスト ボックス 4"/>
          <p:cNvSpPr txBox="1">
            <a:spLocks noChangeArrowheads="1"/>
          </p:cNvSpPr>
          <p:nvPr/>
        </p:nvSpPr>
        <p:spPr bwMode="auto">
          <a:xfrm>
            <a:off x="3175000" y="5664200"/>
            <a:ext cx="838200" cy="246062"/>
          </a:xfrm>
          <a:prstGeom prst="rect">
            <a:avLst/>
          </a:prstGeom>
          <a:noFill/>
          <a:ln w="9525">
            <a:noFill/>
            <a:miter lim="800000"/>
            <a:headEnd/>
            <a:tailEnd/>
          </a:ln>
        </p:spPr>
        <p:txBody>
          <a:bodyPr>
            <a:spAutoFit/>
          </a:bodyPr>
          <a:lstStyle/>
          <a:p>
            <a:pPr>
              <a:buFont typeface="Arial" charset="0"/>
              <a:buNone/>
              <a:defRPr/>
            </a:pPr>
            <a:r>
              <a:rPr lang="ja-JP" altLang="en-US" sz="1000" b="1" dirty="0">
                <a:effectLst>
                  <a:outerShdw blurRad="38100" dist="38100" dir="2700000" algn="tl">
                    <a:srgbClr val="000000">
                      <a:alpha val="43137"/>
                    </a:srgbClr>
                  </a:outerShdw>
                </a:effectLst>
                <a:latin typeface="Arial" charset="0"/>
              </a:rPr>
              <a:t>方針を反映</a:t>
            </a:r>
            <a:endParaRPr lang="en-US" altLang="ja-JP" sz="1000" b="1"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639762"/>
          </a:xfrm>
        </p:spPr>
        <p:txBody>
          <a:bodyPr>
            <a:normAutofit/>
          </a:bodyPr>
          <a:lstStyle/>
          <a:p>
            <a:pPr algn="l"/>
            <a:r>
              <a:rPr kumimoji="1" lang="ja-JP" altLang="en-US" sz="2800" dirty="0" smtClean="0">
                <a:solidFill>
                  <a:schemeClr val="tx2"/>
                </a:solidFill>
                <a:latin typeface="HGPｺﾞｼｯｸE" pitchFamily="50" charset="-128"/>
                <a:ea typeface="HGPｺﾞｼｯｸE" pitchFamily="50" charset="-128"/>
              </a:rPr>
              <a:t>５</a:t>
            </a:r>
            <a:r>
              <a:rPr lang="en-US" altLang="ja-JP" sz="2800" b="1" dirty="0" smtClean="0">
                <a:solidFill>
                  <a:schemeClr val="tx2"/>
                </a:solidFill>
                <a:latin typeface="+mn-ea"/>
              </a:rPr>
              <a:t>-</a:t>
            </a:r>
            <a:r>
              <a:rPr kumimoji="1" lang="ja-JP" altLang="en-US" sz="2800" dirty="0" smtClean="0">
                <a:solidFill>
                  <a:schemeClr val="tx2"/>
                </a:solidFill>
                <a:latin typeface="HGPｺﾞｼｯｸE" pitchFamily="50" charset="-128"/>
                <a:ea typeface="HGPｺﾞｼｯｸE" pitchFamily="50" charset="-128"/>
              </a:rPr>
              <a:t>１　社会資本総合整備計画について</a:t>
            </a:r>
            <a:endParaRPr kumimoji="1" lang="ja-JP" altLang="en-US" sz="2800" dirty="0">
              <a:solidFill>
                <a:schemeClr val="tx2"/>
              </a:solidFill>
              <a:latin typeface="HGPｺﾞｼｯｸE" pitchFamily="50" charset="-128"/>
              <a:ea typeface="HGPｺﾞｼｯｸE" pitchFamily="50" charset="-128"/>
            </a:endParaRPr>
          </a:p>
        </p:txBody>
      </p:sp>
      <p:sp>
        <p:nvSpPr>
          <p:cNvPr id="7" name="スライド番号プレースホルダ 6"/>
          <p:cNvSpPr>
            <a:spLocks noGrp="1"/>
          </p:cNvSpPr>
          <p:nvPr>
            <p:ph type="sldNum" sz="quarter" idx="12"/>
          </p:nvPr>
        </p:nvSpPr>
        <p:spPr/>
        <p:txBody>
          <a:bodyPr/>
          <a:lstStyle/>
          <a:p>
            <a:r>
              <a:rPr lang="ja-JP" altLang="en-US" sz="1800" dirty="0" smtClean="0">
                <a:latin typeface="ＭＳ ゴシック" pitchFamily="49" charset="-128"/>
                <a:ea typeface="ＭＳ ゴシック" pitchFamily="49" charset="-128"/>
              </a:rPr>
              <a:t>１６</a:t>
            </a:r>
            <a:endParaRPr lang="ja-JP" altLang="en-US" sz="1800" dirty="0">
              <a:latin typeface="ＭＳ ゴシック" pitchFamily="49" charset="-128"/>
              <a:ea typeface="ＭＳ ゴシック" pitchFamily="49" charset="-128"/>
            </a:endParaRPr>
          </a:p>
        </p:txBody>
      </p:sp>
      <p:pic>
        <p:nvPicPr>
          <p:cNvPr id="1026" name="Picture 2" descr="関連画像">
            <a:hlinkClick r:id="rId2"/>
          </p:cNvPr>
          <p:cNvPicPr>
            <a:picLocks noChangeAspect="1" noChangeArrowheads="1"/>
          </p:cNvPicPr>
          <p:nvPr/>
        </p:nvPicPr>
        <p:blipFill>
          <a:blip r:embed="rId3" cstate="print"/>
          <a:srcRect/>
          <a:stretch>
            <a:fillRect/>
          </a:stretch>
        </p:blipFill>
        <p:spPr bwMode="auto">
          <a:xfrm>
            <a:off x="450850" y="984250"/>
            <a:ext cx="7962900" cy="5029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569912"/>
          </a:xfrm>
        </p:spPr>
        <p:txBody>
          <a:bodyPr>
            <a:normAutofit/>
          </a:bodyPr>
          <a:lstStyle/>
          <a:p>
            <a:pPr algn="l"/>
            <a:r>
              <a:rPr kumimoji="1" lang="ja-JP" altLang="en-US" sz="2800" dirty="0" smtClean="0">
                <a:solidFill>
                  <a:schemeClr val="tx2"/>
                </a:solidFill>
                <a:latin typeface="HGPｺﾞｼｯｸE" pitchFamily="50" charset="-128"/>
                <a:ea typeface="HGPｺﾞｼｯｸE" pitchFamily="50" charset="-128"/>
              </a:rPr>
              <a:t>５</a:t>
            </a:r>
            <a:r>
              <a:rPr lang="en-US" altLang="ja-JP" sz="2800" b="1" dirty="0" smtClean="0">
                <a:solidFill>
                  <a:schemeClr val="tx2"/>
                </a:solidFill>
                <a:latin typeface="+mn-ea"/>
              </a:rPr>
              <a:t>-</a:t>
            </a:r>
            <a:r>
              <a:rPr kumimoji="1" lang="ja-JP" altLang="en-US" sz="2800" dirty="0" smtClean="0">
                <a:solidFill>
                  <a:schemeClr val="tx2"/>
                </a:solidFill>
                <a:latin typeface="HGPｺﾞｼｯｸE" pitchFamily="50" charset="-128"/>
                <a:ea typeface="HGPｺﾞｼｯｸE" pitchFamily="50" charset="-128"/>
              </a:rPr>
              <a:t>２　柏市の社会資本総合整備計画</a:t>
            </a:r>
            <a:endParaRPr kumimoji="1" lang="ja-JP" altLang="en-US" sz="2800" dirty="0">
              <a:solidFill>
                <a:schemeClr val="tx2"/>
              </a:solidFill>
              <a:latin typeface="HGPｺﾞｼｯｸE" pitchFamily="50" charset="-128"/>
              <a:ea typeface="HGPｺﾞｼｯｸE" pitchFamily="50" charset="-128"/>
            </a:endParaRPr>
          </a:p>
        </p:txBody>
      </p:sp>
      <p:sp>
        <p:nvSpPr>
          <p:cNvPr id="3" name="コンテンツ プレースホルダ 2"/>
          <p:cNvSpPr>
            <a:spLocks noGrp="1"/>
          </p:cNvSpPr>
          <p:nvPr>
            <p:ph sz="quarter" idx="1"/>
          </p:nvPr>
        </p:nvSpPr>
        <p:spPr>
          <a:xfrm>
            <a:off x="457200" y="1054100"/>
            <a:ext cx="7886700" cy="5168900"/>
          </a:xfrm>
        </p:spPr>
        <p:txBody>
          <a:bodyPr>
            <a:normAutofit/>
          </a:bodyPr>
          <a:lstStyle/>
          <a:p>
            <a:pPr>
              <a:buNone/>
            </a:pPr>
            <a:r>
              <a:rPr kumimoji="1" lang="ja-JP" altLang="en-US" sz="2400" dirty="0" smtClean="0"/>
              <a:t>１　計画目標（主なもの）</a:t>
            </a:r>
            <a:endParaRPr kumimoji="1" lang="en-US" altLang="ja-JP" sz="2400" dirty="0" smtClean="0"/>
          </a:p>
          <a:p>
            <a:pPr>
              <a:buNone/>
            </a:pPr>
            <a:r>
              <a:rPr lang="ja-JP" altLang="en-US" sz="2400" dirty="0" smtClean="0"/>
              <a:t>・災害に強い柏市の下水道整備</a:t>
            </a:r>
            <a:r>
              <a:rPr lang="en-US" altLang="ja-JP" sz="2400" dirty="0" smtClean="0"/>
              <a:t>(</a:t>
            </a:r>
            <a:r>
              <a:rPr lang="ja-JP" altLang="en-US" sz="2400" dirty="0" smtClean="0"/>
              <a:t>防災・安全交付金）</a:t>
            </a:r>
            <a:endParaRPr lang="en-US" altLang="ja-JP" sz="2400" dirty="0" smtClean="0"/>
          </a:p>
          <a:p>
            <a:pPr>
              <a:buNone/>
            </a:pPr>
            <a:r>
              <a:rPr lang="ja-JP" altLang="en-US" sz="2400" dirty="0" smtClean="0"/>
              <a:t>　　</a:t>
            </a:r>
            <a:r>
              <a:rPr lang="ja-JP" altLang="ja-JP" sz="2400" dirty="0" smtClean="0"/>
              <a:t>都市浸水対策率</a:t>
            </a:r>
            <a:r>
              <a:rPr lang="ja-JP" altLang="en-US" sz="2400" dirty="0" smtClean="0"/>
              <a:t>　</a:t>
            </a:r>
            <a:r>
              <a:rPr lang="en-US" altLang="ja-JP" sz="2400" dirty="0" smtClean="0">
                <a:solidFill>
                  <a:srgbClr val="FF0000"/>
                </a:solidFill>
              </a:rPr>
              <a:t>41.1</a:t>
            </a:r>
            <a:r>
              <a:rPr lang="ja-JP" altLang="ja-JP" sz="2400" dirty="0" smtClean="0">
                <a:solidFill>
                  <a:srgbClr val="FF0000"/>
                </a:solidFill>
              </a:rPr>
              <a:t>％</a:t>
            </a:r>
            <a:r>
              <a:rPr lang="ja-JP" altLang="en-US" sz="2400" dirty="0" smtClean="0">
                <a:solidFill>
                  <a:srgbClr val="FF0000"/>
                </a:solidFill>
              </a:rPr>
              <a:t>→</a:t>
            </a:r>
            <a:r>
              <a:rPr lang="en-US" altLang="ja-JP" sz="2400" dirty="0" smtClean="0">
                <a:solidFill>
                  <a:srgbClr val="FF0000"/>
                </a:solidFill>
              </a:rPr>
              <a:t>44.52</a:t>
            </a:r>
            <a:r>
              <a:rPr lang="ja-JP" altLang="ja-JP" sz="2400" dirty="0" smtClean="0">
                <a:solidFill>
                  <a:srgbClr val="FF0000"/>
                </a:solidFill>
              </a:rPr>
              <a:t> ％</a:t>
            </a:r>
            <a:endParaRPr lang="en-US" altLang="ja-JP" sz="2400" dirty="0" smtClean="0">
              <a:solidFill>
                <a:srgbClr val="FF0000"/>
              </a:solidFill>
            </a:endParaRPr>
          </a:p>
          <a:p>
            <a:pPr>
              <a:buNone/>
            </a:pPr>
            <a:r>
              <a:rPr lang="ja-JP" altLang="en-US" sz="2400" dirty="0" smtClean="0"/>
              <a:t>・快適な生活環境整備（社会資本整備総合交付金）</a:t>
            </a:r>
            <a:endParaRPr lang="en-US" altLang="ja-JP" sz="2400" dirty="0" smtClean="0"/>
          </a:p>
          <a:p>
            <a:pPr>
              <a:buNone/>
            </a:pPr>
            <a:r>
              <a:rPr lang="ja-JP" altLang="en-US" sz="2400" dirty="0" smtClean="0"/>
              <a:t>　</a:t>
            </a:r>
            <a:r>
              <a:rPr lang="ja-JP" altLang="en-US" sz="2400" dirty="0" smtClean="0">
                <a:latin typeface="+mn-ea"/>
              </a:rPr>
              <a:t>　</a:t>
            </a:r>
            <a:r>
              <a:rPr lang="ja-JP" altLang="ja-JP" sz="2400" dirty="0" smtClean="0">
                <a:latin typeface="+mn-ea"/>
              </a:rPr>
              <a:t>下水道処理面積</a:t>
            </a:r>
            <a:r>
              <a:rPr lang="ja-JP" altLang="en-US" sz="2400" dirty="0" smtClean="0">
                <a:latin typeface="+mn-ea"/>
              </a:rPr>
              <a:t>　</a:t>
            </a:r>
            <a:r>
              <a:rPr lang="en-US" altLang="ja-JP" sz="2400" dirty="0" smtClean="0">
                <a:solidFill>
                  <a:srgbClr val="FF0000"/>
                </a:solidFill>
                <a:latin typeface="+mn-ea"/>
              </a:rPr>
              <a:t>4,568ha</a:t>
            </a:r>
            <a:r>
              <a:rPr lang="ja-JP" altLang="en-US" sz="2400" dirty="0" smtClean="0">
                <a:solidFill>
                  <a:srgbClr val="FF0000"/>
                </a:solidFill>
                <a:latin typeface="+mn-ea"/>
              </a:rPr>
              <a:t>→</a:t>
            </a:r>
            <a:r>
              <a:rPr lang="en-US" altLang="ja-JP" sz="2400" dirty="0" smtClean="0">
                <a:solidFill>
                  <a:srgbClr val="FF0000"/>
                </a:solidFill>
                <a:latin typeface="+mn-ea"/>
              </a:rPr>
              <a:t>4,728ha</a:t>
            </a:r>
          </a:p>
          <a:p>
            <a:pPr>
              <a:buNone/>
            </a:pPr>
            <a:r>
              <a:rPr lang="ja-JP" altLang="en-US" sz="2400" dirty="0" smtClean="0">
                <a:latin typeface="+mn-ea"/>
              </a:rPr>
              <a:t>　　</a:t>
            </a:r>
            <a:r>
              <a:rPr lang="ja-JP" altLang="ja-JP" sz="2400" dirty="0" smtClean="0">
                <a:latin typeface="+mn-ea"/>
              </a:rPr>
              <a:t>下水道処理人口普及率</a:t>
            </a:r>
            <a:r>
              <a:rPr lang="ja-JP" altLang="en-US" sz="2400" dirty="0" smtClean="0">
                <a:latin typeface="+mn-ea"/>
              </a:rPr>
              <a:t>　</a:t>
            </a:r>
            <a:r>
              <a:rPr lang="en-US" altLang="ja-JP" sz="2400" dirty="0" smtClean="0">
                <a:solidFill>
                  <a:srgbClr val="FF0000"/>
                </a:solidFill>
                <a:latin typeface="+mn-ea"/>
              </a:rPr>
              <a:t>90.4</a:t>
            </a:r>
            <a:r>
              <a:rPr lang="ja-JP" altLang="en-US" sz="2400" dirty="0" smtClean="0">
                <a:solidFill>
                  <a:srgbClr val="FF0000"/>
                </a:solidFill>
                <a:latin typeface="+mn-ea"/>
              </a:rPr>
              <a:t>％→</a:t>
            </a:r>
            <a:r>
              <a:rPr lang="en-US" altLang="ja-JP" sz="2400" dirty="0" smtClean="0">
                <a:solidFill>
                  <a:srgbClr val="FF0000"/>
                </a:solidFill>
                <a:latin typeface="+mn-ea"/>
              </a:rPr>
              <a:t>93.1</a:t>
            </a:r>
            <a:r>
              <a:rPr lang="ja-JP" altLang="ja-JP" sz="2400" dirty="0" smtClean="0">
                <a:solidFill>
                  <a:srgbClr val="FF0000"/>
                </a:solidFill>
                <a:latin typeface="+mn-ea"/>
              </a:rPr>
              <a:t>％</a:t>
            </a:r>
            <a:endParaRPr lang="en-US" altLang="ja-JP" sz="2400" dirty="0" smtClean="0">
              <a:solidFill>
                <a:srgbClr val="FF0000"/>
              </a:solidFill>
              <a:latin typeface="+mn-ea"/>
            </a:endParaRPr>
          </a:p>
          <a:p>
            <a:pPr>
              <a:buNone/>
            </a:pPr>
            <a:endParaRPr lang="en-US" altLang="ja-JP" sz="2400" dirty="0" smtClean="0">
              <a:solidFill>
                <a:srgbClr val="FF0000"/>
              </a:solidFill>
              <a:latin typeface="+mn-ea"/>
            </a:endParaRPr>
          </a:p>
          <a:p>
            <a:pPr>
              <a:buNone/>
            </a:pPr>
            <a:r>
              <a:rPr lang="ja-JP" altLang="en-US" sz="2400" dirty="0" smtClean="0">
                <a:latin typeface="+mn-ea"/>
              </a:rPr>
              <a:t>２　計画期間</a:t>
            </a:r>
            <a:endParaRPr lang="en-US" altLang="ja-JP" sz="2400" dirty="0" smtClean="0">
              <a:latin typeface="+mn-ea"/>
            </a:endParaRPr>
          </a:p>
          <a:p>
            <a:pPr>
              <a:buNone/>
            </a:pPr>
            <a:r>
              <a:rPr lang="ja-JP" altLang="en-US" sz="2400" dirty="0" smtClean="0">
                <a:latin typeface="+mn-ea"/>
              </a:rPr>
              <a:t>　平成</a:t>
            </a:r>
            <a:r>
              <a:rPr lang="en-US" altLang="ja-JP" sz="2400" dirty="0" smtClean="0">
                <a:latin typeface="+mn-ea"/>
              </a:rPr>
              <a:t>28</a:t>
            </a:r>
            <a:r>
              <a:rPr lang="ja-JP" altLang="en-US" sz="2400" dirty="0" smtClean="0">
                <a:latin typeface="+mn-ea"/>
              </a:rPr>
              <a:t>年度から</a:t>
            </a:r>
            <a:r>
              <a:rPr lang="en-US" altLang="ja-JP" sz="2400" dirty="0" smtClean="0">
                <a:latin typeface="+mn-ea"/>
              </a:rPr>
              <a:t>32</a:t>
            </a:r>
            <a:r>
              <a:rPr lang="ja-JP" altLang="en-US" sz="2400" dirty="0" smtClean="0">
                <a:latin typeface="+mn-ea"/>
              </a:rPr>
              <a:t>年度まで</a:t>
            </a:r>
            <a:endParaRPr lang="en-US" altLang="ja-JP" sz="2400" dirty="0" smtClean="0">
              <a:latin typeface="+mn-ea"/>
            </a:endParaRPr>
          </a:p>
          <a:p>
            <a:pPr>
              <a:buNone/>
            </a:pPr>
            <a:endParaRPr lang="ja-JP" altLang="ja-JP" dirty="0" smtClean="0"/>
          </a:p>
          <a:p>
            <a:pPr>
              <a:buNone/>
            </a:pPr>
            <a:endParaRPr lang="ja-JP" altLang="ja-JP" dirty="0" smtClean="0"/>
          </a:p>
          <a:p>
            <a:pPr>
              <a:buNone/>
            </a:pPr>
            <a:endParaRPr lang="ja-JP" altLang="ja-JP" dirty="0" smtClean="0"/>
          </a:p>
          <a:p>
            <a:pPr>
              <a:buNone/>
            </a:pPr>
            <a:endParaRPr lang="ja-JP" altLang="ja-JP" dirty="0" smtClean="0"/>
          </a:p>
          <a:p>
            <a:pPr>
              <a:buNone/>
            </a:pPr>
            <a:endParaRPr kumimoji="1" lang="ja-JP" altLang="en-US" dirty="0"/>
          </a:p>
        </p:txBody>
      </p:sp>
      <p:sp>
        <p:nvSpPr>
          <p:cNvPr id="7" name="スライド番号プレースホルダ 6"/>
          <p:cNvSpPr>
            <a:spLocks noGrp="1"/>
          </p:cNvSpPr>
          <p:nvPr>
            <p:ph type="sldNum" sz="quarter" idx="12"/>
          </p:nvPr>
        </p:nvSpPr>
        <p:spPr/>
        <p:txBody>
          <a:bodyPr/>
          <a:lstStyle/>
          <a:p>
            <a:r>
              <a:rPr lang="ja-JP" altLang="en-US" sz="1800" dirty="0" smtClean="0">
                <a:latin typeface="ＭＳ ゴシック" pitchFamily="49" charset="-128"/>
                <a:ea typeface="ＭＳ ゴシック" pitchFamily="49" charset="-128"/>
              </a:rPr>
              <a:t>１７</a:t>
            </a:r>
            <a:endParaRPr lang="ja-JP" altLang="en-US" sz="1800" dirty="0">
              <a:latin typeface="ＭＳ ゴシック" pitchFamily="49" charset="-128"/>
              <a:ea typeface="ＭＳ ゴシック" pitchFamily="49" charset="-128"/>
            </a:endParaRPr>
          </a:p>
        </p:txBody>
      </p:sp>
      <p:pic>
        <p:nvPicPr>
          <p:cNvPr id="9" name="Picture 133"/>
          <p:cNvPicPr>
            <a:picLocks noChangeAspect="1" noChangeArrowheads="1"/>
          </p:cNvPicPr>
          <p:nvPr/>
        </p:nvPicPr>
        <p:blipFill>
          <a:blip r:embed="rId2" cstate="print"/>
          <a:srcRect/>
          <a:stretch>
            <a:fillRect/>
          </a:stretch>
        </p:blipFill>
        <p:spPr bwMode="auto">
          <a:xfrm>
            <a:off x="4991100" y="3778250"/>
            <a:ext cx="3571875" cy="2200275"/>
          </a:xfrm>
          <a:prstGeom prst="rect">
            <a:avLst/>
          </a:prstGeom>
          <a:noFill/>
          <a:ln w="1">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10"/>
          <p:cNvSpPr>
            <a:spLocks noGrp="1" noChangeArrowheads="1"/>
          </p:cNvSpPr>
          <p:nvPr>
            <p:ph type="sldNum" sz="quarter" idx="4294967295"/>
          </p:nvPr>
        </p:nvSpPr>
        <p:spPr>
          <a:xfrm>
            <a:off x="9525" y="6361113"/>
            <a:ext cx="587375" cy="487362"/>
          </a:xfrm>
          <a:prstGeom prst="rect">
            <a:avLst/>
          </a:prstGeom>
        </p:spPr>
        <p:txBody>
          <a:bodyPr/>
          <a:lstStyle/>
          <a:p>
            <a:fld id="{20858FB6-3B1E-4FB6-AC05-D4C5AA7D9B29}" type="slidenum">
              <a:rPr lang="ja-JP" altLang="ja-JP"/>
              <a:pPr/>
              <a:t>18</a:t>
            </a:fld>
            <a:endParaRPr lang="ja-JP" altLang="ja-JP"/>
          </a:p>
        </p:txBody>
      </p:sp>
      <p:sp>
        <p:nvSpPr>
          <p:cNvPr id="11266"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lgn="ctr"/>
            <a:endParaRPr lang="ja-JP" altLang="ja-JP"/>
          </a:p>
        </p:txBody>
      </p:sp>
      <p:sp>
        <p:nvSpPr>
          <p:cNvPr id="11267" name="Rectangle 3"/>
          <p:cNvSpPr>
            <a:spLocks noChangeArrowheads="1"/>
          </p:cNvSpPr>
          <p:nvPr/>
        </p:nvSpPr>
        <p:spPr bwMode="auto">
          <a:xfrm>
            <a:off x="304800" y="228600"/>
            <a:ext cx="8528050" cy="762000"/>
          </a:xfrm>
          <a:prstGeom prst="rect">
            <a:avLst/>
          </a:prstGeom>
          <a:noFill/>
          <a:ln w="9525">
            <a:noFill/>
            <a:miter lim="800000"/>
            <a:headEnd/>
            <a:tailEnd/>
          </a:ln>
          <a:effectLst/>
        </p:spPr>
        <p:txBody>
          <a:bodyPr anchor="ctr"/>
          <a:lstStyle/>
          <a:p>
            <a:pPr>
              <a:lnSpc>
                <a:spcPct val="90000"/>
              </a:lnSpc>
              <a:buFontTx/>
              <a:buNone/>
            </a:pPr>
            <a:r>
              <a:rPr lang="ja-JP" altLang="en-US" sz="2800" b="1" dirty="0" smtClean="0">
                <a:solidFill>
                  <a:schemeClr val="tx2"/>
                </a:solidFill>
                <a:latin typeface="+mn-ea"/>
                <a:ea typeface="+mn-ea"/>
              </a:rPr>
              <a:t>５</a:t>
            </a:r>
            <a:r>
              <a:rPr lang="en-US" altLang="ja-JP" sz="2800" b="1" dirty="0" smtClean="0">
                <a:solidFill>
                  <a:schemeClr val="tx2"/>
                </a:solidFill>
                <a:latin typeface="+mn-ea"/>
                <a:ea typeface="+mn-ea"/>
              </a:rPr>
              <a:t>-</a:t>
            </a:r>
            <a:r>
              <a:rPr lang="ja-JP" altLang="en-US" sz="2800" b="1" dirty="0" smtClean="0">
                <a:solidFill>
                  <a:schemeClr val="tx2"/>
                </a:solidFill>
                <a:latin typeface="+mn-ea"/>
                <a:ea typeface="+mn-ea"/>
              </a:rPr>
              <a:t>３　防災・安全交付金事業</a:t>
            </a:r>
            <a:endParaRPr lang="ja-JP" sz="2800" b="1" dirty="0">
              <a:solidFill>
                <a:schemeClr val="tx2"/>
              </a:solidFill>
              <a:latin typeface="+mn-ea"/>
              <a:ea typeface="+mn-ea"/>
            </a:endParaRPr>
          </a:p>
        </p:txBody>
      </p:sp>
      <p:sp>
        <p:nvSpPr>
          <p:cNvPr id="11269" name="Line 5"/>
          <p:cNvSpPr>
            <a:spLocks noChangeShapeType="1"/>
          </p:cNvSpPr>
          <p:nvPr/>
        </p:nvSpPr>
        <p:spPr bwMode="auto">
          <a:xfrm flipV="1">
            <a:off x="5943600" y="5029200"/>
            <a:ext cx="647700" cy="0"/>
          </a:xfrm>
          <a:prstGeom prst="line">
            <a:avLst/>
          </a:prstGeom>
          <a:noFill/>
          <a:ln w="50800" cmpd="sng">
            <a:solidFill>
              <a:srgbClr val="000000"/>
            </a:solidFill>
            <a:round/>
            <a:headEnd/>
            <a:tailEnd/>
          </a:ln>
          <a:effectLst/>
        </p:spPr>
        <p:txBody>
          <a:bodyPr/>
          <a:lstStyle/>
          <a:p>
            <a:endParaRPr lang="ja-JP" altLang="en-US"/>
          </a:p>
        </p:txBody>
      </p:sp>
      <p:sp>
        <p:nvSpPr>
          <p:cNvPr id="11270" name="Rectangle 6"/>
          <p:cNvSpPr>
            <a:spLocks noChangeArrowheads="1"/>
          </p:cNvSpPr>
          <p:nvPr/>
        </p:nvSpPr>
        <p:spPr bwMode="auto">
          <a:xfrm>
            <a:off x="5943600" y="5181600"/>
            <a:ext cx="719138" cy="287338"/>
          </a:xfrm>
          <a:prstGeom prst="rect">
            <a:avLst/>
          </a:prstGeom>
          <a:solidFill>
            <a:srgbClr val="99CC00"/>
          </a:solidFill>
          <a:ln w="38100" cap="rnd" cmpd="sng">
            <a:solidFill>
              <a:srgbClr val="000000"/>
            </a:solidFill>
            <a:prstDash val="sysDot"/>
            <a:miter lim="800000"/>
            <a:headEnd/>
            <a:tailEnd/>
          </a:ln>
          <a:effectLst/>
        </p:spPr>
        <p:txBody>
          <a:bodyPr wrap="none" anchor="ctr"/>
          <a:lstStyle/>
          <a:p>
            <a:endParaRPr lang="ja-JP" altLang="en-US"/>
          </a:p>
        </p:txBody>
      </p:sp>
      <p:sp>
        <p:nvSpPr>
          <p:cNvPr id="11271" name="Text Box 7"/>
          <p:cNvSpPr txBox="1">
            <a:spLocks noChangeArrowheads="1"/>
          </p:cNvSpPr>
          <p:nvPr/>
        </p:nvSpPr>
        <p:spPr bwMode="auto">
          <a:xfrm>
            <a:off x="6629400" y="4876800"/>
            <a:ext cx="1192213" cy="274638"/>
          </a:xfrm>
          <a:prstGeom prst="rect">
            <a:avLst/>
          </a:prstGeom>
          <a:noFill/>
          <a:ln w="9525">
            <a:noFill/>
            <a:miter lim="800000"/>
            <a:headEnd/>
            <a:tailEnd/>
          </a:ln>
          <a:effectLst/>
        </p:spPr>
        <p:txBody>
          <a:bodyPr>
            <a:spAutoFit/>
          </a:bodyPr>
          <a:lstStyle/>
          <a:p>
            <a:pPr algn="dist"/>
            <a:r>
              <a:rPr lang="ja-JP" sz="1200">
                <a:latin typeface="Arial" pitchFamily="34" charset="0"/>
              </a:rPr>
              <a:t>行政区境界</a:t>
            </a:r>
          </a:p>
        </p:txBody>
      </p:sp>
      <p:sp>
        <p:nvSpPr>
          <p:cNvPr id="11272" name="Text Box 8"/>
          <p:cNvSpPr txBox="1">
            <a:spLocks noChangeArrowheads="1"/>
          </p:cNvSpPr>
          <p:nvPr/>
        </p:nvSpPr>
        <p:spPr bwMode="auto">
          <a:xfrm>
            <a:off x="6705600" y="5181600"/>
            <a:ext cx="1708150" cy="274638"/>
          </a:xfrm>
          <a:prstGeom prst="rect">
            <a:avLst/>
          </a:prstGeom>
          <a:noFill/>
          <a:ln w="9525">
            <a:noFill/>
            <a:miter lim="800000"/>
            <a:headEnd/>
            <a:tailEnd/>
          </a:ln>
          <a:effectLst/>
        </p:spPr>
        <p:txBody>
          <a:bodyPr wrap="none">
            <a:spAutoFit/>
          </a:bodyPr>
          <a:lstStyle/>
          <a:p>
            <a:r>
              <a:rPr lang="ja-JP" sz="1200">
                <a:latin typeface="ＭＳ Ｐゴシック" pitchFamily="50" charset="-128"/>
              </a:rPr>
              <a:t>手賀沼流域下水道区域</a:t>
            </a:r>
          </a:p>
        </p:txBody>
      </p:sp>
      <p:sp>
        <p:nvSpPr>
          <p:cNvPr id="11274" name="Rectangle 10"/>
          <p:cNvSpPr>
            <a:spLocks noChangeArrowheads="1"/>
          </p:cNvSpPr>
          <p:nvPr/>
        </p:nvSpPr>
        <p:spPr bwMode="auto">
          <a:xfrm>
            <a:off x="5943600" y="5562600"/>
            <a:ext cx="719138" cy="287338"/>
          </a:xfrm>
          <a:prstGeom prst="rect">
            <a:avLst/>
          </a:prstGeom>
          <a:solidFill>
            <a:srgbClr val="FF9900"/>
          </a:solidFill>
          <a:ln w="38100" cap="rnd" cmpd="sng">
            <a:solidFill>
              <a:srgbClr val="000000"/>
            </a:solidFill>
            <a:prstDash val="sysDot"/>
            <a:miter lim="800000"/>
            <a:headEnd/>
            <a:tailEnd/>
          </a:ln>
          <a:effectLst/>
        </p:spPr>
        <p:txBody>
          <a:bodyPr wrap="none" anchor="ctr"/>
          <a:lstStyle/>
          <a:p>
            <a:endParaRPr lang="ja-JP" altLang="en-US"/>
          </a:p>
        </p:txBody>
      </p:sp>
      <p:sp>
        <p:nvSpPr>
          <p:cNvPr id="11275" name="Text Box 11"/>
          <p:cNvSpPr txBox="1">
            <a:spLocks noChangeArrowheads="1"/>
          </p:cNvSpPr>
          <p:nvPr/>
        </p:nvSpPr>
        <p:spPr bwMode="auto">
          <a:xfrm>
            <a:off x="6705600" y="5562600"/>
            <a:ext cx="2012950" cy="274638"/>
          </a:xfrm>
          <a:prstGeom prst="rect">
            <a:avLst/>
          </a:prstGeom>
          <a:noFill/>
          <a:ln w="9525">
            <a:noFill/>
            <a:miter lim="800000"/>
            <a:headEnd/>
            <a:tailEnd/>
          </a:ln>
          <a:effectLst/>
        </p:spPr>
        <p:txBody>
          <a:bodyPr wrap="none">
            <a:spAutoFit/>
          </a:bodyPr>
          <a:lstStyle/>
          <a:p>
            <a:r>
              <a:rPr lang="ja-JP" sz="1200">
                <a:latin typeface="Arial" pitchFamily="34" charset="0"/>
              </a:rPr>
              <a:t>江戸川左岸流域下水道区域</a:t>
            </a:r>
            <a:endParaRPr lang="ja-JP" sz="1200"/>
          </a:p>
        </p:txBody>
      </p:sp>
      <p:sp>
        <p:nvSpPr>
          <p:cNvPr id="11276" name="Rectangle 12"/>
          <p:cNvSpPr>
            <a:spLocks noChangeAspect="1" noChangeArrowheads="1"/>
          </p:cNvSpPr>
          <p:nvPr/>
        </p:nvSpPr>
        <p:spPr bwMode="auto">
          <a:xfrm rot="1800000">
            <a:off x="971550" y="2795588"/>
            <a:ext cx="57150" cy="130175"/>
          </a:xfrm>
          <a:prstGeom prst="rect">
            <a:avLst/>
          </a:prstGeom>
          <a:solidFill>
            <a:srgbClr val="FFFFFF"/>
          </a:solidFill>
          <a:ln w="9525">
            <a:noFill/>
            <a:miter lim="800000"/>
            <a:headEnd/>
            <a:tailEnd/>
          </a:ln>
        </p:spPr>
        <p:txBody>
          <a:bodyPr/>
          <a:lstStyle/>
          <a:p>
            <a:endParaRPr lang="ja-JP" altLang="en-US"/>
          </a:p>
        </p:txBody>
      </p:sp>
      <p:sp>
        <p:nvSpPr>
          <p:cNvPr id="11277" name="Rectangle 13"/>
          <p:cNvSpPr>
            <a:spLocks noChangeAspect="1" noChangeArrowheads="1"/>
          </p:cNvSpPr>
          <p:nvPr/>
        </p:nvSpPr>
        <p:spPr bwMode="auto">
          <a:xfrm>
            <a:off x="3348038" y="1557338"/>
            <a:ext cx="165100" cy="173037"/>
          </a:xfrm>
          <a:prstGeom prst="rect">
            <a:avLst/>
          </a:prstGeom>
          <a:solidFill>
            <a:srgbClr val="FFFFFF"/>
          </a:solidFill>
          <a:ln w="9525">
            <a:noFill/>
            <a:miter lim="800000"/>
            <a:headEnd/>
            <a:tailEnd/>
          </a:ln>
        </p:spPr>
        <p:txBody>
          <a:bodyPr/>
          <a:lstStyle/>
          <a:p>
            <a:endParaRPr lang="ja-JP" altLang="en-US"/>
          </a:p>
        </p:txBody>
      </p:sp>
      <p:grpSp>
        <p:nvGrpSpPr>
          <p:cNvPr id="2" name="Group 14"/>
          <p:cNvGrpSpPr>
            <a:grpSpLocks/>
          </p:cNvGrpSpPr>
          <p:nvPr/>
        </p:nvGrpSpPr>
        <p:grpSpPr bwMode="auto">
          <a:xfrm>
            <a:off x="2578100" y="1401763"/>
            <a:ext cx="4956175" cy="4868862"/>
            <a:chOff x="0" y="0"/>
            <a:chExt cx="688" cy="665"/>
          </a:xfrm>
        </p:grpSpPr>
        <p:grpSp>
          <p:nvGrpSpPr>
            <p:cNvPr id="3" name="Group 15"/>
            <p:cNvGrpSpPr>
              <a:grpSpLocks/>
            </p:cNvGrpSpPr>
            <p:nvPr/>
          </p:nvGrpSpPr>
          <p:grpSpPr bwMode="auto">
            <a:xfrm>
              <a:off x="0" y="0"/>
              <a:ext cx="688" cy="665"/>
              <a:chOff x="0" y="0"/>
              <a:chExt cx="688" cy="665"/>
            </a:xfrm>
          </p:grpSpPr>
          <p:grpSp>
            <p:nvGrpSpPr>
              <p:cNvPr id="4" name="Group 16"/>
              <p:cNvGrpSpPr>
                <a:grpSpLocks/>
              </p:cNvGrpSpPr>
              <p:nvPr/>
            </p:nvGrpSpPr>
            <p:grpSpPr bwMode="auto">
              <a:xfrm>
                <a:off x="0" y="0"/>
                <a:ext cx="688" cy="665"/>
                <a:chOff x="0" y="0"/>
                <a:chExt cx="688" cy="665"/>
              </a:xfrm>
            </p:grpSpPr>
            <p:grpSp>
              <p:nvGrpSpPr>
                <p:cNvPr id="5" name="Group 17"/>
                <p:cNvGrpSpPr>
                  <a:grpSpLocks/>
                </p:cNvGrpSpPr>
                <p:nvPr/>
              </p:nvGrpSpPr>
              <p:grpSpPr bwMode="auto">
                <a:xfrm>
                  <a:off x="0" y="0"/>
                  <a:ext cx="688" cy="665"/>
                  <a:chOff x="0" y="0"/>
                  <a:chExt cx="688" cy="665"/>
                </a:xfrm>
              </p:grpSpPr>
              <p:grpSp>
                <p:nvGrpSpPr>
                  <p:cNvPr id="6" name="Group 18"/>
                  <p:cNvGrpSpPr>
                    <a:grpSpLocks/>
                  </p:cNvGrpSpPr>
                  <p:nvPr/>
                </p:nvGrpSpPr>
                <p:grpSpPr bwMode="auto">
                  <a:xfrm>
                    <a:off x="0" y="0"/>
                    <a:ext cx="688" cy="665"/>
                    <a:chOff x="0" y="0"/>
                    <a:chExt cx="688" cy="665"/>
                  </a:xfrm>
                </p:grpSpPr>
                <p:sp>
                  <p:nvSpPr>
                    <p:cNvPr id="11283" name="その他"/>
                    <p:cNvSpPr>
                      <a:spLocks/>
                    </p:cNvSpPr>
                    <p:nvPr/>
                  </p:nvSpPr>
                  <p:spPr bwMode="auto">
                    <a:xfrm>
                      <a:off x="115" y="0"/>
                      <a:ext cx="298" cy="174"/>
                    </a:xfrm>
                    <a:custGeom>
                      <a:avLst/>
                      <a:gdLst/>
                      <a:ahLst/>
                      <a:cxnLst>
                        <a:cxn ang="0">
                          <a:pos x="0" y="8"/>
                        </a:cxn>
                        <a:cxn ang="0">
                          <a:pos x="10" y="13"/>
                        </a:cxn>
                        <a:cxn ang="0">
                          <a:pos x="23" y="24"/>
                        </a:cxn>
                        <a:cxn ang="0">
                          <a:pos x="31" y="33"/>
                        </a:cxn>
                        <a:cxn ang="0">
                          <a:pos x="42" y="40"/>
                        </a:cxn>
                        <a:cxn ang="0">
                          <a:pos x="51" y="51"/>
                        </a:cxn>
                        <a:cxn ang="0">
                          <a:pos x="60" y="54"/>
                        </a:cxn>
                        <a:cxn ang="0">
                          <a:pos x="67" y="59"/>
                        </a:cxn>
                        <a:cxn ang="0">
                          <a:pos x="74" y="66"/>
                        </a:cxn>
                        <a:cxn ang="0">
                          <a:pos x="87" y="66"/>
                        </a:cxn>
                        <a:cxn ang="0">
                          <a:pos x="92" y="74"/>
                        </a:cxn>
                        <a:cxn ang="0">
                          <a:pos x="96" y="80"/>
                        </a:cxn>
                        <a:cxn ang="0">
                          <a:pos x="103" y="80"/>
                        </a:cxn>
                        <a:cxn ang="0">
                          <a:pos x="112" y="92"/>
                        </a:cxn>
                        <a:cxn ang="0">
                          <a:pos x="120" y="92"/>
                        </a:cxn>
                        <a:cxn ang="0">
                          <a:pos x="120" y="99"/>
                        </a:cxn>
                        <a:cxn ang="0">
                          <a:pos x="128" y="108"/>
                        </a:cxn>
                        <a:cxn ang="0">
                          <a:pos x="135" y="111"/>
                        </a:cxn>
                        <a:cxn ang="0">
                          <a:pos x="142" y="116"/>
                        </a:cxn>
                        <a:cxn ang="0">
                          <a:pos x="142" y="122"/>
                        </a:cxn>
                        <a:cxn ang="0">
                          <a:pos x="149" y="119"/>
                        </a:cxn>
                        <a:cxn ang="0">
                          <a:pos x="165" y="128"/>
                        </a:cxn>
                        <a:cxn ang="0">
                          <a:pos x="184" y="131"/>
                        </a:cxn>
                        <a:cxn ang="0">
                          <a:pos x="201" y="128"/>
                        </a:cxn>
                        <a:cxn ang="0">
                          <a:pos x="213" y="124"/>
                        </a:cxn>
                        <a:cxn ang="0">
                          <a:pos x="228" y="123"/>
                        </a:cxn>
                        <a:cxn ang="0">
                          <a:pos x="243" y="131"/>
                        </a:cxn>
                        <a:cxn ang="0">
                          <a:pos x="256" y="138"/>
                        </a:cxn>
                        <a:cxn ang="0">
                          <a:pos x="259" y="146"/>
                        </a:cxn>
                        <a:cxn ang="0">
                          <a:pos x="269" y="154"/>
                        </a:cxn>
                        <a:cxn ang="0">
                          <a:pos x="296" y="174"/>
                        </a:cxn>
                        <a:cxn ang="0">
                          <a:pos x="298" y="167"/>
                        </a:cxn>
                        <a:cxn ang="0">
                          <a:pos x="286" y="159"/>
                        </a:cxn>
                        <a:cxn ang="0">
                          <a:pos x="276" y="150"/>
                        </a:cxn>
                        <a:cxn ang="0">
                          <a:pos x="259" y="133"/>
                        </a:cxn>
                        <a:cxn ang="0">
                          <a:pos x="252" y="126"/>
                        </a:cxn>
                        <a:cxn ang="0">
                          <a:pos x="240" y="120"/>
                        </a:cxn>
                        <a:cxn ang="0">
                          <a:pos x="231" y="117"/>
                        </a:cxn>
                        <a:cxn ang="0">
                          <a:pos x="217" y="116"/>
                        </a:cxn>
                        <a:cxn ang="0">
                          <a:pos x="202" y="117"/>
                        </a:cxn>
                        <a:cxn ang="0">
                          <a:pos x="187" y="119"/>
                        </a:cxn>
                        <a:cxn ang="0">
                          <a:pos x="179" y="119"/>
                        </a:cxn>
                        <a:cxn ang="0">
                          <a:pos x="169" y="120"/>
                        </a:cxn>
                        <a:cxn ang="0">
                          <a:pos x="161" y="117"/>
                        </a:cxn>
                        <a:cxn ang="0">
                          <a:pos x="148" y="111"/>
                        </a:cxn>
                        <a:cxn ang="0">
                          <a:pos x="138" y="100"/>
                        </a:cxn>
                        <a:cxn ang="0">
                          <a:pos x="127" y="91"/>
                        </a:cxn>
                        <a:cxn ang="0">
                          <a:pos x="116" y="80"/>
                        </a:cxn>
                        <a:cxn ang="0">
                          <a:pos x="96" y="66"/>
                        </a:cxn>
                        <a:cxn ang="0">
                          <a:pos x="83" y="58"/>
                        </a:cxn>
                        <a:cxn ang="0">
                          <a:pos x="74" y="48"/>
                        </a:cxn>
                        <a:cxn ang="0">
                          <a:pos x="70" y="41"/>
                        </a:cxn>
                        <a:cxn ang="0">
                          <a:pos x="63" y="38"/>
                        </a:cxn>
                        <a:cxn ang="0">
                          <a:pos x="56" y="38"/>
                        </a:cxn>
                        <a:cxn ang="0">
                          <a:pos x="45" y="33"/>
                        </a:cxn>
                        <a:cxn ang="0">
                          <a:pos x="37" y="22"/>
                        </a:cxn>
                        <a:cxn ang="0">
                          <a:pos x="31" y="17"/>
                        </a:cxn>
                        <a:cxn ang="0">
                          <a:pos x="19" y="8"/>
                        </a:cxn>
                        <a:cxn ang="0">
                          <a:pos x="12" y="0"/>
                        </a:cxn>
                        <a:cxn ang="0">
                          <a:pos x="1" y="3"/>
                        </a:cxn>
                        <a:cxn ang="0">
                          <a:pos x="0" y="8"/>
                        </a:cxn>
                      </a:cxnLst>
                      <a:rect l="0" t="0" r="r" b="b"/>
                      <a:pathLst>
                        <a:path w="298" h="174">
                          <a:moveTo>
                            <a:pt x="0" y="8"/>
                          </a:moveTo>
                          <a:cubicBezTo>
                            <a:pt x="4" y="9"/>
                            <a:pt x="10" y="13"/>
                            <a:pt x="10" y="13"/>
                          </a:cubicBezTo>
                          <a:lnTo>
                            <a:pt x="23" y="24"/>
                          </a:lnTo>
                          <a:lnTo>
                            <a:pt x="31" y="33"/>
                          </a:lnTo>
                          <a:lnTo>
                            <a:pt x="42" y="40"/>
                          </a:lnTo>
                          <a:lnTo>
                            <a:pt x="51" y="51"/>
                          </a:lnTo>
                          <a:lnTo>
                            <a:pt x="60" y="54"/>
                          </a:lnTo>
                          <a:lnTo>
                            <a:pt x="67" y="59"/>
                          </a:lnTo>
                          <a:lnTo>
                            <a:pt x="74" y="66"/>
                          </a:lnTo>
                          <a:lnTo>
                            <a:pt x="87" y="66"/>
                          </a:lnTo>
                          <a:lnTo>
                            <a:pt x="92" y="74"/>
                          </a:lnTo>
                          <a:lnTo>
                            <a:pt x="96" y="80"/>
                          </a:lnTo>
                          <a:lnTo>
                            <a:pt x="103" y="80"/>
                          </a:lnTo>
                          <a:lnTo>
                            <a:pt x="112" y="92"/>
                          </a:lnTo>
                          <a:lnTo>
                            <a:pt x="120" y="92"/>
                          </a:lnTo>
                          <a:lnTo>
                            <a:pt x="120" y="99"/>
                          </a:lnTo>
                          <a:lnTo>
                            <a:pt x="128" y="108"/>
                          </a:lnTo>
                          <a:lnTo>
                            <a:pt x="135" y="111"/>
                          </a:lnTo>
                          <a:lnTo>
                            <a:pt x="142" y="116"/>
                          </a:lnTo>
                          <a:lnTo>
                            <a:pt x="142" y="122"/>
                          </a:lnTo>
                          <a:lnTo>
                            <a:pt x="149" y="119"/>
                          </a:lnTo>
                          <a:lnTo>
                            <a:pt x="165" y="128"/>
                          </a:lnTo>
                          <a:lnTo>
                            <a:pt x="184" y="131"/>
                          </a:lnTo>
                          <a:lnTo>
                            <a:pt x="201" y="128"/>
                          </a:lnTo>
                          <a:lnTo>
                            <a:pt x="213" y="124"/>
                          </a:lnTo>
                          <a:lnTo>
                            <a:pt x="228" y="123"/>
                          </a:lnTo>
                          <a:lnTo>
                            <a:pt x="243" y="131"/>
                          </a:lnTo>
                          <a:lnTo>
                            <a:pt x="256" y="138"/>
                          </a:lnTo>
                          <a:lnTo>
                            <a:pt x="259" y="146"/>
                          </a:lnTo>
                          <a:lnTo>
                            <a:pt x="269" y="154"/>
                          </a:lnTo>
                          <a:lnTo>
                            <a:pt x="296" y="174"/>
                          </a:lnTo>
                          <a:lnTo>
                            <a:pt x="298" y="167"/>
                          </a:lnTo>
                          <a:lnTo>
                            <a:pt x="286" y="159"/>
                          </a:lnTo>
                          <a:lnTo>
                            <a:pt x="276" y="150"/>
                          </a:lnTo>
                          <a:lnTo>
                            <a:pt x="259" y="133"/>
                          </a:lnTo>
                          <a:lnTo>
                            <a:pt x="252" y="126"/>
                          </a:lnTo>
                          <a:lnTo>
                            <a:pt x="240" y="120"/>
                          </a:lnTo>
                          <a:lnTo>
                            <a:pt x="231" y="117"/>
                          </a:lnTo>
                          <a:lnTo>
                            <a:pt x="217" y="116"/>
                          </a:lnTo>
                          <a:lnTo>
                            <a:pt x="202" y="117"/>
                          </a:lnTo>
                          <a:lnTo>
                            <a:pt x="187" y="119"/>
                          </a:lnTo>
                          <a:lnTo>
                            <a:pt x="179" y="119"/>
                          </a:lnTo>
                          <a:lnTo>
                            <a:pt x="169" y="120"/>
                          </a:lnTo>
                          <a:lnTo>
                            <a:pt x="161" y="117"/>
                          </a:lnTo>
                          <a:lnTo>
                            <a:pt x="148" y="111"/>
                          </a:lnTo>
                          <a:lnTo>
                            <a:pt x="138" y="100"/>
                          </a:lnTo>
                          <a:lnTo>
                            <a:pt x="127" y="91"/>
                          </a:lnTo>
                          <a:lnTo>
                            <a:pt x="116" y="80"/>
                          </a:lnTo>
                          <a:lnTo>
                            <a:pt x="96" y="66"/>
                          </a:lnTo>
                          <a:lnTo>
                            <a:pt x="83" y="58"/>
                          </a:lnTo>
                          <a:lnTo>
                            <a:pt x="74" y="48"/>
                          </a:lnTo>
                          <a:lnTo>
                            <a:pt x="70" y="41"/>
                          </a:lnTo>
                          <a:lnTo>
                            <a:pt x="63" y="38"/>
                          </a:lnTo>
                          <a:lnTo>
                            <a:pt x="56" y="38"/>
                          </a:lnTo>
                          <a:lnTo>
                            <a:pt x="45" y="33"/>
                          </a:lnTo>
                          <a:cubicBezTo>
                            <a:pt x="42" y="26"/>
                            <a:pt x="43" y="24"/>
                            <a:pt x="37" y="22"/>
                          </a:cubicBezTo>
                          <a:cubicBezTo>
                            <a:pt x="36" y="18"/>
                            <a:pt x="34" y="19"/>
                            <a:pt x="31" y="17"/>
                          </a:cubicBezTo>
                          <a:lnTo>
                            <a:pt x="19" y="8"/>
                          </a:lnTo>
                          <a:lnTo>
                            <a:pt x="12" y="0"/>
                          </a:lnTo>
                          <a:lnTo>
                            <a:pt x="1" y="3"/>
                          </a:lnTo>
                          <a:lnTo>
                            <a:pt x="0" y="8"/>
                          </a:lnTo>
                          <a:close/>
                        </a:path>
                      </a:pathLst>
                    </a:custGeom>
                    <a:solidFill>
                      <a:srgbClr val="99CCFF"/>
                    </a:solidFill>
                    <a:ln w="9525" cap="flat" cmpd="sng">
                      <a:solidFill>
                        <a:srgbClr val="000000"/>
                      </a:solidFill>
                      <a:round/>
                      <a:headEnd/>
                      <a:tailEnd/>
                    </a:ln>
                  </p:spPr>
                  <p:txBody>
                    <a:bodyPr/>
                    <a:lstStyle/>
                    <a:p>
                      <a:endParaRPr lang="ja-JP" altLang="en-US"/>
                    </a:p>
                  </p:txBody>
                </p:sp>
                <p:sp>
                  <p:nvSpPr>
                    <p:cNvPr id="11284" name="その他"/>
                    <p:cNvSpPr>
                      <a:spLocks/>
                    </p:cNvSpPr>
                    <p:nvPr/>
                  </p:nvSpPr>
                  <p:spPr bwMode="auto">
                    <a:xfrm>
                      <a:off x="0" y="23"/>
                      <a:ext cx="220" cy="238"/>
                    </a:xfrm>
                    <a:custGeom>
                      <a:avLst/>
                      <a:gdLst/>
                      <a:ahLst/>
                      <a:cxnLst>
                        <a:cxn ang="0">
                          <a:pos x="94" y="207"/>
                        </a:cxn>
                        <a:cxn ang="0">
                          <a:pos x="68" y="202"/>
                        </a:cxn>
                        <a:cxn ang="0">
                          <a:pos x="61" y="201"/>
                        </a:cxn>
                        <a:cxn ang="0">
                          <a:pos x="63" y="192"/>
                        </a:cxn>
                        <a:cxn ang="0">
                          <a:pos x="72" y="192"/>
                        </a:cxn>
                        <a:cxn ang="0">
                          <a:pos x="70" y="167"/>
                        </a:cxn>
                        <a:cxn ang="0">
                          <a:pos x="59" y="149"/>
                        </a:cxn>
                        <a:cxn ang="0">
                          <a:pos x="56" y="138"/>
                        </a:cxn>
                        <a:cxn ang="0">
                          <a:pos x="45" y="129"/>
                        </a:cxn>
                        <a:cxn ang="0">
                          <a:pos x="35" y="142"/>
                        </a:cxn>
                        <a:cxn ang="0">
                          <a:pos x="22" y="145"/>
                        </a:cxn>
                        <a:cxn ang="0">
                          <a:pos x="31" y="165"/>
                        </a:cxn>
                        <a:cxn ang="0">
                          <a:pos x="42" y="183"/>
                        </a:cxn>
                        <a:cxn ang="0">
                          <a:pos x="54" y="197"/>
                        </a:cxn>
                        <a:cxn ang="0">
                          <a:pos x="59" y="198"/>
                        </a:cxn>
                        <a:cxn ang="0">
                          <a:pos x="57" y="210"/>
                        </a:cxn>
                        <a:cxn ang="0">
                          <a:pos x="45" y="217"/>
                        </a:cxn>
                        <a:cxn ang="0">
                          <a:pos x="27" y="203"/>
                        </a:cxn>
                        <a:cxn ang="0">
                          <a:pos x="22" y="179"/>
                        </a:cxn>
                        <a:cxn ang="0">
                          <a:pos x="14" y="178"/>
                        </a:cxn>
                        <a:cxn ang="0">
                          <a:pos x="4" y="159"/>
                        </a:cxn>
                        <a:cxn ang="0">
                          <a:pos x="0" y="141"/>
                        </a:cxn>
                        <a:cxn ang="0">
                          <a:pos x="18" y="135"/>
                        </a:cxn>
                        <a:cxn ang="0">
                          <a:pos x="26" y="84"/>
                        </a:cxn>
                        <a:cxn ang="0">
                          <a:pos x="25" y="70"/>
                        </a:cxn>
                        <a:cxn ang="0">
                          <a:pos x="33" y="75"/>
                        </a:cxn>
                        <a:cxn ang="0">
                          <a:pos x="58" y="67"/>
                        </a:cxn>
                        <a:cxn ang="0">
                          <a:pos x="68" y="39"/>
                        </a:cxn>
                        <a:cxn ang="0">
                          <a:pos x="81" y="26"/>
                        </a:cxn>
                        <a:cxn ang="0">
                          <a:pos x="111" y="16"/>
                        </a:cxn>
                        <a:cxn ang="0">
                          <a:pos x="126" y="9"/>
                        </a:cxn>
                        <a:cxn ang="0">
                          <a:pos x="134" y="0"/>
                        </a:cxn>
                        <a:cxn ang="0">
                          <a:pos x="220" y="169"/>
                        </a:cxn>
                        <a:cxn ang="0">
                          <a:pos x="214" y="238"/>
                        </a:cxn>
                        <a:cxn ang="0">
                          <a:pos x="103" y="219"/>
                        </a:cxn>
                        <a:cxn ang="0">
                          <a:pos x="94" y="207"/>
                        </a:cxn>
                      </a:cxnLst>
                      <a:rect l="0" t="0" r="r" b="b"/>
                      <a:pathLst>
                        <a:path w="220" h="238">
                          <a:moveTo>
                            <a:pt x="94" y="207"/>
                          </a:moveTo>
                          <a:lnTo>
                            <a:pt x="68" y="202"/>
                          </a:lnTo>
                          <a:lnTo>
                            <a:pt x="61" y="201"/>
                          </a:lnTo>
                          <a:lnTo>
                            <a:pt x="63" y="192"/>
                          </a:lnTo>
                          <a:lnTo>
                            <a:pt x="72" y="192"/>
                          </a:lnTo>
                          <a:lnTo>
                            <a:pt x="70" y="167"/>
                          </a:lnTo>
                          <a:lnTo>
                            <a:pt x="59" y="149"/>
                          </a:lnTo>
                          <a:lnTo>
                            <a:pt x="56" y="138"/>
                          </a:lnTo>
                          <a:lnTo>
                            <a:pt x="45" y="129"/>
                          </a:lnTo>
                          <a:lnTo>
                            <a:pt x="35" y="142"/>
                          </a:lnTo>
                          <a:lnTo>
                            <a:pt x="22" y="145"/>
                          </a:lnTo>
                          <a:lnTo>
                            <a:pt x="31" y="165"/>
                          </a:lnTo>
                          <a:lnTo>
                            <a:pt x="42" y="183"/>
                          </a:lnTo>
                          <a:lnTo>
                            <a:pt x="54" y="197"/>
                          </a:lnTo>
                          <a:lnTo>
                            <a:pt x="59" y="198"/>
                          </a:lnTo>
                          <a:lnTo>
                            <a:pt x="57" y="210"/>
                          </a:lnTo>
                          <a:lnTo>
                            <a:pt x="45" y="217"/>
                          </a:lnTo>
                          <a:lnTo>
                            <a:pt x="27" y="203"/>
                          </a:lnTo>
                          <a:lnTo>
                            <a:pt x="22" y="179"/>
                          </a:lnTo>
                          <a:lnTo>
                            <a:pt x="14" y="178"/>
                          </a:lnTo>
                          <a:lnTo>
                            <a:pt x="4" y="159"/>
                          </a:lnTo>
                          <a:lnTo>
                            <a:pt x="0" y="141"/>
                          </a:lnTo>
                          <a:lnTo>
                            <a:pt x="18" y="135"/>
                          </a:lnTo>
                          <a:lnTo>
                            <a:pt x="26" y="84"/>
                          </a:lnTo>
                          <a:lnTo>
                            <a:pt x="25" y="70"/>
                          </a:lnTo>
                          <a:lnTo>
                            <a:pt x="33" y="75"/>
                          </a:lnTo>
                          <a:lnTo>
                            <a:pt x="58" y="67"/>
                          </a:lnTo>
                          <a:lnTo>
                            <a:pt x="68" y="39"/>
                          </a:lnTo>
                          <a:lnTo>
                            <a:pt x="81" y="26"/>
                          </a:lnTo>
                          <a:lnTo>
                            <a:pt x="111" y="16"/>
                          </a:lnTo>
                          <a:lnTo>
                            <a:pt x="126" y="9"/>
                          </a:lnTo>
                          <a:lnTo>
                            <a:pt x="134" y="0"/>
                          </a:lnTo>
                          <a:lnTo>
                            <a:pt x="220" y="169"/>
                          </a:lnTo>
                          <a:lnTo>
                            <a:pt x="214" y="238"/>
                          </a:lnTo>
                          <a:lnTo>
                            <a:pt x="103" y="219"/>
                          </a:lnTo>
                          <a:lnTo>
                            <a:pt x="94" y="207"/>
                          </a:lnTo>
                          <a:close/>
                        </a:path>
                      </a:pathLst>
                    </a:custGeom>
                    <a:solidFill>
                      <a:srgbClr val="99CC00"/>
                    </a:solidFill>
                    <a:ln w="9525" cap="flat" cmpd="sng">
                      <a:solidFill>
                        <a:srgbClr val="000000"/>
                      </a:solidFill>
                      <a:round/>
                      <a:headEnd/>
                      <a:tailEnd/>
                    </a:ln>
                  </p:spPr>
                  <p:txBody>
                    <a:bodyPr/>
                    <a:lstStyle/>
                    <a:p>
                      <a:endParaRPr lang="ja-JP" altLang="en-US"/>
                    </a:p>
                  </p:txBody>
                </p:sp>
                <p:sp>
                  <p:nvSpPr>
                    <p:cNvPr id="11285" name="その他"/>
                    <p:cNvSpPr>
                      <a:spLocks/>
                    </p:cNvSpPr>
                    <p:nvPr/>
                  </p:nvSpPr>
                  <p:spPr bwMode="auto">
                    <a:xfrm>
                      <a:off x="267" y="298"/>
                      <a:ext cx="421" cy="111"/>
                    </a:xfrm>
                    <a:custGeom>
                      <a:avLst/>
                      <a:gdLst/>
                      <a:ahLst/>
                      <a:cxnLst>
                        <a:cxn ang="0">
                          <a:pos x="0" y="6"/>
                        </a:cxn>
                        <a:cxn ang="0">
                          <a:pos x="6" y="12"/>
                        </a:cxn>
                        <a:cxn ang="0">
                          <a:pos x="25" y="21"/>
                        </a:cxn>
                        <a:cxn ang="0">
                          <a:pos x="37" y="34"/>
                        </a:cxn>
                        <a:cxn ang="0">
                          <a:pos x="37" y="43"/>
                        </a:cxn>
                        <a:cxn ang="0">
                          <a:pos x="65" y="39"/>
                        </a:cxn>
                        <a:cxn ang="0">
                          <a:pos x="105" y="43"/>
                        </a:cxn>
                        <a:cxn ang="0">
                          <a:pos x="125" y="54"/>
                        </a:cxn>
                        <a:cxn ang="0">
                          <a:pos x="146" y="63"/>
                        </a:cxn>
                        <a:cxn ang="0">
                          <a:pos x="171" y="47"/>
                        </a:cxn>
                        <a:cxn ang="0">
                          <a:pos x="200" y="78"/>
                        </a:cxn>
                        <a:cxn ang="0">
                          <a:pos x="240" y="82"/>
                        </a:cxn>
                        <a:cxn ang="0">
                          <a:pos x="292" y="79"/>
                        </a:cxn>
                        <a:cxn ang="0">
                          <a:pos x="345" y="90"/>
                        </a:cxn>
                        <a:cxn ang="0">
                          <a:pos x="364" y="90"/>
                        </a:cxn>
                        <a:cxn ang="0">
                          <a:pos x="388" y="105"/>
                        </a:cxn>
                        <a:cxn ang="0">
                          <a:pos x="407" y="110"/>
                        </a:cxn>
                        <a:cxn ang="0">
                          <a:pos x="394" y="101"/>
                        </a:cxn>
                        <a:cxn ang="0">
                          <a:pos x="363" y="88"/>
                        </a:cxn>
                        <a:cxn ang="0">
                          <a:pos x="313" y="80"/>
                        </a:cxn>
                        <a:cxn ang="0">
                          <a:pos x="262" y="73"/>
                        </a:cxn>
                        <a:cxn ang="0">
                          <a:pos x="236" y="57"/>
                        </a:cxn>
                        <a:cxn ang="0">
                          <a:pos x="194" y="48"/>
                        </a:cxn>
                        <a:cxn ang="0">
                          <a:pos x="173" y="30"/>
                        </a:cxn>
                        <a:cxn ang="0">
                          <a:pos x="150" y="41"/>
                        </a:cxn>
                        <a:cxn ang="0">
                          <a:pos x="127" y="35"/>
                        </a:cxn>
                        <a:cxn ang="0">
                          <a:pos x="110" y="30"/>
                        </a:cxn>
                        <a:cxn ang="0">
                          <a:pos x="89" y="23"/>
                        </a:cxn>
                        <a:cxn ang="0">
                          <a:pos x="75" y="18"/>
                        </a:cxn>
                        <a:cxn ang="0">
                          <a:pos x="70" y="16"/>
                        </a:cxn>
                        <a:cxn ang="0">
                          <a:pos x="30" y="7"/>
                        </a:cxn>
                        <a:cxn ang="0">
                          <a:pos x="5" y="0"/>
                        </a:cxn>
                      </a:cxnLst>
                      <a:rect l="0" t="0" r="r" b="b"/>
                      <a:pathLst>
                        <a:path w="421" h="111">
                          <a:moveTo>
                            <a:pt x="5" y="0"/>
                          </a:moveTo>
                          <a:lnTo>
                            <a:pt x="0" y="6"/>
                          </a:lnTo>
                          <a:lnTo>
                            <a:pt x="10" y="7"/>
                          </a:lnTo>
                          <a:lnTo>
                            <a:pt x="6" y="12"/>
                          </a:lnTo>
                          <a:lnTo>
                            <a:pt x="13" y="12"/>
                          </a:lnTo>
                          <a:lnTo>
                            <a:pt x="25" y="21"/>
                          </a:lnTo>
                          <a:lnTo>
                            <a:pt x="36" y="27"/>
                          </a:lnTo>
                          <a:lnTo>
                            <a:pt x="37" y="34"/>
                          </a:lnTo>
                          <a:lnTo>
                            <a:pt x="43" y="35"/>
                          </a:lnTo>
                          <a:lnTo>
                            <a:pt x="37" y="43"/>
                          </a:lnTo>
                          <a:lnTo>
                            <a:pt x="53" y="43"/>
                          </a:lnTo>
                          <a:lnTo>
                            <a:pt x="65" y="39"/>
                          </a:lnTo>
                          <a:lnTo>
                            <a:pt x="89" y="44"/>
                          </a:lnTo>
                          <a:lnTo>
                            <a:pt x="105" y="43"/>
                          </a:lnTo>
                          <a:lnTo>
                            <a:pt x="116" y="41"/>
                          </a:lnTo>
                          <a:lnTo>
                            <a:pt x="125" y="54"/>
                          </a:lnTo>
                          <a:lnTo>
                            <a:pt x="128" y="66"/>
                          </a:lnTo>
                          <a:lnTo>
                            <a:pt x="146" y="63"/>
                          </a:lnTo>
                          <a:lnTo>
                            <a:pt x="157" y="51"/>
                          </a:lnTo>
                          <a:lnTo>
                            <a:pt x="171" y="47"/>
                          </a:lnTo>
                          <a:lnTo>
                            <a:pt x="183" y="58"/>
                          </a:lnTo>
                          <a:lnTo>
                            <a:pt x="200" y="78"/>
                          </a:lnTo>
                          <a:lnTo>
                            <a:pt x="218" y="100"/>
                          </a:lnTo>
                          <a:lnTo>
                            <a:pt x="240" y="82"/>
                          </a:lnTo>
                          <a:lnTo>
                            <a:pt x="263" y="79"/>
                          </a:lnTo>
                          <a:lnTo>
                            <a:pt x="292" y="79"/>
                          </a:lnTo>
                          <a:lnTo>
                            <a:pt x="326" y="87"/>
                          </a:lnTo>
                          <a:lnTo>
                            <a:pt x="345" y="90"/>
                          </a:lnTo>
                          <a:lnTo>
                            <a:pt x="351" y="94"/>
                          </a:lnTo>
                          <a:lnTo>
                            <a:pt x="364" y="90"/>
                          </a:lnTo>
                          <a:lnTo>
                            <a:pt x="378" y="97"/>
                          </a:lnTo>
                          <a:lnTo>
                            <a:pt x="388" y="105"/>
                          </a:lnTo>
                          <a:lnTo>
                            <a:pt x="399" y="111"/>
                          </a:lnTo>
                          <a:lnTo>
                            <a:pt x="407" y="110"/>
                          </a:lnTo>
                          <a:lnTo>
                            <a:pt x="421" y="111"/>
                          </a:lnTo>
                          <a:lnTo>
                            <a:pt x="394" y="101"/>
                          </a:lnTo>
                          <a:lnTo>
                            <a:pt x="379" y="96"/>
                          </a:lnTo>
                          <a:lnTo>
                            <a:pt x="363" y="88"/>
                          </a:lnTo>
                          <a:lnTo>
                            <a:pt x="349" y="88"/>
                          </a:lnTo>
                          <a:lnTo>
                            <a:pt x="313" y="80"/>
                          </a:lnTo>
                          <a:lnTo>
                            <a:pt x="288" y="74"/>
                          </a:lnTo>
                          <a:lnTo>
                            <a:pt x="262" y="73"/>
                          </a:lnTo>
                          <a:lnTo>
                            <a:pt x="248" y="74"/>
                          </a:lnTo>
                          <a:lnTo>
                            <a:pt x="236" y="57"/>
                          </a:lnTo>
                          <a:lnTo>
                            <a:pt x="210" y="55"/>
                          </a:lnTo>
                          <a:lnTo>
                            <a:pt x="194" y="48"/>
                          </a:lnTo>
                          <a:lnTo>
                            <a:pt x="184" y="34"/>
                          </a:lnTo>
                          <a:lnTo>
                            <a:pt x="173" y="30"/>
                          </a:lnTo>
                          <a:lnTo>
                            <a:pt x="160" y="30"/>
                          </a:lnTo>
                          <a:lnTo>
                            <a:pt x="150" y="41"/>
                          </a:lnTo>
                          <a:lnTo>
                            <a:pt x="140" y="42"/>
                          </a:lnTo>
                          <a:lnTo>
                            <a:pt x="127" y="35"/>
                          </a:lnTo>
                          <a:lnTo>
                            <a:pt x="120" y="28"/>
                          </a:lnTo>
                          <a:lnTo>
                            <a:pt x="110" y="30"/>
                          </a:lnTo>
                          <a:lnTo>
                            <a:pt x="96" y="23"/>
                          </a:lnTo>
                          <a:lnTo>
                            <a:pt x="89" y="23"/>
                          </a:lnTo>
                          <a:lnTo>
                            <a:pt x="83" y="22"/>
                          </a:lnTo>
                          <a:lnTo>
                            <a:pt x="75" y="18"/>
                          </a:lnTo>
                          <a:lnTo>
                            <a:pt x="75" y="13"/>
                          </a:lnTo>
                          <a:lnTo>
                            <a:pt x="70" y="16"/>
                          </a:lnTo>
                          <a:lnTo>
                            <a:pt x="50" y="12"/>
                          </a:lnTo>
                          <a:lnTo>
                            <a:pt x="30" y="7"/>
                          </a:lnTo>
                          <a:lnTo>
                            <a:pt x="17" y="1"/>
                          </a:lnTo>
                          <a:lnTo>
                            <a:pt x="5" y="0"/>
                          </a:lnTo>
                          <a:close/>
                        </a:path>
                      </a:pathLst>
                    </a:custGeom>
                    <a:solidFill>
                      <a:srgbClr val="99CCFF"/>
                    </a:solidFill>
                    <a:ln w="9525" cap="flat" cmpd="sng">
                      <a:solidFill>
                        <a:srgbClr val="000000"/>
                      </a:solidFill>
                      <a:round/>
                      <a:headEnd/>
                      <a:tailEnd/>
                    </a:ln>
                  </p:spPr>
                  <p:txBody>
                    <a:bodyPr/>
                    <a:lstStyle/>
                    <a:p>
                      <a:endParaRPr lang="ja-JP" altLang="en-US"/>
                    </a:p>
                  </p:txBody>
                </p:sp>
                <p:sp>
                  <p:nvSpPr>
                    <p:cNvPr id="11286" name="その他"/>
                    <p:cNvSpPr>
                      <a:spLocks/>
                    </p:cNvSpPr>
                    <p:nvPr/>
                  </p:nvSpPr>
                  <p:spPr bwMode="auto">
                    <a:xfrm>
                      <a:off x="324" y="530"/>
                      <a:ext cx="80" cy="76"/>
                    </a:xfrm>
                    <a:custGeom>
                      <a:avLst/>
                      <a:gdLst/>
                      <a:ahLst/>
                      <a:cxnLst>
                        <a:cxn ang="0">
                          <a:pos x="6" y="45"/>
                        </a:cxn>
                        <a:cxn ang="0">
                          <a:pos x="9" y="27"/>
                        </a:cxn>
                        <a:cxn ang="0">
                          <a:pos x="6" y="11"/>
                        </a:cxn>
                        <a:cxn ang="0">
                          <a:pos x="0" y="0"/>
                        </a:cxn>
                        <a:cxn ang="0">
                          <a:pos x="27" y="2"/>
                        </a:cxn>
                        <a:cxn ang="0">
                          <a:pos x="51" y="13"/>
                        </a:cxn>
                        <a:cxn ang="0">
                          <a:pos x="57" y="15"/>
                        </a:cxn>
                        <a:cxn ang="0">
                          <a:pos x="69" y="27"/>
                        </a:cxn>
                        <a:cxn ang="0">
                          <a:pos x="80" y="36"/>
                        </a:cxn>
                        <a:cxn ang="0">
                          <a:pos x="71" y="58"/>
                        </a:cxn>
                        <a:cxn ang="0">
                          <a:pos x="63" y="56"/>
                        </a:cxn>
                        <a:cxn ang="0">
                          <a:pos x="46" y="69"/>
                        </a:cxn>
                        <a:cxn ang="0">
                          <a:pos x="41" y="71"/>
                        </a:cxn>
                        <a:cxn ang="0">
                          <a:pos x="41" y="66"/>
                        </a:cxn>
                        <a:cxn ang="0">
                          <a:pos x="9" y="49"/>
                        </a:cxn>
                        <a:cxn ang="0">
                          <a:pos x="6" y="45"/>
                        </a:cxn>
                      </a:cxnLst>
                      <a:rect l="0" t="0" r="r" b="b"/>
                      <a:pathLst>
                        <a:path w="80" h="71">
                          <a:moveTo>
                            <a:pt x="6" y="45"/>
                          </a:moveTo>
                          <a:lnTo>
                            <a:pt x="9" y="27"/>
                          </a:lnTo>
                          <a:lnTo>
                            <a:pt x="6" y="11"/>
                          </a:lnTo>
                          <a:lnTo>
                            <a:pt x="0" y="0"/>
                          </a:lnTo>
                          <a:lnTo>
                            <a:pt x="27" y="2"/>
                          </a:lnTo>
                          <a:lnTo>
                            <a:pt x="51" y="13"/>
                          </a:lnTo>
                          <a:lnTo>
                            <a:pt x="57" y="15"/>
                          </a:lnTo>
                          <a:lnTo>
                            <a:pt x="69" y="27"/>
                          </a:lnTo>
                          <a:lnTo>
                            <a:pt x="80" y="36"/>
                          </a:lnTo>
                          <a:lnTo>
                            <a:pt x="71" y="58"/>
                          </a:lnTo>
                          <a:lnTo>
                            <a:pt x="63" y="56"/>
                          </a:lnTo>
                          <a:lnTo>
                            <a:pt x="46" y="69"/>
                          </a:lnTo>
                          <a:lnTo>
                            <a:pt x="41" y="71"/>
                          </a:lnTo>
                          <a:lnTo>
                            <a:pt x="41" y="66"/>
                          </a:lnTo>
                          <a:lnTo>
                            <a:pt x="9" y="49"/>
                          </a:lnTo>
                          <a:lnTo>
                            <a:pt x="6" y="45"/>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87" name="その他"/>
                    <p:cNvSpPr>
                      <a:spLocks/>
                    </p:cNvSpPr>
                    <p:nvPr/>
                  </p:nvSpPr>
                  <p:spPr bwMode="auto">
                    <a:xfrm>
                      <a:off x="274" y="361"/>
                      <a:ext cx="139" cy="150"/>
                    </a:xfrm>
                    <a:custGeom>
                      <a:avLst/>
                      <a:gdLst/>
                      <a:ahLst/>
                      <a:cxnLst>
                        <a:cxn ang="0">
                          <a:pos x="42" y="125"/>
                        </a:cxn>
                        <a:cxn ang="0">
                          <a:pos x="77" y="138"/>
                        </a:cxn>
                        <a:cxn ang="0">
                          <a:pos x="101" y="150"/>
                        </a:cxn>
                        <a:cxn ang="0">
                          <a:pos x="99" y="113"/>
                        </a:cxn>
                        <a:cxn ang="0">
                          <a:pos x="101" y="93"/>
                        </a:cxn>
                        <a:cxn ang="0">
                          <a:pos x="105" y="83"/>
                        </a:cxn>
                        <a:cxn ang="0">
                          <a:pos x="108" y="69"/>
                        </a:cxn>
                        <a:cxn ang="0">
                          <a:pos x="93" y="47"/>
                        </a:cxn>
                        <a:cxn ang="0">
                          <a:pos x="95" y="40"/>
                        </a:cxn>
                        <a:cxn ang="0">
                          <a:pos x="126" y="29"/>
                        </a:cxn>
                        <a:cxn ang="0">
                          <a:pos x="139" y="11"/>
                        </a:cxn>
                        <a:cxn ang="0">
                          <a:pos x="135" y="1"/>
                        </a:cxn>
                        <a:cxn ang="0">
                          <a:pos x="126" y="0"/>
                        </a:cxn>
                        <a:cxn ang="0">
                          <a:pos x="118" y="7"/>
                        </a:cxn>
                        <a:cxn ang="0">
                          <a:pos x="120" y="16"/>
                        </a:cxn>
                        <a:cxn ang="0">
                          <a:pos x="113" y="24"/>
                        </a:cxn>
                        <a:cxn ang="0">
                          <a:pos x="99" y="30"/>
                        </a:cxn>
                        <a:cxn ang="0">
                          <a:pos x="85" y="39"/>
                        </a:cxn>
                        <a:cxn ang="0">
                          <a:pos x="50" y="35"/>
                        </a:cxn>
                        <a:cxn ang="0">
                          <a:pos x="40" y="36"/>
                        </a:cxn>
                        <a:cxn ang="0">
                          <a:pos x="20" y="38"/>
                        </a:cxn>
                        <a:cxn ang="0">
                          <a:pos x="0" y="43"/>
                        </a:cxn>
                        <a:cxn ang="0">
                          <a:pos x="13" y="89"/>
                        </a:cxn>
                        <a:cxn ang="0">
                          <a:pos x="39" y="102"/>
                        </a:cxn>
                        <a:cxn ang="0">
                          <a:pos x="42" y="125"/>
                        </a:cxn>
                      </a:cxnLst>
                      <a:rect l="0" t="0" r="r" b="b"/>
                      <a:pathLst>
                        <a:path w="139" h="150">
                          <a:moveTo>
                            <a:pt x="42" y="125"/>
                          </a:moveTo>
                          <a:lnTo>
                            <a:pt x="77" y="138"/>
                          </a:lnTo>
                          <a:lnTo>
                            <a:pt x="101" y="150"/>
                          </a:lnTo>
                          <a:lnTo>
                            <a:pt x="99" y="113"/>
                          </a:lnTo>
                          <a:lnTo>
                            <a:pt x="101" y="93"/>
                          </a:lnTo>
                          <a:lnTo>
                            <a:pt x="105" y="83"/>
                          </a:lnTo>
                          <a:lnTo>
                            <a:pt x="108" y="69"/>
                          </a:lnTo>
                          <a:lnTo>
                            <a:pt x="93" y="47"/>
                          </a:lnTo>
                          <a:lnTo>
                            <a:pt x="95" y="40"/>
                          </a:lnTo>
                          <a:lnTo>
                            <a:pt x="126" y="29"/>
                          </a:lnTo>
                          <a:lnTo>
                            <a:pt x="139" y="11"/>
                          </a:lnTo>
                          <a:lnTo>
                            <a:pt x="135" y="1"/>
                          </a:lnTo>
                          <a:lnTo>
                            <a:pt x="126" y="0"/>
                          </a:lnTo>
                          <a:lnTo>
                            <a:pt x="118" y="7"/>
                          </a:lnTo>
                          <a:lnTo>
                            <a:pt x="120" y="16"/>
                          </a:lnTo>
                          <a:lnTo>
                            <a:pt x="113" y="24"/>
                          </a:lnTo>
                          <a:lnTo>
                            <a:pt x="99" y="30"/>
                          </a:lnTo>
                          <a:lnTo>
                            <a:pt x="85" y="39"/>
                          </a:lnTo>
                          <a:lnTo>
                            <a:pt x="50" y="35"/>
                          </a:lnTo>
                          <a:lnTo>
                            <a:pt x="40" y="36"/>
                          </a:lnTo>
                          <a:lnTo>
                            <a:pt x="20" y="38"/>
                          </a:lnTo>
                          <a:lnTo>
                            <a:pt x="0" y="43"/>
                          </a:lnTo>
                          <a:lnTo>
                            <a:pt x="13" y="89"/>
                          </a:lnTo>
                          <a:lnTo>
                            <a:pt x="39" y="102"/>
                          </a:lnTo>
                          <a:lnTo>
                            <a:pt x="42" y="125"/>
                          </a:lnTo>
                          <a:close/>
                        </a:path>
                      </a:pathLst>
                    </a:custGeom>
                    <a:solidFill>
                      <a:srgbClr val="99CC00">
                        <a:alpha val="98000"/>
                      </a:srgbClr>
                    </a:solidFill>
                    <a:ln w="25400" cap="flat" cmpd="sng">
                      <a:solidFill>
                        <a:srgbClr val="000000"/>
                      </a:solidFill>
                      <a:prstDash val="sysDot"/>
                      <a:round/>
                      <a:headEnd/>
                      <a:tailEnd/>
                    </a:ln>
                  </p:spPr>
                  <p:txBody>
                    <a:bodyPr/>
                    <a:lstStyle/>
                    <a:p>
                      <a:endParaRPr lang="ja-JP" altLang="en-US"/>
                    </a:p>
                  </p:txBody>
                </p:sp>
                <p:sp>
                  <p:nvSpPr>
                    <p:cNvPr id="11288" name="その他"/>
                    <p:cNvSpPr>
                      <a:spLocks/>
                    </p:cNvSpPr>
                    <p:nvPr/>
                  </p:nvSpPr>
                  <p:spPr bwMode="auto">
                    <a:xfrm>
                      <a:off x="386" y="433"/>
                      <a:ext cx="69" cy="79"/>
                    </a:xfrm>
                    <a:custGeom>
                      <a:avLst/>
                      <a:gdLst/>
                      <a:ahLst/>
                      <a:cxnLst>
                        <a:cxn ang="0">
                          <a:pos x="0" y="40"/>
                        </a:cxn>
                        <a:cxn ang="0">
                          <a:pos x="3" y="67"/>
                        </a:cxn>
                        <a:cxn ang="0">
                          <a:pos x="0" y="84"/>
                        </a:cxn>
                        <a:cxn ang="0">
                          <a:pos x="5" y="103"/>
                        </a:cxn>
                        <a:cxn ang="0">
                          <a:pos x="14" y="120"/>
                        </a:cxn>
                        <a:cxn ang="0">
                          <a:pos x="35" y="107"/>
                        </a:cxn>
                        <a:cxn ang="0">
                          <a:pos x="54" y="69"/>
                        </a:cxn>
                        <a:cxn ang="0">
                          <a:pos x="74" y="28"/>
                        </a:cxn>
                        <a:cxn ang="0">
                          <a:pos x="75" y="4"/>
                        </a:cxn>
                        <a:cxn ang="0">
                          <a:pos x="61" y="0"/>
                        </a:cxn>
                        <a:cxn ang="0">
                          <a:pos x="56" y="15"/>
                        </a:cxn>
                        <a:cxn ang="0">
                          <a:pos x="0" y="40"/>
                        </a:cxn>
                      </a:cxnLst>
                      <a:rect l="0" t="0" r="r" b="b"/>
                      <a:pathLst>
                        <a:path w="75" h="120">
                          <a:moveTo>
                            <a:pt x="0" y="40"/>
                          </a:moveTo>
                          <a:lnTo>
                            <a:pt x="3" y="67"/>
                          </a:lnTo>
                          <a:lnTo>
                            <a:pt x="0" y="84"/>
                          </a:lnTo>
                          <a:lnTo>
                            <a:pt x="5" y="103"/>
                          </a:lnTo>
                          <a:lnTo>
                            <a:pt x="14" y="120"/>
                          </a:lnTo>
                          <a:lnTo>
                            <a:pt x="35" y="107"/>
                          </a:lnTo>
                          <a:lnTo>
                            <a:pt x="54" y="69"/>
                          </a:lnTo>
                          <a:lnTo>
                            <a:pt x="74" y="28"/>
                          </a:lnTo>
                          <a:lnTo>
                            <a:pt x="75" y="4"/>
                          </a:lnTo>
                          <a:lnTo>
                            <a:pt x="61" y="0"/>
                          </a:lnTo>
                          <a:lnTo>
                            <a:pt x="56" y="15"/>
                          </a:lnTo>
                          <a:lnTo>
                            <a:pt x="0" y="40"/>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89" name="その他"/>
                    <p:cNvSpPr>
                      <a:spLocks/>
                    </p:cNvSpPr>
                    <p:nvPr/>
                  </p:nvSpPr>
                  <p:spPr bwMode="auto">
                    <a:xfrm>
                      <a:off x="45" y="97"/>
                      <a:ext cx="290" cy="179"/>
                    </a:xfrm>
                    <a:custGeom>
                      <a:avLst/>
                      <a:gdLst/>
                      <a:ahLst/>
                      <a:cxnLst>
                        <a:cxn ang="0">
                          <a:pos x="33" y="33"/>
                        </a:cxn>
                        <a:cxn ang="0">
                          <a:pos x="51" y="27"/>
                        </a:cxn>
                        <a:cxn ang="0">
                          <a:pos x="113" y="1"/>
                        </a:cxn>
                        <a:cxn ang="0">
                          <a:pos x="144" y="38"/>
                        </a:cxn>
                        <a:cxn ang="0">
                          <a:pos x="170" y="48"/>
                        </a:cxn>
                        <a:cxn ang="0">
                          <a:pos x="186" y="59"/>
                        </a:cxn>
                        <a:cxn ang="0">
                          <a:pos x="198" y="72"/>
                        </a:cxn>
                        <a:cxn ang="0">
                          <a:pos x="166" y="75"/>
                        </a:cxn>
                        <a:cxn ang="0">
                          <a:pos x="170" y="83"/>
                        </a:cxn>
                        <a:cxn ang="0">
                          <a:pos x="183" y="90"/>
                        </a:cxn>
                        <a:cxn ang="0">
                          <a:pos x="204" y="86"/>
                        </a:cxn>
                        <a:cxn ang="0">
                          <a:pos x="219" y="83"/>
                        </a:cxn>
                        <a:cxn ang="0">
                          <a:pos x="238" y="99"/>
                        </a:cxn>
                        <a:cxn ang="0">
                          <a:pos x="239" y="87"/>
                        </a:cxn>
                        <a:cxn ang="0">
                          <a:pos x="251" y="90"/>
                        </a:cxn>
                        <a:cxn ang="0">
                          <a:pos x="265" y="96"/>
                        </a:cxn>
                        <a:cxn ang="0">
                          <a:pos x="275" y="110"/>
                        </a:cxn>
                        <a:cxn ang="0">
                          <a:pos x="285" y="113"/>
                        </a:cxn>
                        <a:cxn ang="0">
                          <a:pos x="282" y="132"/>
                        </a:cxn>
                        <a:cxn ang="0">
                          <a:pos x="261" y="127"/>
                        </a:cxn>
                        <a:cxn ang="0">
                          <a:pos x="255" y="135"/>
                        </a:cxn>
                        <a:cxn ang="0">
                          <a:pos x="257" y="146"/>
                        </a:cxn>
                        <a:cxn ang="0">
                          <a:pos x="244" y="137"/>
                        </a:cxn>
                        <a:cxn ang="0">
                          <a:pos x="235" y="141"/>
                        </a:cxn>
                        <a:cxn ang="0">
                          <a:pos x="223" y="145"/>
                        </a:cxn>
                        <a:cxn ang="0">
                          <a:pos x="213" y="147"/>
                        </a:cxn>
                        <a:cxn ang="0">
                          <a:pos x="175" y="140"/>
                        </a:cxn>
                        <a:cxn ang="0">
                          <a:pos x="125" y="170"/>
                        </a:cxn>
                        <a:cxn ang="0">
                          <a:pos x="90" y="165"/>
                        </a:cxn>
                        <a:cxn ang="0">
                          <a:pos x="68" y="178"/>
                        </a:cxn>
                        <a:cxn ang="0">
                          <a:pos x="54" y="179"/>
                        </a:cxn>
                        <a:cxn ang="0">
                          <a:pos x="48" y="134"/>
                        </a:cxn>
                        <a:cxn ang="0">
                          <a:pos x="54" y="117"/>
                        </a:cxn>
                        <a:cxn ang="0">
                          <a:pos x="26" y="104"/>
                        </a:cxn>
                        <a:cxn ang="0">
                          <a:pos x="17" y="80"/>
                        </a:cxn>
                        <a:cxn ang="0">
                          <a:pos x="12" y="63"/>
                        </a:cxn>
                      </a:cxnLst>
                      <a:rect l="0" t="0" r="r" b="b"/>
                      <a:pathLst>
                        <a:path w="290" h="179">
                          <a:moveTo>
                            <a:pt x="0" y="53"/>
                          </a:moveTo>
                          <a:lnTo>
                            <a:pt x="33" y="33"/>
                          </a:lnTo>
                          <a:lnTo>
                            <a:pt x="43" y="29"/>
                          </a:lnTo>
                          <a:lnTo>
                            <a:pt x="51" y="27"/>
                          </a:lnTo>
                          <a:lnTo>
                            <a:pt x="102" y="0"/>
                          </a:lnTo>
                          <a:lnTo>
                            <a:pt x="113" y="1"/>
                          </a:lnTo>
                          <a:lnTo>
                            <a:pt x="129" y="25"/>
                          </a:lnTo>
                          <a:lnTo>
                            <a:pt x="144" y="38"/>
                          </a:lnTo>
                          <a:lnTo>
                            <a:pt x="158" y="44"/>
                          </a:lnTo>
                          <a:lnTo>
                            <a:pt x="170" y="48"/>
                          </a:lnTo>
                          <a:lnTo>
                            <a:pt x="175" y="50"/>
                          </a:lnTo>
                          <a:lnTo>
                            <a:pt x="186" y="59"/>
                          </a:lnTo>
                          <a:lnTo>
                            <a:pt x="198" y="68"/>
                          </a:lnTo>
                          <a:lnTo>
                            <a:pt x="198" y="72"/>
                          </a:lnTo>
                          <a:lnTo>
                            <a:pt x="170" y="73"/>
                          </a:lnTo>
                          <a:lnTo>
                            <a:pt x="166" y="75"/>
                          </a:lnTo>
                          <a:lnTo>
                            <a:pt x="166" y="79"/>
                          </a:lnTo>
                          <a:lnTo>
                            <a:pt x="170" y="83"/>
                          </a:lnTo>
                          <a:lnTo>
                            <a:pt x="175" y="87"/>
                          </a:lnTo>
                          <a:lnTo>
                            <a:pt x="183" y="90"/>
                          </a:lnTo>
                          <a:lnTo>
                            <a:pt x="191" y="92"/>
                          </a:lnTo>
                          <a:lnTo>
                            <a:pt x="204" y="86"/>
                          </a:lnTo>
                          <a:lnTo>
                            <a:pt x="211" y="83"/>
                          </a:lnTo>
                          <a:lnTo>
                            <a:pt x="219" y="83"/>
                          </a:lnTo>
                          <a:lnTo>
                            <a:pt x="223" y="84"/>
                          </a:lnTo>
                          <a:lnTo>
                            <a:pt x="238" y="99"/>
                          </a:lnTo>
                          <a:lnTo>
                            <a:pt x="238" y="92"/>
                          </a:lnTo>
                          <a:lnTo>
                            <a:pt x="239" y="87"/>
                          </a:lnTo>
                          <a:lnTo>
                            <a:pt x="244" y="84"/>
                          </a:lnTo>
                          <a:lnTo>
                            <a:pt x="251" y="90"/>
                          </a:lnTo>
                          <a:lnTo>
                            <a:pt x="257" y="95"/>
                          </a:lnTo>
                          <a:lnTo>
                            <a:pt x="265" y="96"/>
                          </a:lnTo>
                          <a:lnTo>
                            <a:pt x="270" y="104"/>
                          </a:lnTo>
                          <a:lnTo>
                            <a:pt x="275" y="110"/>
                          </a:lnTo>
                          <a:lnTo>
                            <a:pt x="279" y="113"/>
                          </a:lnTo>
                          <a:lnTo>
                            <a:pt x="285" y="113"/>
                          </a:lnTo>
                          <a:lnTo>
                            <a:pt x="290" y="115"/>
                          </a:lnTo>
                          <a:lnTo>
                            <a:pt x="282" y="132"/>
                          </a:lnTo>
                          <a:lnTo>
                            <a:pt x="276" y="129"/>
                          </a:lnTo>
                          <a:lnTo>
                            <a:pt x="261" y="127"/>
                          </a:lnTo>
                          <a:lnTo>
                            <a:pt x="257" y="129"/>
                          </a:lnTo>
                          <a:lnTo>
                            <a:pt x="255" y="135"/>
                          </a:lnTo>
                          <a:lnTo>
                            <a:pt x="256" y="142"/>
                          </a:lnTo>
                          <a:lnTo>
                            <a:pt x="257" y="146"/>
                          </a:lnTo>
                          <a:lnTo>
                            <a:pt x="250" y="145"/>
                          </a:lnTo>
                          <a:lnTo>
                            <a:pt x="244" y="137"/>
                          </a:lnTo>
                          <a:lnTo>
                            <a:pt x="237" y="133"/>
                          </a:lnTo>
                          <a:lnTo>
                            <a:pt x="235" y="141"/>
                          </a:lnTo>
                          <a:lnTo>
                            <a:pt x="232" y="148"/>
                          </a:lnTo>
                          <a:lnTo>
                            <a:pt x="223" y="145"/>
                          </a:lnTo>
                          <a:lnTo>
                            <a:pt x="218" y="143"/>
                          </a:lnTo>
                          <a:lnTo>
                            <a:pt x="213" y="147"/>
                          </a:lnTo>
                          <a:lnTo>
                            <a:pt x="188" y="142"/>
                          </a:lnTo>
                          <a:lnTo>
                            <a:pt x="175" y="140"/>
                          </a:lnTo>
                          <a:lnTo>
                            <a:pt x="166" y="169"/>
                          </a:lnTo>
                          <a:lnTo>
                            <a:pt x="125" y="170"/>
                          </a:lnTo>
                          <a:lnTo>
                            <a:pt x="109" y="170"/>
                          </a:lnTo>
                          <a:lnTo>
                            <a:pt x="90" y="165"/>
                          </a:lnTo>
                          <a:lnTo>
                            <a:pt x="74" y="169"/>
                          </a:lnTo>
                          <a:lnTo>
                            <a:pt x="68" y="178"/>
                          </a:lnTo>
                          <a:lnTo>
                            <a:pt x="62" y="171"/>
                          </a:lnTo>
                          <a:lnTo>
                            <a:pt x="54" y="179"/>
                          </a:lnTo>
                          <a:lnTo>
                            <a:pt x="43" y="172"/>
                          </a:lnTo>
                          <a:lnTo>
                            <a:pt x="48" y="134"/>
                          </a:lnTo>
                          <a:lnTo>
                            <a:pt x="54" y="126"/>
                          </a:lnTo>
                          <a:lnTo>
                            <a:pt x="54" y="117"/>
                          </a:lnTo>
                          <a:lnTo>
                            <a:pt x="54" y="108"/>
                          </a:lnTo>
                          <a:lnTo>
                            <a:pt x="26" y="104"/>
                          </a:lnTo>
                          <a:lnTo>
                            <a:pt x="23" y="92"/>
                          </a:lnTo>
                          <a:lnTo>
                            <a:pt x="17" y="80"/>
                          </a:lnTo>
                          <a:lnTo>
                            <a:pt x="12" y="72"/>
                          </a:lnTo>
                          <a:lnTo>
                            <a:pt x="12" y="63"/>
                          </a:lnTo>
                          <a:lnTo>
                            <a:pt x="0" y="53"/>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90" name="その他"/>
                    <p:cNvSpPr>
                      <a:spLocks/>
                    </p:cNvSpPr>
                    <p:nvPr/>
                  </p:nvSpPr>
                  <p:spPr bwMode="auto">
                    <a:xfrm>
                      <a:off x="34" y="14"/>
                      <a:ext cx="367" cy="198"/>
                    </a:xfrm>
                    <a:custGeom>
                      <a:avLst/>
                      <a:gdLst/>
                      <a:ahLst/>
                      <a:cxnLst>
                        <a:cxn ang="0">
                          <a:pos x="10" y="139"/>
                        </a:cxn>
                        <a:cxn ang="0">
                          <a:pos x="61" y="110"/>
                        </a:cxn>
                        <a:cxn ang="0">
                          <a:pos x="124" y="83"/>
                        </a:cxn>
                        <a:cxn ang="0">
                          <a:pos x="156" y="122"/>
                        </a:cxn>
                        <a:cxn ang="0">
                          <a:pos x="184" y="132"/>
                        </a:cxn>
                        <a:cxn ang="0">
                          <a:pos x="205" y="156"/>
                        </a:cxn>
                        <a:cxn ang="0">
                          <a:pos x="176" y="161"/>
                        </a:cxn>
                        <a:cxn ang="0">
                          <a:pos x="198" y="174"/>
                        </a:cxn>
                        <a:cxn ang="0">
                          <a:pos x="222" y="166"/>
                        </a:cxn>
                        <a:cxn ang="0">
                          <a:pos x="236" y="168"/>
                        </a:cxn>
                        <a:cxn ang="0">
                          <a:pos x="245" y="180"/>
                        </a:cxn>
                        <a:cxn ang="0">
                          <a:pos x="250" y="174"/>
                        </a:cxn>
                        <a:cxn ang="0">
                          <a:pos x="268" y="178"/>
                        </a:cxn>
                        <a:cxn ang="0">
                          <a:pos x="287" y="193"/>
                        </a:cxn>
                        <a:cxn ang="0">
                          <a:pos x="301" y="198"/>
                        </a:cxn>
                        <a:cxn ang="0">
                          <a:pos x="304" y="184"/>
                        </a:cxn>
                        <a:cxn ang="0">
                          <a:pos x="319" y="164"/>
                        </a:cxn>
                        <a:cxn ang="0">
                          <a:pos x="328" y="195"/>
                        </a:cxn>
                        <a:cxn ang="0">
                          <a:pos x="350" y="174"/>
                        </a:cxn>
                        <a:cxn ang="0">
                          <a:pos x="367" y="150"/>
                        </a:cxn>
                        <a:cxn ang="0">
                          <a:pos x="340" y="124"/>
                        </a:cxn>
                        <a:cxn ang="0">
                          <a:pos x="311" y="108"/>
                        </a:cxn>
                        <a:cxn ang="0">
                          <a:pos x="273" y="108"/>
                        </a:cxn>
                        <a:cxn ang="0">
                          <a:pos x="238" y="106"/>
                        </a:cxn>
                        <a:cxn ang="0">
                          <a:pos x="200" y="70"/>
                        </a:cxn>
                        <a:cxn ang="0">
                          <a:pos x="164" y="46"/>
                        </a:cxn>
                        <a:cxn ang="0">
                          <a:pos x="136" y="31"/>
                        </a:cxn>
                        <a:cxn ang="0">
                          <a:pos x="109" y="10"/>
                        </a:cxn>
                        <a:cxn ang="0">
                          <a:pos x="97" y="0"/>
                        </a:cxn>
                        <a:cxn ang="0">
                          <a:pos x="94" y="17"/>
                        </a:cxn>
                        <a:cxn ang="0">
                          <a:pos x="69" y="26"/>
                        </a:cxn>
                        <a:cxn ang="0">
                          <a:pos x="42" y="40"/>
                        </a:cxn>
                        <a:cxn ang="0">
                          <a:pos x="30" y="55"/>
                        </a:cxn>
                        <a:cxn ang="0">
                          <a:pos x="25" y="74"/>
                        </a:cxn>
                        <a:cxn ang="0">
                          <a:pos x="11" y="83"/>
                        </a:cxn>
                      </a:cxnLst>
                      <a:rect l="0" t="0" r="r" b="b"/>
                      <a:pathLst>
                        <a:path w="367" h="198">
                          <a:moveTo>
                            <a:pt x="0" y="85"/>
                          </a:moveTo>
                          <a:lnTo>
                            <a:pt x="10" y="139"/>
                          </a:lnTo>
                          <a:lnTo>
                            <a:pt x="45" y="115"/>
                          </a:lnTo>
                          <a:lnTo>
                            <a:pt x="61" y="110"/>
                          </a:lnTo>
                          <a:lnTo>
                            <a:pt x="111" y="84"/>
                          </a:lnTo>
                          <a:lnTo>
                            <a:pt x="124" y="83"/>
                          </a:lnTo>
                          <a:lnTo>
                            <a:pt x="140" y="109"/>
                          </a:lnTo>
                          <a:lnTo>
                            <a:pt x="156" y="122"/>
                          </a:lnTo>
                          <a:lnTo>
                            <a:pt x="170" y="128"/>
                          </a:lnTo>
                          <a:lnTo>
                            <a:pt x="184" y="132"/>
                          </a:lnTo>
                          <a:lnTo>
                            <a:pt x="210" y="152"/>
                          </a:lnTo>
                          <a:lnTo>
                            <a:pt x="205" y="156"/>
                          </a:lnTo>
                          <a:lnTo>
                            <a:pt x="180" y="156"/>
                          </a:lnTo>
                          <a:lnTo>
                            <a:pt x="176" y="161"/>
                          </a:lnTo>
                          <a:lnTo>
                            <a:pt x="183" y="169"/>
                          </a:lnTo>
                          <a:lnTo>
                            <a:pt x="198" y="174"/>
                          </a:lnTo>
                          <a:lnTo>
                            <a:pt x="213" y="171"/>
                          </a:lnTo>
                          <a:lnTo>
                            <a:pt x="222" y="166"/>
                          </a:lnTo>
                          <a:lnTo>
                            <a:pt x="230" y="166"/>
                          </a:lnTo>
                          <a:lnTo>
                            <a:pt x="236" y="168"/>
                          </a:lnTo>
                          <a:lnTo>
                            <a:pt x="241" y="174"/>
                          </a:lnTo>
                          <a:lnTo>
                            <a:pt x="245" y="180"/>
                          </a:lnTo>
                          <a:lnTo>
                            <a:pt x="249" y="182"/>
                          </a:lnTo>
                          <a:lnTo>
                            <a:pt x="250" y="174"/>
                          </a:lnTo>
                          <a:lnTo>
                            <a:pt x="253" y="167"/>
                          </a:lnTo>
                          <a:lnTo>
                            <a:pt x="268" y="178"/>
                          </a:lnTo>
                          <a:lnTo>
                            <a:pt x="275" y="180"/>
                          </a:lnTo>
                          <a:lnTo>
                            <a:pt x="287" y="193"/>
                          </a:lnTo>
                          <a:lnTo>
                            <a:pt x="291" y="196"/>
                          </a:lnTo>
                          <a:lnTo>
                            <a:pt x="301" y="198"/>
                          </a:lnTo>
                          <a:lnTo>
                            <a:pt x="304" y="191"/>
                          </a:lnTo>
                          <a:lnTo>
                            <a:pt x="304" y="184"/>
                          </a:lnTo>
                          <a:lnTo>
                            <a:pt x="313" y="173"/>
                          </a:lnTo>
                          <a:lnTo>
                            <a:pt x="319" y="164"/>
                          </a:lnTo>
                          <a:lnTo>
                            <a:pt x="323" y="183"/>
                          </a:lnTo>
                          <a:lnTo>
                            <a:pt x="328" y="195"/>
                          </a:lnTo>
                          <a:lnTo>
                            <a:pt x="343" y="183"/>
                          </a:lnTo>
                          <a:lnTo>
                            <a:pt x="350" y="174"/>
                          </a:lnTo>
                          <a:lnTo>
                            <a:pt x="364" y="157"/>
                          </a:lnTo>
                          <a:lnTo>
                            <a:pt x="367" y="150"/>
                          </a:lnTo>
                          <a:lnTo>
                            <a:pt x="350" y="132"/>
                          </a:lnTo>
                          <a:lnTo>
                            <a:pt x="340" y="124"/>
                          </a:lnTo>
                          <a:lnTo>
                            <a:pt x="321" y="111"/>
                          </a:lnTo>
                          <a:lnTo>
                            <a:pt x="311" y="108"/>
                          </a:lnTo>
                          <a:lnTo>
                            <a:pt x="287" y="107"/>
                          </a:lnTo>
                          <a:lnTo>
                            <a:pt x="273" y="108"/>
                          </a:lnTo>
                          <a:lnTo>
                            <a:pt x="253" y="112"/>
                          </a:lnTo>
                          <a:lnTo>
                            <a:pt x="238" y="106"/>
                          </a:lnTo>
                          <a:lnTo>
                            <a:pt x="222" y="98"/>
                          </a:lnTo>
                          <a:lnTo>
                            <a:pt x="200" y="70"/>
                          </a:lnTo>
                          <a:lnTo>
                            <a:pt x="188" y="56"/>
                          </a:lnTo>
                          <a:lnTo>
                            <a:pt x="164" y="46"/>
                          </a:lnTo>
                          <a:lnTo>
                            <a:pt x="145" y="38"/>
                          </a:lnTo>
                          <a:lnTo>
                            <a:pt x="136" y="31"/>
                          </a:lnTo>
                          <a:lnTo>
                            <a:pt x="123" y="20"/>
                          </a:lnTo>
                          <a:lnTo>
                            <a:pt x="109" y="10"/>
                          </a:lnTo>
                          <a:lnTo>
                            <a:pt x="102" y="3"/>
                          </a:lnTo>
                          <a:lnTo>
                            <a:pt x="97" y="0"/>
                          </a:lnTo>
                          <a:lnTo>
                            <a:pt x="94" y="11"/>
                          </a:lnTo>
                          <a:lnTo>
                            <a:pt x="94" y="17"/>
                          </a:lnTo>
                          <a:lnTo>
                            <a:pt x="82" y="22"/>
                          </a:lnTo>
                          <a:lnTo>
                            <a:pt x="69" y="26"/>
                          </a:lnTo>
                          <a:lnTo>
                            <a:pt x="57" y="32"/>
                          </a:lnTo>
                          <a:lnTo>
                            <a:pt x="42" y="40"/>
                          </a:lnTo>
                          <a:lnTo>
                            <a:pt x="35" y="45"/>
                          </a:lnTo>
                          <a:lnTo>
                            <a:pt x="30" y="55"/>
                          </a:lnTo>
                          <a:lnTo>
                            <a:pt x="26" y="68"/>
                          </a:lnTo>
                          <a:lnTo>
                            <a:pt x="25" y="74"/>
                          </a:lnTo>
                          <a:lnTo>
                            <a:pt x="22" y="78"/>
                          </a:lnTo>
                          <a:lnTo>
                            <a:pt x="11" y="83"/>
                          </a:lnTo>
                          <a:lnTo>
                            <a:pt x="0" y="85"/>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1" name="その他"/>
                    <p:cNvSpPr>
                      <a:spLocks/>
                    </p:cNvSpPr>
                    <p:nvPr/>
                  </p:nvSpPr>
                  <p:spPr bwMode="auto">
                    <a:xfrm>
                      <a:off x="41" y="260"/>
                      <a:ext cx="273" cy="334"/>
                    </a:xfrm>
                    <a:custGeom>
                      <a:avLst/>
                      <a:gdLst/>
                      <a:ahLst/>
                      <a:cxnLst>
                        <a:cxn ang="0">
                          <a:pos x="71" y="47"/>
                        </a:cxn>
                        <a:cxn ang="0">
                          <a:pos x="85" y="20"/>
                        </a:cxn>
                        <a:cxn ang="0">
                          <a:pos x="112" y="22"/>
                        </a:cxn>
                        <a:cxn ang="0">
                          <a:pos x="143" y="20"/>
                        </a:cxn>
                        <a:cxn ang="0">
                          <a:pos x="194" y="22"/>
                        </a:cxn>
                        <a:cxn ang="0">
                          <a:pos x="198" y="0"/>
                        </a:cxn>
                        <a:cxn ang="0">
                          <a:pos x="222" y="7"/>
                        </a:cxn>
                        <a:cxn ang="0">
                          <a:pos x="216" y="43"/>
                        </a:cxn>
                        <a:cxn ang="0">
                          <a:pos x="254" y="72"/>
                        </a:cxn>
                        <a:cxn ang="0">
                          <a:pos x="261" y="82"/>
                        </a:cxn>
                        <a:cxn ang="0">
                          <a:pos x="237" y="115"/>
                        </a:cxn>
                        <a:cxn ang="0">
                          <a:pos x="226" y="133"/>
                        </a:cxn>
                        <a:cxn ang="0">
                          <a:pos x="222" y="157"/>
                        </a:cxn>
                        <a:cxn ang="0">
                          <a:pos x="193" y="146"/>
                        </a:cxn>
                        <a:cxn ang="0">
                          <a:pos x="182" y="161"/>
                        </a:cxn>
                        <a:cxn ang="0">
                          <a:pos x="151" y="166"/>
                        </a:cxn>
                        <a:cxn ang="0">
                          <a:pos x="205" y="164"/>
                        </a:cxn>
                        <a:cxn ang="0">
                          <a:pos x="237" y="184"/>
                        </a:cxn>
                        <a:cxn ang="0">
                          <a:pos x="226" y="226"/>
                        </a:cxn>
                        <a:cxn ang="0">
                          <a:pos x="186" y="244"/>
                        </a:cxn>
                        <a:cxn ang="0">
                          <a:pos x="156" y="252"/>
                        </a:cxn>
                        <a:cxn ang="0">
                          <a:pos x="160" y="265"/>
                        </a:cxn>
                        <a:cxn ang="0">
                          <a:pos x="171" y="283"/>
                        </a:cxn>
                        <a:cxn ang="0">
                          <a:pos x="188" y="292"/>
                        </a:cxn>
                        <a:cxn ang="0">
                          <a:pos x="209" y="272"/>
                        </a:cxn>
                        <a:cxn ang="0">
                          <a:pos x="237" y="254"/>
                        </a:cxn>
                        <a:cxn ang="0">
                          <a:pos x="254" y="229"/>
                        </a:cxn>
                        <a:cxn ang="0">
                          <a:pos x="259" y="261"/>
                        </a:cxn>
                        <a:cxn ang="0">
                          <a:pos x="264" y="270"/>
                        </a:cxn>
                        <a:cxn ang="0">
                          <a:pos x="269" y="287"/>
                        </a:cxn>
                        <a:cxn ang="0">
                          <a:pos x="270" y="311"/>
                        </a:cxn>
                        <a:cxn ang="0">
                          <a:pos x="241" y="308"/>
                        </a:cxn>
                        <a:cxn ang="0">
                          <a:pos x="227" y="313"/>
                        </a:cxn>
                        <a:cxn ang="0">
                          <a:pos x="214" y="311"/>
                        </a:cxn>
                        <a:cxn ang="0">
                          <a:pos x="211" y="295"/>
                        </a:cxn>
                        <a:cxn ang="0">
                          <a:pos x="181" y="326"/>
                        </a:cxn>
                        <a:cxn ang="0">
                          <a:pos x="138" y="314"/>
                        </a:cxn>
                        <a:cxn ang="0">
                          <a:pos x="110" y="289"/>
                        </a:cxn>
                        <a:cxn ang="0">
                          <a:pos x="90" y="231"/>
                        </a:cxn>
                        <a:cxn ang="0">
                          <a:pos x="80" y="198"/>
                        </a:cxn>
                        <a:cxn ang="0">
                          <a:pos x="62" y="194"/>
                        </a:cxn>
                        <a:cxn ang="0">
                          <a:pos x="73" y="177"/>
                        </a:cxn>
                        <a:cxn ang="0">
                          <a:pos x="88" y="179"/>
                        </a:cxn>
                        <a:cxn ang="0">
                          <a:pos x="95" y="187"/>
                        </a:cxn>
                        <a:cxn ang="0">
                          <a:pos x="107" y="167"/>
                        </a:cxn>
                        <a:cxn ang="0">
                          <a:pos x="88" y="142"/>
                        </a:cxn>
                        <a:cxn ang="0">
                          <a:pos x="76" y="106"/>
                        </a:cxn>
                        <a:cxn ang="0">
                          <a:pos x="71" y="90"/>
                        </a:cxn>
                        <a:cxn ang="0">
                          <a:pos x="50" y="115"/>
                        </a:cxn>
                        <a:cxn ang="0">
                          <a:pos x="40" y="120"/>
                        </a:cxn>
                        <a:cxn ang="0">
                          <a:pos x="29" y="93"/>
                        </a:cxn>
                        <a:cxn ang="0">
                          <a:pos x="63" y="80"/>
                        </a:cxn>
                        <a:cxn ang="0">
                          <a:pos x="60" y="59"/>
                        </a:cxn>
                        <a:cxn ang="0">
                          <a:pos x="11" y="71"/>
                        </a:cxn>
                        <a:cxn ang="0">
                          <a:pos x="4" y="48"/>
                        </a:cxn>
                        <a:cxn ang="0">
                          <a:pos x="27" y="41"/>
                        </a:cxn>
                        <a:cxn ang="0">
                          <a:pos x="55" y="34"/>
                        </a:cxn>
                      </a:cxnLst>
                      <a:rect l="0" t="0" r="r" b="b"/>
                      <a:pathLst>
                        <a:path w="273" h="334">
                          <a:moveTo>
                            <a:pt x="61" y="27"/>
                          </a:moveTo>
                          <a:lnTo>
                            <a:pt x="71" y="47"/>
                          </a:lnTo>
                          <a:lnTo>
                            <a:pt x="78" y="26"/>
                          </a:lnTo>
                          <a:lnTo>
                            <a:pt x="85" y="20"/>
                          </a:lnTo>
                          <a:lnTo>
                            <a:pt x="90" y="17"/>
                          </a:lnTo>
                          <a:lnTo>
                            <a:pt x="112" y="22"/>
                          </a:lnTo>
                          <a:lnTo>
                            <a:pt x="123" y="23"/>
                          </a:lnTo>
                          <a:lnTo>
                            <a:pt x="143" y="20"/>
                          </a:lnTo>
                          <a:lnTo>
                            <a:pt x="159" y="21"/>
                          </a:lnTo>
                          <a:lnTo>
                            <a:pt x="194" y="22"/>
                          </a:lnTo>
                          <a:lnTo>
                            <a:pt x="197" y="2"/>
                          </a:lnTo>
                          <a:lnTo>
                            <a:pt x="198" y="0"/>
                          </a:lnTo>
                          <a:lnTo>
                            <a:pt x="210" y="0"/>
                          </a:lnTo>
                          <a:lnTo>
                            <a:pt x="222" y="7"/>
                          </a:lnTo>
                          <a:lnTo>
                            <a:pt x="208" y="33"/>
                          </a:lnTo>
                          <a:lnTo>
                            <a:pt x="216" y="43"/>
                          </a:lnTo>
                          <a:lnTo>
                            <a:pt x="240" y="69"/>
                          </a:lnTo>
                          <a:lnTo>
                            <a:pt x="254" y="72"/>
                          </a:lnTo>
                          <a:lnTo>
                            <a:pt x="260" y="80"/>
                          </a:lnTo>
                          <a:lnTo>
                            <a:pt x="261" y="82"/>
                          </a:lnTo>
                          <a:lnTo>
                            <a:pt x="247" y="98"/>
                          </a:lnTo>
                          <a:lnTo>
                            <a:pt x="237" y="115"/>
                          </a:lnTo>
                          <a:lnTo>
                            <a:pt x="229" y="121"/>
                          </a:lnTo>
                          <a:lnTo>
                            <a:pt x="226" y="133"/>
                          </a:lnTo>
                          <a:lnTo>
                            <a:pt x="221" y="139"/>
                          </a:lnTo>
                          <a:lnTo>
                            <a:pt x="222" y="157"/>
                          </a:lnTo>
                          <a:lnTo>
                            <a:pt x="206" y="141"/>
                          </a:lnTo>
                          <a:lnTo>
                            <a:pt x="193" y="146"/>
                          </a:lnTo>
                          <a:lnTo>
                            <a:pt x="193" y="157"/>
                          </a:lnTo>
                          <a:lnTo>
                            <a:pt x="182" y="161"/>
                          </a:lnTo>
                          <a:lnTo>
                            <a:pt x="176" y="153"/>
                          </a:lnTo>
                          <a:lnTo>
                            <a:pt x="151" y="166"/>
                          </a:lnTo>
                          <a:lnTo>
                            <a:pt x="171" y="179"/>
                          </a:lnTo>
                          <a:lnTo>
                            <a:pt x="205" y="164"/>
                          </a:lnTo>
                          <a:lnTo>
                            <a:pt x="221" y="192"/>
                          </a:lnTo>
                          <a:lnTo>
                            <a:pt x="237" y="184"/>
                          </a:lnTo>
                          <a:lnTo>
                            <a:pt x="239" y="204"/>
                          </a:lnTo>
                          <a:lnTo>
                            <a:pt x="226" y="226"/>
                          </a:lnTo>
                          <a:lnTo>
                            <a:pt x="205" y="240"/>
                          </a:lnTo>
                          <a:lnTo>
                            <a:pt x="186" y="244"/>
                          </a:lnTo>
                          <a:lnTo>
                            <a:pt x="162" y="245"/>
                          </a:lnTo>
                          <a:lnTo>
                            <a:pt x="156" y="252"/>
                          </a:lnTo>
                          <a:lnTo>
                            <a:pt x="158" y="258"/>
                          </a:lnTo>
                          <a:lnTo>
                            <a:pt x="160" y="265"/>
                          </a:lnTo>
                          <a:lnTo>
                            <a:pt x="160" y="277"/>
                          </a:lnTo>
                          <a:lnTo>
                            <a:pt x="171" y="283"/>
                          </a:lnTo>
                          <a:lnTo>
                            <a:pt x="171" y="291"/>
                          </a:lnTo>
                          <a:lnTo>
                            <a:pt x="188" y="292"/>
                          </a:lnTo>
                          <a:lnTo>
                            <a:pt x="202" y="282"/>
                          </a:lnTo>
                          <a:lnTo>
                            <a:pt x="209" y="272"/>
                          </a:lnTo>
                          <a:lnTo>
                            <a:pt x="226" y="262"/>
                          </a:lnTo>
                          <a:lnTo>
                            <a:pt x="237" y="254"/>
                          </a:lnTo>
                          <a:lnTo>
                            <a:pt x="246" y="242"/>
                          </a:lnTo>
                          <a:lnTo>
                            <a:pt x="254" y="229"/>
                          </a:lnTo>
                          <a:lnTo>
                            <a:pt x="254" y="249"/>
                          </a:lnTo>
                          <a:lnTo>
                            <a:pt x="259" y="261"/>
                          </a:lnTo>
                          <a:lnTo>
                            <a:pt x="259" y="265"/>
                          </a:lnTo>
                          <a:lnTo>
                            <a:pt x="264" y="270"/>
                          </a:lnTo>
                          <a:lnTo>
                            <a:pt x="269" y="279"/>
                          </a:lnTo>
                          <a:lnTo>
                            <a:pt x="269" y="287"/>
                          </a:lnTo>
                          <a:lnTo>
                            <a:pt x="273" y="295"/>
                          </a:lnTo>
                          <a:lnTo>
                            <a:pt x="270" y="311"/>
                          </a:lnTo>
                          <a:lnTo>
                            <a:pt x="254" y="311"/>
                          </a:lnTo>
                          <a:lnTo>
                            <a:pt x="241" y="308"/>
                          </a:lnTo>
                          <a:lnTo>
                            <a:pt x="234" y="317"/>
                          </a:lnTo>
                          <a:lnTo>
                            <a:pt x="227" y="313"/>
                          </a:lnTo>
                          <a:lnTo>
                            <a:pt x="220" y="319"/>
                          </a:lnTo>
                          <a:lnTo>
                            <a:pt x="214" y="311"/>
                          </a:lnTo>
                          <a:lnTo>
                            <a:pt x="219" y="295"/>
                          </a:lnTo>
                          <a:lnTo>
                            <a:pt x="211" y="295"/>
                          </a:lnTo>
                          <a:lnTo>
                            <a:pt x="188" y="325"/>
                          </a:lnTo>
                          <a:lnTo>
                            <a:pt x="181" y="326"/>
                          </a:lnTo>
                          <a:lnTo>
                            <a:pt x="177" y="334"/>
                          </a:lnTo>
                          <a:lnTo>
                            <a:pt x="138" y="314"/>
                          </a:lnTo>
                          <a:lnTo>
                            <a:pt x="140" y="291"/>
                          </a:lnTo>
                          <a:lnTo>
                            <a:pt x="110" y="289"/>
                          </a:lnTo>
                          <a:lnTo>
                            <a:pt x="88" y="247"/>
                          </a:lnTo>
                          <a:lnTo>
                            <a:pt x="90" y="231"/>
                          </a:lnTo>
                          <a:lnTo>
                            <a:pt x="80" y="225"/>
                          </a:lnTo>
                          <a:cubicBezTo>
                            <a:pt x="81" y="219"/>
                            <a:pt x="87" y="205"/>
                            <a:pt x="80" y="198"/>
                          </a:cubicBezTo>
                          <a:lnTo>
                            <a:pt x="69" y="195"/>
                          </a:lnTo>
                          <a:lnTo>
                            <a:pt x="62" y="194"/>
                          </a:lnTo>
                          <a:lnTo>
                            <a:pt x="50" y="180"/>
                          </a:lnTo>
                          <a:lnTo>
                            <a:pt x="73" y="177"/>
                          </a:lnTo>
                          <a:lnTo>
                            <a:pt x="79" y="173"/>
                          </a:lnTo>
                          <a:lnTo>
                            <a:pt x="88" y="179"/>
                          </a:lnTo>
                          <a:lnTo>
                            <a:pt x="95" y="175"/>
                          </a:lnTo>
                          <a:lnTo>
                            <a:pt x="95" y="187"/>
                          </a:lnTo>
                          <a:lnTo>
                            <a:pt x="110" y="187"/>
                          </a:lnTo>
                          <a:lnTo>
                            <a:pt x="107" y="167"/>
                          </a:lnTo>
                          <a:lnTo>
                            <a:pt x="94" y="151"/>
                          </a:lnTo>
                          <a:lnTo>
                            <a:pt x="88" y="142"/>
                          </a:lnTo>
                          <a:lnTo>
                            <a:pt x="88" y="106"/>
                          </a:lnTo>
                          <a:lnTo>
                            <a:pt x="76" y="106"/>
                          </a:lnTo>
                          <a:lnTo>
                            <a:pt x="75" y="95"/>
                          </a:lnTo>
                          <a:lnTo>
                            <a:pt x="71" y="90"/>
                          </a:lnTo>
                          <a:lnTo>
                            <a:pt x="59" y="109"/>
                          </a:lnTo>
                          <a:lnTo>
                            <a:pt x="50" y="115"/>
                          </a:lnTo>
                          <a:lnTo>
                            <a:pt x="44" y="116"/>
                          </a:lnTo>
                          <a:lnTo>
                            <a:pt x="40" y="120"/>
                          </a:lnTo>
                          <a:lnTo>
                            <a:pt x="27" y="113"/>
                          </a:lnTo>
                          <a:lnTo>
                            <a:pt x="29" y="93"/>
                          </a:lnTo>
                          <a:lnTo>
                            <a:pt x="39" y="93"/>
                          </a:lnTo>
                          <a:lnTo>
                            <a:pt x="63" y="80"/>
                          </a:lnTo>
                          <a:lnTo>
                            <a:pt x="68" y="76"/>
                          </a:lnTo>
                          <a:lnTo>
                            <a:pt x="60" y="59"/>
                          </a:lnTo>
                          <a:lnTo>
                            <a:pt x="14" y="56"/>
                          </a:lnTo>
                          <a:lnTo>
                            <a:pt x="11" y="71"/>
                          </a:lnTo>
                          <a:lnTo>
                            <a:pt x="0" y="62"/>
                          </a:lnTo>
                          <a:lnTo>
                            <a:pt x="4" y="48"/>
                          </a:lnTo>
                          <a:lnTo>
                            <a:pt x="21" y="35"/>
                          </a:lnTo>
                          <a:lnTo>
                            <a:pt x="27" y="41"/>
                          </a:lnTo>
                          <a:lnTo>
                            <a:pt x="42" y="31"/>
                          </a:lnTo>
                          <a:lnTo>
                            <a:pt x="55" y="34"/>
                          </a:lnTo>
                          <a:lnTo>
                            <a:pt x="61" y="27"/>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92" name="その他"/>
                    <p:cNvSpPr>
                      <a:spLocks/>
                    </p:cNvSpPr>
                    <p:nvPr/>
                  </p:nvSpPr>
                  <p:spPr bwMode="auto">
                    <a:xfrm>
                      <a:off x="60" y="294"/>
                      <a:ext cx="43" cy="29"/>
                    </a:xfrm>
                    <a:custGeom>
                      <a:avLst/>
                      <a:gdLst/>
                      <a:ahLst/>
                      <a:cxnLst>
                        <a:cxn ang="0">
                          <a:pos x="23" y="0"/>
                        </a:cxn>
                        <a:cxn ang="0">
                          <a:pos x="43" y="29"/>
                        </a:cxn>
                        <a:cxn ang="0">
                          <a:pos x="32" y="25"/>
                        </a:cxn>
                        <a:cxn ang="0">
                          <a:pos x="8" y="23"/>
                        </a:cxn>
                        <a:cxn ang="0">
                          <a:pos x="0" y="22"/>
                        </a:cxn>
                        <a:cxn ang="0">
                          <a:pos x="16" y="15"/>
                        </a:cxn>
                        <a:cxn ang="0">
                          <a:pos x="15" y="6"/>
                        </a:cxn>
                        <a:cxn ang="0">
                          <a:pos x="23" y="0"/>
                        </a:cxn>
                      </a:cxnLst>
                      <a:rect l="0" t="0" r="r" b="b"/>
                      <a:pathLst>
                        <a:path w="43" h="29">
                          <a:moveTo>
                            <a:pt x="23" y="0"/>
                          </a:moveTo>
                          <a:lnTo>
                            <a:pt x="43" y="29"/>
                          </a:lnTo>
                          <a:lnTo>
                            <a:pt x="32" y="25"/>
                          </a:lnTo>
                          <a:lnTo>
                            <a:pt x="8" y="23"/>
                          </a:lnTo>
                          <a:lnTo>
                            <a:pt x="0" y="22"/>
                          </a:lnTo>
                          <a:lnTo>
                            <a:pt x="16" y="15"/>
                          </a:lnTo>
                          <a:lnTo>
                            <a:pt x="15" y="6"/>
                          </a:lnTo>
                          <a:lnTo>
                            <a:pt x="23" y="0"/>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3" name="その他"/>
                    <p:cNvSpPr>
                      <a:spLocks/>
                    </p:cNvSpPr>
                    <p:nvPr/>
                  </p:nvSpPr>
                  <p:spPr bwMode="auto">
                    <a:xfrm>
                      <a:off x="66" y="338"/>
                      <a:ext cx="44" cy="42"/>
                    </a:xfrm>
                    <a:custGeom>
                      <a:avLst/>
                      <a:gdLst/>
                      <a:ahLst/>
                      <a:cxnLst>
                        <a:cxn ang="0">
                          <a:pos x="42" y="0"/>
                        </a:cxn>
                        <a:cxn ang="0">
                          <a:pos x="44" y="13"/>
                        </a:cxn>
                        <a:cxn ang="0">
                          <a:pos x="36" y="30"/>
                        </a:cxn>
                        <a:cxn ang="0">
                          <a:pos x="27" y="36"/>
                        </a:cxn>
                        <a:cxn ang="0">
                          <a:pos x="20" y="36"/>
                        </a:cxn>
                        <a:cxn ang="0">
                          <a:pos x="16" y="42"/>
                        </a:cxn>
                        <a:cxn ang="0">
                          <a:pos x="0" y="35"/>
                        </a:cxn>
                        <a:cxn ang="0">
                          <a:pos x="2" y="14"/>
                        </a:cxn>
                        <a:cxn ang="0">
                          <a:pos x="12" y="17"/>
                        </a:cxn>
                        <a:cxn ang="0">
                          <a:pos x="33" y="4"/>
                        </a:cxn>
                        <a:cxn ang="0">
                          <a:pos x="42" y="0"/>
                        </a:cxn>
                      </a:cxnLst>
                      <a:rect l="0" t="0" r="r" b="b"/>
                      <a:pathLst>
                        <a:path w="44" h="42">
                          <a:moveTo>
                            <a:pt x="42" y="0"/>
                          </a:moveTo>
                          <a:lnTo>
                            <a:pt x="44" y="13"/>
                          </a:lnTo>
                          <a:lnTo>
                            <a:pt x="36" y="30"/>
                          </a:lnTo>
                          <a:lnTo>
                            <a:pt x="27" y="36"/>
                          </a:lnTo>
                          <a:lnTo>
                            <a:pt x="20" y="36"/>
                          </a:lnTo>
                          <a:lnTo>
                            <a:pt x="16" y="42"/>
                          </a:lnTo>
                          <a:lnTo>
                            <a:pt x="0" y="35"/>
                          </a:lnTo>
                          <a:lnTo>
                            <a:pt x="2" y="14"/>
                          </a:lnTo>
                          <a:lnTo>
                            <a:pt x="12" y="17"/>
                          </a:lnTo>
                          <a:lnTo>
                            <a:pt x="33" y="4"/>
                          </a:lnTo>
                          <a:lnTo>
                            <a:pt x="42" y="0"/>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4" name="その他"/>
                    <p:cNvSpPr>
                      <a:spLocks/>
                    </p:cNvSpPr>
                    <p:nvPr/>
                  </p:nvSpPr>
                  <p:spPr bwMode="auto">
                    <a:xfrm>
                      <a:off x="91" y="432"/>
                      <a:ext cx="84" cy="91"/>
                    </a:xfrm>
                    <a:custGeom>
                      <a:avLst/>
                      <a:gdLst/>
                      <a:ahLst/>
                      <a:cxnLst>
                        <a:cxn ang="0">
                          <a:pos x="63" y="13"/>
                        </a:cxn>
                        <a:cxn ang="0">
                          <a:pos x="73" y="31"/>
                        </a:cxn>
                        <a:cxn ang="0">
                          <a:pos x="74" y="38"/>
                        </a:cxn>
                        <a:cxn ang="0">
                          <a:pos x="74" y="51"/>
                        </a:cxn>
                        <a:cxn ang="0">
                          <a:pos x="80" y="65"/>
                        </a:cxn>
                        <a:cxn ang="0">
                          <a:pos x="86" y="74"/>
                        </a:cxn>
                        <a:cxn ang="0">
                          <a:pos x="88" y="81"/>
                        </a:cxn>
                        <a:cxn ang="0">
                          <a:pos x="88" y="86"/>
                        </a:cxn>
                        <a:cxn ang="0">
                          <a:pos x="73" y="90"/>
                        </a:cxn>
                        <a:cxn ang="0">
                          <a:pos x="61" y="91"/>
                        </a:cxn>
                        <a:cxn ang="0">
                          <a:pos x="57" y="91"/>
                        </a:cxn>
                        <a:cxn ang="0">
                          <a:pos x="51" y="92"/>
                        </a:cxn>
                        <a:cxn ang="0">
                          <a:pos x="40" y="75"/>
                        </a:cxn>
                        <a:cxn ang="0">
                          <a:pos x="42" y="58"/>
                        </a:cxn>
                        <a:cxn ang="0">
                          <a:pos x="34" y="51"/>
                        </a:cxn>
                        <a:cxn ang="0">
                          <a:pos x="33" y="44"/>
                        </a:cxn>
                        <a:cxn ang="0">
                          <a:pos x="34" y="33"/>
                        </a:cxn>
                        <a:cxn ang="0">
                          <a:pos x="35" y="27"/>
                        </a:cxn>
                        <a:cxn ang="0">
                          <a:pos x="26" y="23"/>
                        </a:cxn>
                        <a:cxn ang="0">
                          <a:pos x="19" y="21"/>
                        </a:cxn>
                        <a:cxn ang="0">
                          <a:pos x="14" y="21"/>
                        </a:cxn>
                        <a:cxn ang="0">
                          <a:pos x="0" y="4"/>
                        </a:cxn>
                        <a:cxn ang="0">
                          <a:pos x="19" y="4"/>
                        </a:cxn>
                        <a:cxn ang="0">
                          <a:pos x="30" y="0"/>
                        </a:cxn>
                        <a:cxn ang="0">
                          <a:pos x="39" y="6"/>
                        </a:cxn>
                        <a:cxn ang="0">
                          <a:pos x="47" y="1"/>
                        </a:cxn>
                        <a:cxn ang="0">
                          <a:pos x="47" y="8"/>
                        </a:cxn>
                        <a:cxn ang="0">
                          <a:pos x="53" y="14"/>
                        </a:cxn>
                        <a:cxn ang="0">
                          <a:pos x="63" y="13"/>
                        </a:cxn>
                      </a:cxnLst>
                      <a:rect l="0" t="0" r="r" b="b"/>
                      <a:pathLst>
                        <a:path w="88" h="92">
                          <a:moveTo>
                            <a:pt x="63" y="13"/>
                          </a:moveTo>
                          <a:lnTo>
                            <a:pt x="73" y="31"/>
                          </a:lnTo>
                          <a:lnTo>
                            <a:pt x="74" y="38"/>
                          </a:lnTo>
                          <a:lnTo>
                            <a:pt x="74" y="51"/>
                          </a:lnTo>
                          <a:lnTo>
                            <a:pt x="80" y="65"/>
                          </a:lnTo>
                          <a:lnTo>
                            <a:pt x="86" y="74"/>
                          </a:lnTo>
                          <a:lnTo>
                            <a:pt x="88" y="81"/>
                          </a:lnTo>
                          <a:lnTo>
                            <a:pt x="88" y="86"/>
                          </a:lnTo>
                          <a:lnTo>
                            <a:pt x="73" y="90"/>
                          </a:lnTo>
                          <a:lnTo>
                            <a:pt x="61" y="91"/>
                          </a:lnTo>
                          <a:lnTo>
                            <a:pt x="57" y="91"/>
                          </a:lnTo>
                          <a:lnTo>
                            <a:pt x="51" y="92"/>
                          </a:lnTo>
                          <a:lnTo>
                            <a:pt x="40" y="75"/>
                          </a:lnTo>
                          <a:lnTo>
                            <a:pt x="42" y="58"/>
                          </a:lnTo>
                          <a:lnTo>
                            <a:pt x="34" y="51"/>
                          </a:lnTo>
                          <a:lnTo>
                            <a:pt x="33" y="44"/>
                          </a:lnTo>
                          <a:lnTo>
                            <a:pt x="34" y="33"/>
                          </a:lnTo>
                          <a:lnTo>
                            <a:pt x="35" y="27"/>
                          </a:lnTo>
                          <a:lnTo>
                            <a:pt x="26" y="23"/>
                          </a:lnTo>
                          <a:lnTo>
                            <a:pt x="19" y="21"/>
                          </a:lnTo>
                          <a:lnTo>
                            <a:pt x="14" y="21"/>
                          </a:lnTo>
                          <a:lnTo>
                            <a:pt x="0" y="4"/>
                          </a:lnTo>
                          <a:lnTo>
                            <a:pt x="19" y="4"/>
                          </a:lnTo>
                          <a:lnTo>
                            <a:pt x="30" y="0"/>
                          </a:lnTo>
                          <a:lnTo>
                            <a:pt x="39" y="6"/>
                          </a:lnTo>
                          <a:lnTo>
                            <a:pt x="47" y="1"/>
                          </a:lnTo>
                          <a:lnTo>
                            <a:pt x="47" y="8"/>
                          </a:lnTo>
                          <a:lnTo>
                            <a:pt x="53" y="14"/>
                          </a:lnTo>
                          <a:lnTo>
                            <a:pt x="63" y="13"/>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5" name="その他"/>
                    <p:cNvSpPr>
                      <a:spLocks/>
                    </p:cNvSpPr>
                    <p:nvPr/>
                  </p:nvSpPr>
                  <p:spPr bwMode="auto">
                    <a:xfrm>
                      <a:off x="63" y="201"/>
                      <a:ext cx="37" cy="29"/>
                    </a:xfrm>
                    <a:custGeom>
                      <a:avLst/>
                      <a:gdLst/>
                      <a:ahLst/>
                      <a:cxnLst>
                        <a:cxn ang="0">
                          <a:pos x="6" y="0"/>
                        </a:cxn>
                        <a:cxn ang="0">
                          <a:pos x="37" y="4"/>
                        </a:cxn>
                        <a:cxn ang="0">
                          <a:pos x="37" y="19"/>
                        </a:cxn>
                        <a:cxn ang="0">
                          <a:pos x="28" y="29"/>
                        </a:cxn>
                        <a:cxn ang="0">
                          <a:pos x="1" y="22"/>
                        </a:cxn>
                        <a:cxn ang="0">
                          <a:pos x="0" y="14"/>
                        </a:cxn>
                        <a:cxn ang="0">
                          <a:pos x="6" y="14"/>
                        </a:cxn>
                        <a:cxn ang="0">
                          <a:pos x="6" y="0"/>
                        </a:cxn>
                      </a:cxnLst>
                      <a:rect l="0" t="0" r="r" b="b"/>
                      <a:pathLst>
                        <a:path w="37" h="29">
                          <a:moveTo>
                            <a:pt x="6" y="0"/>
                          </a:moveTo>
                          <a:lnTo>
                            <a:pt x="37" y="4"/>
                          </a:lnTo>
                          <a:lnTo>
                            <a:pt x="37" y="19"/>
                          </a:lnTo>
                          <a:lnTo>
                            <a:pt x="28" y="29"/>
                          </a:lnTo>
                          <a:lnTo>
                            <a:pt x="1" y="22"/>
                          </a:lnTo>
                          <a:lnTo>
                            <a:pt x="0" y="14"/>
                          </a:lnTo>
                          <a:lnTo>
                            <a:pt x="6" y="14"/>
                          </a:lnTo>
                          <a:lnTo>
                            <a:pt x="6" y="0"/>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6" name="その他"/>
                    <p:cNvSpPr>
                      <a:spLocks/>
                    </p:cNvSpPr>
                    <p:nvPr/>
                  </p:nvSpPr>
                  <p:spPr bwMode="auto">
                    <a:xfrm>
                      <a:off x="41" y="294"/>
                      <a:ext cx="34" cy="37"/>
                    </a:xfrm>
                    <a:custGeom>
                      <a:avLst/>
                      <a:gdLst/>
                      <a:ahLst/>
                      <a:cxnLst>
                        <a:cxn ang="0">
                          <a:pos x="0" y="31"/>
                        </a:cxn>
                        <a:cxn ang="0">
                          <a:pos x="13" y="37"/>
                        </a:cxn>
                        <a:cxn ang="0">
                          <a:pos x="15" y="24"/>
                        </a:cxn>
                        <a:cxn ang="0">
                          <a:pos x="21" y="22"/>
                        </a:cxn>
                        <a:cxn ang="0">
                          <a:pos x="34" y="14"/>
                        </a:cxn>
                        <a:cxn ang="0">
                          <a:pos x="34" y="4"/>
                        </a:cxn>
                        <a:cxn ang="0">
                          <a:pos x="26" y="6"/>
                        </a:cxn>
                        <a:cxn ang="0">
                          <a:pos x="19" y="0"/>
                        </a:cxn>
                        <a:cxn ang="0">
                          <a:pos x="5" y="11"/>
                        </a:cxn>
                        <a:cxn ang="0">
                          <a:pos x="2" y="26"/>
                        </a:cxn>
                        <a:cxn ang="0">
                          <a:pos x="0" y="31"/>
                        </a:cxn>
                      </a:cxnLst>
                      <a:rect l="0" t="0" r="r" b="b"/>
                      <a:pathLst>
                        <a:path w="34" h="37">
                          <a:moveTo>
                            <a:pt x="0" y="31"/>
                          </a:moveTo>
                          <a:lnTo>
                            <a:pt x="13" y="37"/>
                          </a:lnTo>
                          <a:lnTo>
                            <a:pt x="15" y="24"/>
                          </a:lnTo>
                          <a:lnTo>
                            <a:pt x="21" y="22"/>
                          </a:lnTo>
                          <a:lnTo>
                            <a:pt x="34" y="14"/>
                          </a:lnTo>
                          <a:lnTo>
                            <a:pt x="34" y="4"/>
                          </a:lnTo>
                          <a:lnTo>
                            <a:pt x="26" y="6"/>
                          </a:lnTo>
                          <a:lnTo>
                            <a:pt x="19" y="0"/>
                          </a:lnTo>
                          <a:lnTo>
                            <a:pt x="5" y="11"/>
                          </a:lnTo>
                          <a:lnTo>
                            <a:pt x="2" y="26"/>
                          </a:lnTo>
                          <a:lnTo>
                            <a:pt x="0" y="31"/>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7" name="その他"/>
                    <p:cNvSpPr>
                      <a:spLocks/>
                    </p:cNvSpPr>
                    <p:nvPr/>
                  </p:nvSpPr>
                  <p:spPr bwMode="auto">
                    <a:xfrm>
                      <a:off x="130" y="494"/>
                      <a:ext cx="47" cy="29"/>
                    </a:xfrm>
                    <a:custGeom>
                      <a:avLst/>
                      <a:gdLst/>
                      <a:ahLst/>
                      <a:cxnLst>
                        <a:cxn ang="0">
                          <a:pos x="0" y="6"/>
                        </a:cxn>
                        <a:cxn ang="0">
                          <a:pos x="13" y="8"/>
                        </a:cxn>
                        <a:cxn ang="0">
                          <a:pos x="14" y="4"/>
                        </a:cxn>
                        <a:cxn ang="0">
                          <a:pos x="23" y="8"/>
                        </a:cxn>
                        <a:cxn ang="0">
                          <a:pos x="28" y="13"/>
                        </a:cxn>
                        <a:cxn ang="0">
                          <a:pos x="28" y="4"/>
                        </a:cxn>
                        <a:cxn ang="0">
                          <a:pos x="32" y="0"/>
                        </a:cxn>
                        <a:cxn ang="0">
                          <a:pos x="37" y="1"/>
                        </a:cxn>
                        <a:cxn ang="0">
                          <a:pos x="41" y="11"/>
                        </a:cxn>
                        <a:cxn ang="0">
                          <a:pos x="46" y="20"/>
                        </a:cxn>
                        <a:cxn ang="0">
                          <a:pos x="46" y="22"/>
                        </a:cxn>
                        <a:cxn ang="0">
                          <a:pos x="31" y="26"/>
                        </a:cxn>
                        <a:cxn ang="0">
                          <a:pos x="10" y="29"/>
                        </a:cxn>
                        <a:cxn ang="0">
                          <a:pos x="1" y="15"/>
                        </a:cxn>
                        <a:cxn ang="0">
                          <a:pos x="0" y="6"/>
                        </a:cxn>
                      </a:cxnLst>
                      <a:rect l="0" t="0" r="r" b="b"/>
                      <a:pathLst>
                        <a:path w="46" h="29">
                          <a:moveTo>
                            <a:pt x="0" y="6"/>
                          </a:moveTo>
                          <a:lnTo>
                            <a:pt x="13" y="8"/>
                          </a:lnTo>
                          <a:lnTo>
                            <a:pt x="14" y="4"/>
                          </a:lnTo>
                          <a:lnTo>
                            <a:pt x="23" y="8"/>
                          </a:lnTo>
                          <a:lnTo>
                            <a:pt x="28" y="13"/>
                          </a:lnTo>
                          <a:lnTo>
                            <a:pt x="28" y="4"/>
                          </a:lnTo>
                          <a:lnTo>
                            <a:pt x="32" y="0"/>
                          </a:lnTo>
                          <a:lnTo>
                            <a:pt x="37" y="1"/>
                          </a:lnTo>
                          <a:lnTo>
                            <a:pt x="41" y="11"/>
                          </a:lnTo>
                          <a:lnTo>
                            <a:pt x="46" y="20"/>
                          </a:lnTo>
                          <a:lnTo>
                            <a:pt x="46" y="22"/>
                          </a:lnTo>
                          <a:lnTo>
                            <a:pt x="31" y="26"/>
                          </a:lnTo>
                          <a:lnTo>
                            <a:pt x="10" y="29"/>
                          </a:lnTo>
                          <a:lnTo>
                            <a:pt x="1" y="15"/>
                          </a:lnTo>
                          <a:lnTo>
                            <a:pt x="0" y="6"/>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8" name="その他"/>
                    <p:cNvSpPr>
                      <a:spLocks/>
                    </p:cNvSpPr>
                    <p:nvPr/>
                  </p:nvSpPr>
                  <p:spPr bwMode="auto">
                    <a:xfrm>
                      <a:off x="1" y="13"/>
                      <a:ext cx="678" cy="652"/>
                    </a:xfrm>
                    <a:custGeom>
                      <a:avLst/>
                      <a:gdLst/>
                      <a:ahLst/>
                      <a:cxnLst>
                        <a:cxn ang="0">
                          <a:pos x="18" y="131"/>
                        </a:cxn>
                        <a:cxn ang="0">
                          <a:pos x="34" y="87"/>
                        </a:cxn>
                        <a:cxn ang="0">
                          <a:pos x="63" y="59"/>
                        </a:cxn>
                        <a:cxn ang="0">
                          <a:pos x="112" y="24"/>
                        </a:cxn>
                        <a:cxn ang="0">
                          <a:pos x="155" y="20"/>
                        </a:cxn>
                        <a:cxn ang="0">
                          <a:pos x="218" y="55"/>
                        </a:cxn>
                        <a:cxn ang="0">
                          <a:pos x="273" y="107"/>
                        </a:cxn>
                        <a:cxn ang="0">
                          <a:pos x="349" y="109"/>
                        </a:cxn>
                        <a:cxn ang="0">
                          <a:pos x="400" y="152"/>
                        </a:cxn>
                        <a:cxn ang="0">
                          <a:pos x="353" y="164"/>
                        </a:cxn>
                        <a:cxn ang="0">
                          <a:pos x="337" y="192"/>
                        </a:cxn>
                        <a:cxn ang="0">
                          <a:pos x="304" y="209"/>
                        </a:cxn>
                        <a:cxn ang="0">
                          <a:pos x="294" y="228"/>
                        </a:cxn>
                        <a:cxn ang="0">
                          <a:pos x="279" y="226"/>
                        </a:cxn>
                        <a:cxn ang="0">
                          <a:pos x="255" y="232"/>
                        </a:cxn>
                        <a:cxn ang="0">
                          <a:pos x="267" y="274"/>
                        </a:cxn>
                        <a:cxn ang="0">
                          <a:pos x="312" y="308"/>
                        </a:cxn>
                        <a:cxn ang="0">
                          <a:pos x="385" y="323"/>
                        </a:cxn>
                        <a:cxn ang="0">
                          <a:pos x="424" y="324"/>
                        </a:cxn>
                        <a:cxn ang="0">
                          <a:pos x="491" y="359"/>
                        </a:cxn>
                        <a:cxn ang="0">
                          <a:pos x="592" y="354"/>
                        </a:cxn>
                        <a:cxn ang="0">
                          <a:pos x="674" y="375"/>
                        </a:cxn>
                        <a:cxn ang="0">
                          <a:pos x="668" y="432"/>
                        </a:cxn>
                        <a:cxn ang="0">
                          <a:pos x="633" y="441"/>
                        </a:cxn>
                        <a:cxn ang="0">
                          <a:pos x="601" y="461"/>
                        </a:cxn>
                        <a:cxn ang="0">
                          <a:pos x="585" y="441"/>
                        </a:cxn>
                        <a:cxn ang="0">
                          <a:pos x="481" y="426"/>
                        </a:cxn>
                        <a:cxn ang="0">
                          <a:pos x="424" y="488"/>
                        </a:cxn>
                        <a:cxn ang="0">
                          <a:pos x="406" y="516"/>
                        </a:cxn>
                        <a:cxn ang="0">
                          <a:pos x="406" y="550"/>
                        </a:cxn>
                        <a:cxn ang="0">
                          <a:pos x="385" y="604"/>
                        </a:cxn>
                        <a:cxn ang="0">
                          <a:pos x="353" y="641"/>
                        </a:cxn>
                        <a:cxn ang="0">
                          <a:pos x="378" y="595"/>
                        </a:cxn>
                        <a:cxn ang="0">
                          <a:pos x="370" y="589"/>
                        </a:cxn>
                        <a:cxn ang="0">
                          <a:pos x="311" y="557"/>
                        </a:cxn>
                        <a:cxn ang="0">
                          <a:pos x="274" y="564"/>
                        </a:cxn>
                        <a:cxn ang="0">
                          <a:pos x="254" y="557"/>
                        </a:cxn>
                        <a:cxn ang="0">
                          <a:pos x="228" y="571"/>
                        </a:cxn>
                        <a:cxn ang="0">
                          <a:pos x="178" y="560"/>
                        </a:cxn>
                        <a:cxn ang="0">
                          <a:pos x="129" y="494"/>
                        </a:cxn>
                        <a:cxn ang="0">
                          <a:pos x="121" y="463"/>
                        </a:cxn>
                        <a:cxn ang="0">
                          <a:pos x="103" y="441"/>
                        </a:cxn>
                        <a:cxn ang="0">
                          <a:pos x="119" y="420"/>
                        </a:cxn>
                        <a:cxn ang="0">
                          <a:pos x="135" y="432"/>
                        </a:cxn>
                        <a:cxn ang="0">
                          <a:pos x="133" y="395"/>
                        </a:cxn>
                        <a:cxn ang="0">
                          <a:pos x="117" y="352"/>
                        </a:cxn>
                        <a:cxn ang="0">
                          <a:pos x="102" y="351"/>
                        </a:cxn>
                        <a:cxn ang="0">
                          <a:pos x="81" y="365"/>
                        </a:cxn>
                        <a:cxn ang="0">
                          <a:pos x="79" y="340"/>
                        </a:cxn>
                        <a:cxn ang="0">
                          <a:pos x="62" y="303"/>
                        </a:cxn>
                        <a:cxn ang="0">
                          <a:pos x="40" y="310"/>
                        </a:cxn>
                        <a:cxn ang="0">
                          <a:pos x="66" y="288"/>
                        </a:cxn>
                        <a:cxn ang="0">
                          <a:pos x="102" y="269"/>
                        </a:cxn>
                        <a:cxn ang="0">
                          <a:pos x="98" y="264"/>
                        </a:cxn>
                        <a:cxn ang="0">
                          <a:pos x="66" y="211"/>
                        </a:cxn>
                        <a:cxn ang="0">
                          <a:pos x="71" y="202"/>
                        </a:cxn>
                        <a:cxn ang="0">
                          <a:pos x="56" y="148"/>
                        </a:cxn>
                        <a:cxn ang="0">
                          <a:pos x="22" y="155"/>
                        </a:cxn>
                        <a:cxn ang="0">
                          <a:pos x="51" y="203"/>
                        </a:cxn>
                        <a:cxn ang="0">
                          <a:pos x="44" y="224"/>
                        </a:cxn>
                        <a:cxn ang="0">
                          <a:pos x="23" y="188"/>
                        </a:cxn>
                        <a:cxn ang="0">
                          <a:pos x="3" y="171"/>
                        </a:cxn>
                      </a:cxnLst>
                      <a:rect l="0" t="0" r="r" b="b"/>
                      <a:pathLst>
                        <a:path w="678" h="652">
                          <a:moveTo>
                            <a:pt x="0" y="152"/>
                          </a:moveTo>
                          <a:lnTo>
                            <a:pt x="16" y="146"/>
                          </a:lnTo>
                          <a:lnTo>
                            <a:pt x="18" y="131"/>
                          </a:lnTo>
                          <a:lnTo>
                            <a:pt x="24" y="100"/>
                          </a:lnTo>
                          <a:lnTo>
                            <a:pt x="23" y="81"/>
                          </a:lnTo>
                          <a:lnTo>
                            <a:pt x="34" y="87"/>
                          </a:lnTo>
                          <a:lnTo>
                            <a:pt x="57" y="77"/>
                          </a:lnTo>
                          <a:lnTo>
                            <a:pt x="59" y="67"/>
                          </a:lnTo>
                          <a:lnTo>
                            <a:pt x="63" y="59"/>
                          </a:lnTo>
                          <a:lnTo>
                            <a:pt x="68" y="45"/>
                          </a:lnTo>
                          <a:lnTo>
                            <a:pt x="96" y="29"/>
                          </a:lnTo>
                          <a:lnTo>
                            <a:pt x="112" y="24"/>
                          </a:lnTo>
                          <a:lnTo>
                            <a:pt x="127" y="16"/>
                          </a:lnTo>
                          <a:lnTo>
                            <a:pt x="129" y="0"/>
                          </a:lnTo>
                          <a:lnTo>
                            <a:pt x="155" y="20"/>
                          </a:lnTo>
                          <a:lnTo>
                            <a:pt x="174" y="37"/>
                          </a:lnTo>
                          <a:lnTo>
                            <a:pt x="193" y="45"/>
                          </a:lnTo>
                          <a:lnTo>
                            <a:pt x="218" y="55"/>
                          </a:lnTo>
                          <a:lnTo>
                            <a:pt x="232" y="70"/>
                          </a:lnTo>
                          <a:lnTo>
                            <a:pt x="254" y="98"/>
                          </a:lnTo>
                          <a:lnTo>
                            <a:pt x="273" y="107"/>
                          </a:lnTo>
                          <a:lnTo>
                            <a:pt x="284" y="113"/>
                          </a:lnTo>
                          <a:lnTo>
                            <a:pt x="315" y="107"/>
                          </a:lnTo>
                          <a:lnTo>
                            <a:pt x="349" y="109"/>
                          </a:lnTo>
                          <a:lnTo>
                            <a:pt x="365" y="119"/>
                          </a:lnTo>
                          <a:lnTo>
                            <a:pt x="380" y="130"/>
                          </a:lnTo>
                          <a:lnTo>
                            <a:pt x="400" y="152"/>
                          </a:lnTo>
                          <a:lnTo>
                            <a:pt x="384" y="175"/>
                          </a:lnTo>
                          <a:lnTo>
                            <a:pt x="360" y="198"/>
                          </a:lnTo>
                          <a:lnTo>
                            <a:pt x="353" y="164"/>
                          </a:lnTo>
                          <a:lnTo>
                            <a:pt x="335" y="188"/>
                          </a:lnTo>
                          <a:lnTo>
                            <a:pt x="351" y="189"/>
                          </a:lnTo>
                          <a:lnTo>
                            <a:pt x="337" y="192"/>
                          </a:lnTo>
                          <a:lnTo>
                            <a:pt x="325" y="216"/>
                          </a:lnTo>
                          <a:lnTo>
                            <a:pt x="320" y="211"/>
                          </a:lnTo>
                          <a:lnTo>
                            <a:pt x="304" y="209"/>
                          </a:lnTo>
                          <a:lnTo>
                            <a:pt x="300" y="214"/>
                          </a:lnTo>
                          <a:lnTo>
                            <a:pt x="301" y="228"/>
                          </a:lnTo>
                          <a:lnTo>
                            <a:pt x="294" y="228"/>
                          </a:lnTo>
                          <a:lnTo>
                            <a:pt x="288" y="220"/>
                          </a:lnTo>
                          <a:lnTo>
                            <a:pt x="281" y="216"/>
                          </a:lnTo>
                          <a:lnTo>
                            <a:pt x="279" y="226"/>
                          </a:lnTo>
                          <a:lnTo>
                            <a:pt x="274" y="233"/>
                          </a:lnTo>
                          <a:lnTo>
                            <a:pt x="265" y="227"/>
                          </a:lnTo>
                          <a:lnTo>
                            <a:pt x="255" y="232"/>
                          </a:lnTo>
                          <a:lnTo>
                            <a:pt x="254" y="238"/>
                          </a:lnTo>
                          <a:lnTo>
                            <a:pt x="272" y="250"/>
                          </a:lnTo>
                          <a:lnTo>
                            <a:pt x="267" y="274"/>
                          </a:lnTo>
                          <a:lnTo>
                            <a:pt x="284" y="289"/>
                          </a:lnTo>
                          <a:lnTo>
                            <a:pt x="295" y="301"/>
                          </a:lnTo>
                          <a:lnTo>
                            <a:pt x="312" y="308"/>
                          </a:lnTo>
                          <a:lnTo>
                            <a:pt x="324" y="311"/>
                          </a:lnTo>
                          <a:lnTo>
                            <a:pt x="357" y="317"/>
                          </a:lnTo>
                          <a:lnTo>
                            <a:pt x="385" y="323"/>
                          </a:lnTo>
                          <a:lnTo>
                            <a:pt x="396" y="335"/>
                          </a:lnTo>
                          <a:lnTo>
                            <a:pt x="410" y="337"/>
                          </a:lnTo>
                          <a:lnTo>
                            <a:pt x="424" y="324"/>
                          </a:lnTo>
                          <a:lnTo>
                            <a:pt x="441" y="324"/>
                          </a:lnTo>
                          <a:lnTo>
                            <a:pt x="478" y="359"/>
                          </a:lnTo>
                          <a:lnTo>
                            <a:pt x="491" y="359"/>
                          </a:lnTo>
                          <a:lnTo>
                            <a:pt x="513" y="352"/>
                          </a:lnTo>
                          <a:lnTo>
                            <a:pt x="517" y="343"/>
                          </a:lnTo>
                          <a:lnTo>
                            <a:pt x="592" y="354"/>
                          </a:lnTo>
                          <a:lnTo>
                            <a:pt x="598" y="350"/>
                          </a:lnTo>
                          <a:lnTo>
                            <a:pt x="638" y="354"/>
                          </a:lnTo>
                          <a:lnTo>
                            <a:pt x="674" y="375"/>
                          </a:lnTo>
                          <a:lnTo>
                            <a:pt x="668" y="388"/>
                          </a:lnTo>
                          <a:lnTo>
                            <a:pt x="678" y="395"/>
                          </a:lnTo>
                          <a:lnTo>
                            <a:pt x="668" y="432"/>
                          </a:lnTo>
                          <a:lnTo>
                            <a:pt x="655" y="430"/>
                          </a:lnTo>
                          <a:lnTo>
                            <a:pt x="638" y="437"/>
                          </a:lnTo>
                          <a:lnTo>
                            <a:pt x="633" y="441"/>
                          </a:lnTo>
                          <a:lnTo>
                            <a:pt x="637" y="455"/>
                          </a:lnTo>
                          <a:lnTo>
                            <a:pt x="614" y="468"/>
                          </a:lnTo>
                          <a:lnTo>
                            <a:pt x="601" y="461"/>
                          </a:lnTo>
                          <a:lnTo>
                            <a:pt x="605" y="455"/>
                          </a:lnTo>
                          <a:lnTo>
                            <a:pt x="594" y="445"/>
                          </a:lnTo>
                          <a:lnTo>
                            <a:pt x="585" y="441"/>
                          </a:lnTo>
                          <a:lnTo>
                            <a:pt x="558" y="444"/>
                          </a:lnTo>
                          <a:lnTo>
                            <a:pt x="516" y="427"/>
                          </a:lnTo>
                          <a:lnTo>
                            <a:pt x="481" y="426"/>
                          </a:lnTo>
                          <a:lnTo>
                            <a:pt x="462" y="436"/>
                          </a:lnTo>
                          <a:lnTo>
                            <a:pt x="445" y="454"/>
                          </a:lnTo>
                          <a:lnTo>
                            <a:pt x="424" y="488"/>
                          </a:lnTo>
                          <a:lnTo>
                            <a:pt x="410" y="503"/>
                          </a:lnTo>
                          <a:lnTo>
                            <a:pt x="406" y="510"/>
                          </a:lnTo>
                          <a:lnTo>
                            <a:pt x="406" y="516"/>
                          </a:lnTo>
                          <a:lnTo>
                            <a:pt x="399" y="528"/>
                          </a:lnTo>
                          <a:lnTo>
                            <a:pt x="399" y="545"/>
                          </a:lnTo>
                          <a:lnTo>
                            <a:pt x="406" y="550"/>
                          </a:lnTo>
                          <a:lnTo>
                            <a:pt x="394" y="588"/>
                          </a:lnTo>
                          <a:lnTo>
                            <a:pt x="385" y="598"/>
                          </a:lnTo>
                          <a:lnTo>
                            <a:pt x="385" y="604"/>
                          </a:lnTo>
                          <a:lnTo>
                            <a:pt x="367" y="622"/>
                          </a:lnTo>
                          <a:lnTo>
                            <a:pt x="352" y="652"/>
                          </a:lnTo>
                          <a:lnTo>
                            <a:pt x="353" y="641"/>
                          </a:lnTo>
                          <a:lnTo>
                            <a:pt x="363" y="617"/>
                          </a:lnTo>
                          <a:lnTo>
                            <a:pt x="376" y="607"/>
                          </a:lnTo>
                          <a:lnTo>
                            <a:pt x="378" y="595"/>
                          </a:lnTo>
                          <a:lnTo>
                            <a:pt x="391" y="584"/>
                          </a:lnTo>
                          <a:lnTo>
                            <a:pt x="391" y="574"/>
                          </a:lnTo>
                          <a:lnTo>
                            <a:pt x="370" y="589"/>
                          </a:lnTo>
                          <a:lnTo>
                            <a:pt x="354" y="595"/>
                          </a:lnTo>
                          <a:lnTo>
                            <a:pt x="362" y="586"/>
                          </a:lnTo>
                          <a:lnTo>
                            <a:pt x="311" y="557"/>
                          </a:lnTo>
                          <a:lnTo>
                            <a:pt x="298" y="558"/>
                          </a:lnTo>
                          <a:lnTo>
                            <a:pt x="280" y="555"/>
                          </a:lnTo>
                          <a:lnTo>
                            <a:pt x="274" y="564"/>
                          </a:lnTo>
                          <a:lnTo>
                            <a:pt x="268" y="558"/>
                          </a:lnTo>
                          <a:lnTo>
                            <a:pt x="261" y="568"/>
                          </a:lnTo>
                          <a:lnTo>
                            <a:pt x="254" y="557"/>
                          </a:lnTo>
                          <a:lnTo>
                            <a:pt x="260" y="542"/>
                          </a:lnTo>
                          <a:lnTo>
                            <a:pt x="250" y="541"/>
                          </a:lnTo>
                          <a:lnTo>
                            <a:pt x="228" y="571"/>
                          </a:lnTo>
                          <a:lnTo>
                            <a:pt x="222" y="570"/>
                          </a:lnTo>
                          <a:lnTo>
                            <a:pt x="218" y="580"/>
                          </a:lnTo>
                          <a:lnTo>
                            <a:pt x="178" y="560"/>
                          </a:lnTo>
                          <a:lnTo>
                            <a:pt x="181" y="537"/>
                          </a:lnTo>
                          <a:lnTo>
                            <a:pt x="151" y="535"/>
                          </a:lnTo>
                          <a:lnTo>
                            <a:pt x="129" y="494"/>
                          </a:lnTo>
                          <a:lnTo>
                            <a:pt x="130" y="478"/>
                          </a:lnTo>
                          <a:lnTo>
                            <a:pt x="121" y="472"/>
                          </a:lnTo>
                          <a:lnTo>
                            <a:pt x="121" y="463"/>
                          </a:lnTo>
                          <a:lnTo>
                            <a:pt x="124" y="450"/>
                          </a:lnTo>
                          <a:lnTo>
                            <a:pt x="112" y="441"/>
                          </a:lnTo>
                          <a:lnTo>
                            <a:pt x="103" y="441"/>
                          </a:lnTo>
                          <a:lnTo>
                            <a:pt x="89" y="425"/>
                          </a:lnTo>
                          <a:lnTo>
                            <a:pt x="104" y="424"/>
                          </a:lnTo>
                          <a:lnTo>
                            <a:pt x="119" y="420"/>
                          </a:lnTo>
                          <a:lnTo>
                            <a:pt x="129" y="426"/>
                          </a:lnTo>
                          <a:lnTo>
                            <a:pt x="134" y="419"/>
                          </a:lnTo>
                          <a:lnTo>
                            <a:pt x="135" y="432"/>
                          </a:lnTo>
                          <a:lnTo>
                            <a:pt x="151" y="433"/>
                          </a:lnTo>
                          <a:lnTo>
                            <a:pt x="146" y="412"/>
                          </a:lnTo>
                          <a:lnTo>
                            <a:pt x="133" y="395"/>
                          </a:lnTo>
                          <a:lnTo>
                            <a:pt x="128" y="386"/>
                          </a:lnTo>
                          <a:lnTo>
                            <a:pt x="128" y="352"/>
                          </a:lnTo>
                          <a:lnTo>
                            <a:pt x="117" y="352"/>
                          </a:lnTo>
                          <a:lnTo>
                            <a:pt x="116" y="344"/>
                          </a:lnTo>
                          <a:lnTo>
                            <a:pt x="110" y="335"/>
                          </a:lnTo>
                          <a:lnTo>
                            <a:pt x="102" y="351"/>
                          </a:lnTo>
                          <a:lnTo>
                            <a:pt x="95" y="359"/>
                          </a:lnTo>
                          <a:lnTo>
                            <a:pt x="85" y="361"/>
                          </a:lnTo>
                          <a:lnTo>
                            <a:pt x="81" y="365"/>
                          </a:lnTo>
                          <a:lnTo>
                            <a:pt x="66" y="360"/>
                          </a:lnTo>
                          <a:lnTo>
                            <a:pt x="68" y="340"/>
                          </a:lnTo>
                          <a:lnTo>
                            <a:pt x="79" y="340"/>
                          </a:lnTo>
                          <a:lnTo>
                            <a:pt x="108" y="323"/>
                          </a:lnTo>
                          <a:lnTo>
                            <a:pt x="101" y="306"/>
                          </a:lnTo>
                          <a:lnTo>
                            <a:pt x="62" y="303"/>
                          </a:lnTo>
                          <a:lnTo>
                            <a:pt x="54" y="303"/>
                          </a:lnTo>
                          <a:lnTo>
                            <a:pt x="51" y="317"/>
                          </a:lnTo>
                          <a:lnTo>
                            <a:pt x="40" y="310"/>
                          </a:lnTo>
                          <a:lnTo>
                            <a:pt x="45" y="293"/>
                          </a:lnTo>
                          <a:lnTo>
                            <a:pt x="62" y="282"/>
                          </a:lnTo>
                          <a:lnTo>
                            <a:pt x="66" y="288"/>
                          </a:lnTo>
                          <a:lnTo>
                            <a:pt x="82" y="279"/>
                          </a:lnTo>
                          <a:lnTo>
                            <a:pt x="97" y="281"/>
                          </a:lnTo>
                          <a:lnTo>
                            <a:pt x="102" y="269"/>
                          </a:lnTo>
                          <a:lnTo>
                            <a:pt x="112" y="261"/>
                          </a:lnTo>
                          <a:lnTo>
                            <a:pt x="106" y="254"/>
                          </a:lnTo>
                          <a:lnTo>
                            <a:pt x="98" y="264"/>
                          </a:lnTo>
                          <a:lnTo>
                            <a:pt x="86" y="254"/>
                          </a:lnTo>
                          <a:lnTo>
                            <a:pt x="92" y="216"/>
                          </a:lnTo>
                          <a:lnTo>
                            <a:pt x="66" y="211"/>
                          </a:lnTo>
                          <a:lnTo>
                            <a:pt x="61" y="208"/>
                          </a:lnTo>
                          <a:lnTo>
                            <a:pt x="63" y="202"/>
                          </a:lnTo>
                          <a:lnTo>
                            <a:pt x="71" y="202"/>
                          </a:lnTo>
                          <a:lnTo>
                            <a:pt x="68" y="174"/>
                          </a:lnTo>
                          <a:lnTo>
                            <a:pt x="56" y="156"/>
                          </a:lnTo>
                          <a:lnTo>
                            <a:pt x="56" y="148"/>
                          </a:lnTo>
                          <a:lnTo>
                            <a:pt x="44" y="139"/>
                          </a:lnTo>
                          <a:lnTo>
                            <a:pt x="33" y="152"/>
                          </a:lnTo>
                          <a:lnTo>
                            <a:pt x="22" y="155"/>
                          </a:lnTo>
                          <a:lnTo>
                            <a:pt x="26" y="167"/>
                          </a:lnTo>
                          <a:lnTo>
                            <a:pt x="43" y="193"/>
                          </a:lnTo>
                          <a:lnTo>
                            <a:pt x="51" y="203"/>
                          </a:lnTo>
                          <a:lnTo>
                            <a:pt x="58" y="208"/>
                          </a:lnTo>
                          <a:lnTo>
                            <a:pt x="54" y="222"/>
                          </a:lnTo>
                          <a:lnTo>
                            <a:pt x="44" y="224"/>
                          </a:lnTo>
                          <a:lnTo>
                            <a:pt x="29" y="214"/>
                          </a:lnTo>
                          <a:lnTo>
                            <a:pt x="24" y="202"/>
                          </a:lnTo>
                          <a:lnTo>
                            <a:pt x="23" y="188"/>
                          </a:lnTo>
                          <a:lnTo>
                            <a:pt x="12" y="189"/>
                          </a:lnTo>
                          <a:lnTo>
                            <a:pt x="9" y="180"/>
                          </a:lnTo>
                          <a:lnTo>
                            <a:pt x="3" y="171"/>
                          </a:lnTo>
                          <a:lnTo>
                            <a:pt x="0" y="152"/>
                          </a:lnTo>
                          <a:close/>
                        </a:path>
                      </a:pathLst>
                    </a:custGeom>
                    <a:noFill/>
                    <a:ln w="63500" cap="flat" cmpd="sng">
                      <a:solidFill>
                        <a:srgbClr val="000000"/>
                      </a:solidFill>
                      <a:round/>
                      <a:headEnd/>
                      <a:tailEnd/>
                    </a:ln>
                  </p:spPr>
                  <p:txBody>
                    <a:bodyPr/>
                    <a:lstStyle/>
                    <a:p>
                      <a:endParaRPr lang="ja-JP" altLang="en-US"/>
                    </a:p>
                  </p:txBody>
                </p:sp>
              </p:grpSp>
              <p:sp>
                <p:nvSpPr>
                  <p:cNvPr id="11299" name="Line 35"/>
                  <p:cNvSpPr>
                    <a:spLocks noChangeShapeType="1"/>
                  </p:cNvSpPr>
                  <p:nvPr/>
                </p:nvSpPr>
                <p:spPr bwMode="auto">
                  <a:xfrm>
                    <a:off x="392" y="457"/>
                    <a:ext cx="0" cy="13"/>
                  </a:xfrm>
                  <a:prstGeom prst="line">
                    <a:avLst/>
                  </a:prstGeom>
                  <a:noFill/>
                  <a:ln w="3175" cmpd="sng">
                    <a:solidFill>
                      <a:srgbClr val="FF0000"/>
                    </a:solidFill>
                    <a:round/>
                    <a:headEnd/>
                    <a:tailEnd/>
                  </a:ln>
                </p:spPr>
                <p:txBody>
                  <a:bodyPr/>
                  <a:lstStyle/>
                  <a:p>
                    <a:endParaRPr lang="ja-JP" altLang="en-US"/>
                  </a:p>
                </p:txBody>
              </p:sp>
              <p:sp>
                <p:nvSpPr>
                  <p:cNvPr id="11300" name="Line 36"/>
                  <p:cNvSpPr>
                    <a:spLocks noChangeShapeType="1"/>
                  </p:cNvSpPr>
                  <p:nvPr/>
                </p:nvSpPr>
                <p:spPr bwMode="auto">
                  <a:xfrm>
                    <a:off x="395" y="458"/>
                    <a:ext cx="0" cy="14"/>
                  </a:xfrm>
                  <a:prstGeom prst="line">
                    <a:avLst/>
                  </a:prstGeom>
                  <a:noFill/>
                  <a:ln w="3175" cmpd="sng">
                    <a:solidFill>
                      <a:srgbClr val="FF0000"/>
                    </a:solidFill>
                    <a:round/>
                    <a:headEnd/>
                    <a:tailEnd/>
                  </a:ln>
                </p:spPr>
                <p:txBody>
                  <a:bodyPr/>
                  <a:lstStyle/>
                  <a:p>
                    <a:endParaRPr lang="ja-JP" altLang="en-US"/>
                  </a:p>
                </p:txBody>
              </p:sp>
              <p:sp>
                <p:nvSpPr>
                  <p:cNvPr id="11301" name="Line 37"/>
                  <p:cNvSpPr>
                    <a:spLocks noChangeShapeType="1"/>
                  </p:cNvSpPr>
                  <p:nvPr/>
                </p:nvSpPr>
                <p:spPr bwMode="auto">
                  <a:xfrm>
                    <a:off x="398" y="456"/>
                    <a:ext cx="0" cy="17"/>
                  </a:xfrm>
                  <a:prstGeom prst="line">
                    <a:avLst/>
                  </a:prstGeom>
                  <a:noFill/>
                  <a:ln w="3175" cmpd="sng">
                    <a:solidFill>
                      <a:srgbClr val="FF0000"/>
                    </a:solidFill>
                    <a:round/>
                    <a:headEnd/>
                    <a:tailEnd/>
                  </a:ln>
                </p:spPr>
                <p:txBody>
                  <a:bodyPr/>
                  <a:lstStyle/>
                  <a:p>
                    <a:endParaRPr lang="ja-JP" altLang="en-US"/>
                  </a:p>
                </p:txBody>
              </p:sp>
              <p:sp>
                <p:nvSpPr>
                  <p:cNvPr id="11302" name="Line 38"/>
                  <p:cNvSpPr>
                    <a:spLocks noChangeShapeType="1"/>
                  </p:cNvSpPr>
                  <p:nvPr/>
                </p:nvSpPr>
                <p:spPr bwMode="auto">
                  <a:xfrm>
                    <a:off x="401" y="454"/>
                    <a:ext cx="0" cy="22"/>
                  </a:xfrm>
                  <a:prstGeom prst="line">
                    <a:avLst/>
                  </a:prstGeom>
                  <a:noFill/>
                  <a:ln w="3175" cmpd="sng">
                    <a:solidFill>
                      <a:srgbClr val="FF0000"/>
                    </a:solidFill>
                    <a:round/>
                    <a:headEnd/>
                    <a:tailEnd/>
                  </a:ln>
                </p:spPr>
                <p:txBody>
                  <a:bodyPr/>
                  <a:lstStyle/>
                  <a:p>
                    <a:endParaRPr lang="ja-JP" altLang="en-US"/>
                  </a:p>
                </p:txBody>
              </p:sp>
              <p:sp>
                <p:nvSpPr>
                  <p:cNvPr id="11303" name="Line 39"/>
                  <p:cNvSpPr>
                    <a:spLocks noChangeShapeType="1"/>
                  </p:cNvSpPr>
                  <p:nvPr/>
                </p:nvSpPr>
                <p:spPr bwMode="auto">
                  <a:xfrm>
                    <a:off x="404" y="454"/>
                    <a:ext cx="0" cy="23"/>
                  </a:xfrm>
                  <a:prstGeom prst="line">
                    <a:avLst/>
                  </a:prstGeom>
                  <a:noFill/>
                  <a:ln w="3175" cmpd="sng">
                    <a:solidFill>
                      <a:srgbClr val="FF0000"/>
                    </a:solidFill>
                    <a:round/>
                    <a:headEnd/>
                    <a:tailEnd/>
                  </a:ln>
                </p:spPr>
                <p:txBody>
                  <a:bodyPr/>
                  <a:lstStyle/>
                  <a:p>
                    <a:endParaRPr lang="ja-JP" altLang="en-US"/>
                  </a:p>
                </p:txBody>
              </p:sp>
              <p:sp>
                <p:nvSpPr>
                  <p:cNvPr id="11304" name="Line 40"/>
                  <p:cNvSpPr>
                    <a:spLocks noChangeShapeType="1"/>
                  </p:cNvSpPr>
                  <p:nvPr/>
                </p:nvSpPr>
                <p:spPr bwMode="auto">
                  <a:xfrm>
                    <a:off x="407" y="453"/>
                    <a:ext cx="0" cy="26"/>
                  </a:xfrm>
                  <a:prstGeom prst="line">
                    <a:avLst/>
                  </a:prstGeom>
                  <a:noFill/>
                  <a:ln w="3175" cmpd="sng">
                    <a:solidFill>
                      <a:srgbClr val="FF0000"/>
                    </a:solidFill>
                    <a:round/>
                    <a:headEnd/>
                    <a:tailEnd/>
                  </a:ln>
                </p:spPr>
                <p:txBody>
                  <a:bodyPr/>
                  <a:lstStyle/>
                  <a:p>
                    <a:endParaRPr lang="ja-JP" altLang="en-US"/>
                  </a:p>
                </p:txBody>
              </p:sp>
              <p:sp>
                <p:nvSpPr>
                  <p:cNvPr id="11305" name="Line 41"/>
                  <p:cNvSpPr>
                    <a:spLocks noChangeShapeType="1"/>
                  </p:cNvSpPr>
                  <p:nvPr/>
                </p:nvSpPr>
                <p:spPr bwMode="auto">
                  <a:xfrm>
                    <a:off x="410" y="452"/>
                    <a:ext cx="0" cy="26"/>
                  </a:xfrm>
                  <a:prstGeom prst="line">
                    <a:avLst/>
                  </a:prstGeom>
                  <a:noFill/>
                  <a:ln w="3175" cmpd="sng">
                    <a:solidFill>
                      <a:srgbClr val="FF0000"/>
                    </a:solidFill>
                    <a:round/>
                    <a:headEnd/>
                    <a:tailEnd/>
                  </a:ln>
                </p:spPr>
                <p:txBody>
                  <a:bodyPr/>
                  <a:lstStyle/>
                  <a:p>
                    <a:endParaRPr lang="ja-JP" altLang="en-US"/>
                  </a:p>
                </p:txBody>
              </p:sp>
              <p:sp>
                <p:nvSpPr>
                  <p:cNvPr id="11306" name="Line 42"/>
                  <p:cNvSpPr>
                    <a:spLocks noChangeShapeType="1"/>
                  </p:cNvSpPr>
                  <p:nvPr/>
                </p:nvSpPr>
                <p:spPr bwMode="auto">
                  <a:xfrm>
                    <a:off x="413" y="450"/>
                    <a:ext cx="0" cy="24"/>
                  </a:xfrm>
                  <a:prstGeom prst="line">
                    <a:avLst/>
                  </a:prstGeom>
                  <a:noFill/>
                  <a:ln w="3175" cmpd="sng">
                    <a:solidFill>
                      <a:srgbClr val="FF0000"/>
                    </a:solidFill>
                    <a:round/>
                    <a:headEnd/>
                    <a:tailEnd/>
                  </a:ln>
                </p:spPr>
                <p:txBody>
                  <a:bodyPr/>
                  <a:lstStyle/>
                  <a:p>
                    <a:endParaRPr lang="ja-JP" altLang="en-US"/>
                  </a:p>
                </p:txBody>
              </p:sp>
              <p:sp>
                <p:nvSpPr>
                  <p:cNvPr id="11307" name="Line 43"/>
                  <p:cNvSpPr>
                    <a:spLocks noChangeShapeType="1"/>
                  </p:cNvSpPr>
                  <p:nvPr/>
                </p:nvSpPr>
                <p:spPr bwMode="auto">
                  <a:xfrm>
                    <a:off x="416" y="449"/>
                    <a:ext cx="0" cy="13"/>
                  </a:xfrm>
                  <a:prstGeom prst="line">
                    <a:avLst/>
                  </a:prstGeom>
                  <a:noFill/>
                  <a:ln w="3175" cmpd="sng">
                    <a:solidFill>
                      <a:srgbClr val="FF0000"/>
                    </a:solidFill>
                    <a:round/>
                    <a:headEnd/>
                    <a:tailEnd/>
                  </a:ln>
                </p:spPr>
                <p:txBody>
                  <a:bodyPr/>
                  <a:lstStyle/>
                  <a:p>
                    <a:endParaRPr lang="ja-JP" altLang="en-US"/>
                  </a:p>
                </p:txBody>
              </p:sp>
              <p:sp>
                <p:nvSpPr>
                  <p:cNvPr id="11308" name="Line 44"/>
                  <p:cNvSpPr>
                    <a:spLocks noChangeShapeType="1"/>
                  </p:cNvSpPr>
                  <p:nvPr/>
                </p:nvSpPr>
                <p:spPr bwMode="auto">
                  <a:xfrm>
                    <a:off x="419" y="448"/>
                    <a:ext cx="0" cy="13"/>
                  </a:xfrm>
                  <a:prstGeom prst="line">
                    <a:avLst/>
                  </a:prstGeom>
                  <a:noFill/>
                  <a:ln w="3175" cmpd="sng">
                    <a:solidFill>
                      <a:srgbClr val="FF0000"/>
                    </a:solidFill>
                    <a:round/>
                    <a:headEnd/>
                    <a:tailEnd/>
                  </a:ln>
                </p:spPr>
                <p:txBody>
                  <a:bodyPr/>
                  <a:lstStyle/>
                  <a:p>
                    <a:endParaRPr lang="ja-JP" altLang="en-US"/>
                  </a:p>
                </p:txBody>
              </p:sp>
              <p:sp>
                <p:nvSpPr>
                  <p:cNvPr id="11309" name="Line 45"/>
                  <p:cNvSpPr>
                    <a:spLocks noChangeShapeType="1"/>
                  </p:cNvSpPr>
                  <p:nvPr/>
                </p:nvSpPr>
                <p:spPr bwMode="auto">
                  <a:xfrm>
                    <a:off x="422" y="449"/>
                    <a:ext cx="0" cy="12"/>
                  </a:xfrm>
                  <a:prstGeom prst="line">
                    <a:avLst/>
                  </a:prstGeom>
                  <a:noFill/>
                  <a:ln w="3175" cmpd="sng">
                    <a:solidFill>
                      <a:srgbClr val="FF0000"/>
                    </a:solidFill>
                    <a:round/>
                    <a:headEnd/>
                    <a:tailEnd/>
                  </a:ln>
                </p:spPr>
                <p:txBody>
                  <a:bodyPr/>
                  <a:lstStyle/>
                  <a:p>
                    <a:endParaRPr lang="ja-JP" altLang="en-US"/>
                  </a:p>
                </p:txBody>
              </p:sp>
              <p:sp>
                <p:nvSpPr>
                  <p:cNvPr id="11310" name="Line 46"/>
                  <p:cNvSpPr>
                    <a:spLocks noChangeShapeType="1"/>
                  </p:cNvSpPr>
                  <p:nvPr/>
                </p:nvSpPr>
                <p:spPr bwMode="auto">
                  <a:xfrm>
                    <a:off x="425" y="447"/>
                    <a:ext cx="0" cy="13"/>
                  </a:xfrm>
                  <a:prstGeom prst="line">
                    <a:avLst/>
                  </a:prstGeom>
                  <a:noFill/>
                  <a:ln w="3175" cmpd="sng">
                    <a:solidFill>
                      <a:srgbClr val="FF0000"/>
                    </a:solidFill>
                    <a:round/>
                    <a:headEnd/>
                    <a:tailEnd/>
                  </a:ln>
                </p:spPr>
                <p:txBody>
                  <a:bodyPr/>
                  <a:lstStyle/>
                  <a:p>
                    <a:endParaRPr lang="ja-JP" altLang="en-US"/>
                  </a:p>
                </p:txBody>
              </p:sp>
              <p:sp>
                <p:nvSpPr>
                  <p:cNvPr id="11311" name="Line 47"/>
                  <p:cNvSpPr>
                    <a:spLocks noChangeShapeType="1"/>
                  </p:cNvSpPr>
                  <p:nvPr/>
                </p:nvSpPr>
                <p:spPr bwMode="auto">
                  <a:xfrm>
                    <a:off x="428" y="446"/>
                    <a:ext cx="0" cy="11"/>
                  </a:xfrm>
                  <a:prstGeom prst="line">
                    <a:avLst/>
                  </a:prstGeom>
                  <a:noFill/>
                  <a:ln w="3175" cmpd="sng">
                    <a:solidFill>
                      <a:srgbClr val="FF0000"/>
                    </a:solidFill>
                    <a:round/>
                    <a:headEnd/>
                    <a:tailEnd/>
                  </a:ln>
                </p:spPr>
                <p:txBody>
                  <a:bodyPr/>
                  <a:lstStyle/>
                  <a:p>
                    <a:endParaRPr lang="ja-JP" altLang="en-US"/>
                  </a:p>
                </p:txBody>
              </p:sp>
              <p:sp>
                <p:nvSpPr>
                  <p:cNvPr id="11312" name="Line 48"/>
                  <p:cNvSpPr>
                    <a:spLocks noChangeShapeType="1"/>
                  </p:cNvSpPr>
                  <p:nvPr/>
                </p:nvSpPr>
                <p:spPr bwMode="auto">
                  <a:xfrm>
                    <a:off x="431" y="445"/>
                    <a:ext cx="0" cy="22"/>
                  </a:xfrm>
                  <a:prstGeom prst="line">
                    <a:avLst/>
                  </a:prstGeom>
                  <a:noFill/>
                  <a:ln w="3175" cmpd="sng">
                    <a:solidFill>
                      <a:srgbClr val="FF0000"/>
                    </a:solidFill>
                    <a:round/>
                    <a:headEnd/>
                    <a:tailEnd/>
                  </a:ln>
                </p:spPr>
                <p:txBody>
                  <a:bodyPr/>
                  <a:lstStyle/>
                  <a:p>
                    <a:endParaRPr lang="ja-JP" altLang="en-US"/>
                  </a:p>
                </p:txBody>
              </p:sp>
              <p:sp>
                <p:nvSpPr>
                  <p:cNvPr id="11313" name="Line 49"/>
                  <p:cNvSpPr>
                    <a:spLocks noChangeShapeType="1"/>
                  </p:cNvSpPr>
                  <p:nvPr/>
                </p:nvSpPr>
                <p:spPr bwMode="auto">
                  <a:xfrm>
                    <a:off x="434" y="444"/>
                    <a:ext cx="0" cy="23"/>
                  </a:xfrm>
                  <a:prstGeom prst="line">
                    <a:avLst/>
                  </a:prstGeom>
                  <a:noFill/>
                  <a:ln w="3175" cmpd="sng">
                    <a:solidFill>
                      <a:srgbClr val="FF0000"/>
                    </a:solidFill>
                    <a:round/>
                    <a:headEnd/>
                    <a:tailEnd/>
                  </a:ln>
                </p:spPr>
                <p:txBody>
                  <a:bodyPr/>
                  <a:lstStyle/>
                  <a:p>
                    <a:endParaRPr lang="ja-JP" altLang="en-US"/>
                  </a:p>
                </p:txBody>
              </p:sp>
              <p:sp>
                <p:nvSpPr>
                  <p:cNvPr id="11314" name="Line 50"/>
                  <p:cNvSpPr>
                    <a:spLocks noChangeShapeType="1"/>
                  </p:cNvSpPr>
                  <p:nvPr/>
                </p:nvSpPr>
                <p:spPr bwMode="auto">
                  <a:xfrm>
                    <a:off x="437" y="444"/>
                    <a:ext cx="0" cy="22"/>
                  </a:xfrm>
                  <a:prstGeom prst="line">
                    <a:avLst/>
                  </a:prstGeom>
                  <a:noFill/>
                  <a:ln w="3175" cmpd="sng">
                    <a:solidFill>
                      <a:srgbClr val="FF0000"/>
                    </a:solidFill>
                    <a:round/>
                    <a:headEnd/>
                    <a:tailEnd/>
                  </a:ln>
                </p:spPr>
                <p:txBody>
                  <a:bodyPr/>
                  <a:lstStyle/>
                  <a:p>
                    <a:endParaRPr lang="ja-JP" altLang="en-US"/>
                  </a:p>
                </p:txBody>
              </p:sp>
              <p:sp>
                <p:nvSpPr>
                  <p:cNvPr id="11315" name="Line 51"/>
                  <p:cNvSpPr>
                    <a:spLocks noChangeShapeType="1"/>
                  </p:cNvSpPr>
                  <p:nvPr/>
                </p:nvSpPr>
                <p:spPr bwMode="auto">
                  <a:xfrm>
                    <a:off x="440" y="440"/>
                    <a:ext cx="0" cy="24"/>
                  </a:xfrm>
                  <a:prstGeom prst="line">
                    <a:avLst/>
                  </a:prstGeom>
                  <a:noFill/>
                  <a:ln w="3175" cmpd="sng">
                    <a:solidFill>
                      <a:srgbClr val="FF0000"/>
                    </a:solidFill>
                    <a:round/>
                    <a:headEnd/>
                    <a:tailEnd/>
                  </a:ln>
                </p:spPr>
                <p:txBody>
                  <a:bodyPr/>
                  <a:lstStyle/>
                  <a:p>
                    <a:endParaRPr lang="ja-JP" altLang="en-US"/>
                  </a:p>
                </p:txBody>
              </p:sp>
              <p:sp>
                <p:nvSpPr>
                  <p:cNvPr id="11316" name="Line 52"/>
                  <p:cNvSpPr>
                    <a:spLocks noChangeShapeType="1"/>
                  </p:cNvSpPr>
                  <p:nvPr/>
                </p:nvSpPr>
                <p:spPr bwMode="auto">
                  <a:xfrm>
                    <a:off x="443" y="435"/>
                    <a:ext cx="0" cy="29"/>
                  </a:xfrm>
                  <a:prstGeom prst="line">
                    <a:avLst/>
                  </a:prstGeom>
                  <a:noFill/>
                  <a:ln w="3175" cmpd="sng">
                    <a:solidFill>
                      <a:srgbClr val="FF0000"/>
                    </a:solidFill>
                    <a:round/>
                    <a:headEnd/>
                    <a:tailEnd/>
                  </a:ln>
                </p:spPr>
                <p:txBody>
                  <a:bodyPr/>
                  <a:lstStyle/>
                  <a:p>
                    <a:endParaRPr lang="ja-JP" altLang="en-US"/>
                  </a:p>
                </p:txBody>
              </p:sp>
              <p:sp>
                <p:nvSpPr>
                  <p:cNvPr id="11317" name="Line 53"/>
                  <p:cNvSpPr>
                    <a:spLocks noChangeShapeType="1"/>
                  </p:cNvSpPr>
                  <p:nvPr/>
                </p:nvSpPr>
                <p:spPr bwMode="auto">
                  <a:xfrm>
                    <a:off x="446" y="433"/>
                    <a:ext cx="0" cy="30"/>
                  </a:xfrm>
                  <a:prstGeom prst="line">
                    <a:avLst/>
                  </a:prstGeom>
                  <a:noFill/>
                  <a:ln w="3175" cmpd="sng">
                    <a:solidFill>
                      <a:srgbClr val="FF0000"/>
                    </a:solidFill>
                    <a:round/>
                    <a:headEnd/>
                    <a:tailEnd/>
                  </a:ln>
                </p:spPr>
                <p:txBody>
                  <a:bodyPr/>
                  <a:lstStyle/>
                  <a:p>
                    <a:endParaRPr lang="ja-JP" altLang="en-US"/>
                  </a:p>
                </p:txBody>
              </p:sp>
              <p:sp>
                <p:nvSpPr>
                  <p:cNvPr id="11318" name="Line 54"/>
                  <p:cNvSpPr>
                    <a:spLocks noChangeShapeType="1"/>
                  </p:cNvSpPr>
                  <p:nvPr/>
                </p:nvSpPr>
                <p:spPr bwMode="auto">
                  <a:xfrm>
                    <a:off x="449" y="435"/>
                    <a:ext cx="0" cy="24"/>
                  </a:xfrm>
                  <a:prstGeom prst="line">
                    <a:avLst/>
                  </a:prstGeom>
                  <a:noFill/>
                  <a:ln w="3175" cmpd="sng">
                    <a:solidFill>
                      <a:srgbClr val="FF0000"/>
                    </a:solidFill>
                    <a:round/>
                    <a:headEnd/>
                    <a:tailEnd/>
                  </a:ln>
                </p:spPr>
                <p:txBody>
                  <a:bodyPr/>
                  <a:lstStyle/>
                  <a:p>
                    <a:endParaRPr lang="ja-JP" altLang="en-US"/>
                  </a:p>
                </p:txBody>
              </p:sp>
              <p:sp>
                <p:nvSpPr>
                  <p:cNvPr id="11319" name="Line 55"/>
                  <p:cNvSpPr>
                    <a:spLocks noChangeShapeType="1"/>
                  </p:cNvSpPr>
                  <p:nvPr/>
                </p:nvSpPr>
                <p:spPr bwMode="auto">
                  <a:xfrm>
                    <a:off x="452" y="436"/>
                    <a:ext cx="0" cy="19"/>
                  </a:xfrm>
                  <a:prstGeom prst="line">
                    <a:avLst/>
                  </a:prstGeom>
                  <a:noFill/>
                  <a:ln w="3175" cmpd="sng">
                    <a:solidFill>
                      <a:srgbClr val="FF0000"/>
                    </a:solidFill>
                    <a:round/>
                    <a:headEnd/>
                    <a:tailEnd/>
                  </a:ln>
                </p:spPr>
                <p:txBody>
                  <a:bodyPr/>
                  <a:lstStyle/>
                  <a:p>
                    <a:endParaRPr lang="ja-JP" altLang="en-US"/>
                  </a:p>
                </p:txBody>
              </p:sp>
            </p:grpSp>
            <p:sp>
              <p:nvSpPr>
                <p:cNvPr id="11320" name="その他"/>
                <p:cNvSpPr>
                  <a:spLocks/>
                </p:cNvSpPr>
                <p:nvPr/>
              </p:nvSpPr>
              <p:spPr bwMode="auto">
                <a:xfrm>
                  <a:off x="386" y="434"/>
                  <a:ext cx="69" cy="49"/>
                </a:xfrm>
                <a:custGeom>
                  <a:avLst/>
                  <a:gdLst/>
                  <a:ahLst/>
                  <a:cxnLst>
                    <a:cxn ang="0">
                      <a:pos x="1" y="33"/>
                    </a:cxn>
                    <a:cxn ang="0">
                      <a:pos x="22" y="48"/>
                    </a:cxn>
                    <a:cxn ang="0">
                      <a:pos x="29" y="37"/>
                    </a:cxn>
                    <a:cxn ang="0">
                      <a:pos x="28" y="29"/>
                    </a:cxn>
                    <a:cxn ang="0">
                      <a:pos x="41" y="24"/>
                    </a:cxn>
                    <a:cxn ang="0">
                      <a:pos x="42" y="34"/>
                    </a:cxn>
                    <a:cxn ang="0">
                      <a:pos x="59" y="31"/>
                    </a:cxn>
                    <a:cxn ang="0">
                      <a:pos x="67" y="19"/>
                    </a:cxn>
                    <a:cxn ang="0">
                      <a:pos x="68" y="2"/>
                    </a:cxn>
                    <a:cxn ang="0">
                      <a:pos x="56" y="0"/>
                    </a:cxn>
                    <a:cxn ang="0">
                      <a:pos x="51" y="9"/>
                    </a:cxn>
                    <a:cxn ang="0">
                      <a:pos x="0" y="25"/>
                    </a:cxn>
                    <a:cxn ang="0">
                      <a:pos x="1" y="33"/>
                    </a:cxn>
                  </a:cxnLst>
                  <a:rect l="0" t="0" r="r" b="b"/>
                  <a:pathLst>
                    <a:path w="68" h="48">
                      <a:moveTo>
                        <a:pt x="1" y="33"/>
                      </a:moveTo>
                      <a:lnTo>
                        <a:pt x="22" y="48"/>
                      </a:lnTo>
                      <a:lnTo>
                        <a:pt x="29" y="37"/>
                      </a:lnTo>
                      <a:lnTo>
                        <a:pt x="28" y="29"/>
                      </a:lnTo>
                      <a:lnTo>
                        <a:pt x="41" y="24"/>
                      </a:lnTo>
                      <a:lnTo>
                        <a:pt x="42" y="34"/>
                      </a:lnTo>
                      <a:lnTo>
                        <a:pt x="59" y="31"/>
                      </a:lnTo>
                      <a:lnTo>
                        <a:pt x="67" y="19"/>
                      </a:lnTo>
                      <a:lnTo>
                        <a:pt x="68" y="2"/>
                      </a:lnTo>
                      <a:lnTo>
                        <a:pt x="56" y="0"/>
                      </a:lnTo>
                      <a:lnTo>
                        <a:pt x="51" y="9"/>
                      </a:lnTo>
                      <a:lnTo>
                        <a:pt x="0" y="25"/>
                      </a:lnTo>
                      <a:lnTo>
                        <a:pt x="1" y="33"/>
                      </a:lnTo>
                      <a:close/>
                    </a:path>
                  </a:pathLst>
                </a:custGeom>
                <a:noFill/>
                <a:ln w="25400" cap="flat" cmpd="sng">
                  <a:solidFill>
                    <a:srgbClr val="FF0000"/>
                  </a:solidFill>
                  <a:round/>
                  <a:headEnd/>
                  <a:tailEnd/>
                </a:ln>
              </p:spPr>
              <p:txBody>
                <a:bodyPr/>
                <a:lstStyle/>
                <a:p>
                  <a:endParaRPr lang="ja-JP" altLang="en-US"/>
                </a:p>
              </p:txBody>
            </p:sp>
          </p:grpSp>
          <p:sp>
            <p:nvSpPr>
              <p:cNvPr id="11321" name="その他"/>
              <p:cNvSpPr>
                <a:spLocks/>
              </p:cNvSpPr>
              <p:nvPr/>
            </p:nvSpPr>
            <p:spPr bwMode="auto">
              <a:xfrm>
                <a:off x="409" y="461"/>
                <a:ext cx="38" cy="32"/>
              </a:xfrm>
              <a:custGeom>
                <a:avLst/>
                <a:gdLst/>
                <a:ahLst/>
                <a:cxnLst>
                  <a:cxn ang="0">
                    <a:pos x="0" y="24"/>
                  </a:cxn>
                  <a:cxn ang="0">
                    <a:pos x="8" y="12"/>
                  </a:cxn>
                  <a:cxn ang="0">
                    <a:pos x="7" y="3"/>
                  </a:cxn>
                  <a:cxn ang="0">
                    <a:pos x="16" y="0"/>
                  </a:cxn>
                  <a:cxn ang="0">
                    <a:pos x="17" y="10"/>
                  </a:cxn>
                  <a:cxn ang="0">
                    <a:pos x="33" y="7"/>
                  </a:cxn>
                  <a:cxn ang="0">
                    <a:pos x="15" y="33"/>
                  </a:cxn>
                  <a:cxn ang="0">
                    <a:pos x="0" y="24"/>
                  </a:cxn>
                </a:cxnLst>
                <a:rect l="0" t="0" r="r" b="b"/>
                <a:pathLst>
                  <a:path w="33" h="33">
                    <a:moveTo>
                      <a:pt x="0" y="24"/>
                    </a:moveTo>
                    <a:lnTo>
                      <a:pt x="8" y="12"/>
                    </a:lnTo>
                    <a:lnTo>
                      <a:pt x="7" y="3"/>
                    </a:lnTo>
                    <a:lnTo>
                      <a:pt x="16" y="0"/>
                    </a:lnTo>
                    <a:lnTo>
                      <a:pt x="17" y="10"/>
                    </a:lnTo>
                    <a:lnTo>
                      <a:pt x="33" y="7"/>
                    </a:lnTo>
                    <a:lnTo>
                      <a:pt x="15" y="33"/>
                    </a:lnTo>
                    <a:lnTo>
                      <a:pt x="0" y="24"/>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grpSp>
        <p:sp>
          <p:nvSpPr>
            <p:cNvPr id="11322" name="その他"/>
            <p:cNvSpPr>
              <a:spLocks/>
            </p:cNvSpPr>
            <p:nvPr/>
          </p:nvSpPr>
          <p:spPr bwMode="auto">
            <a:xfrm>
              <a:off x="417" y="462"/>
              <a:ext cx="29" cy="20"/>
            </a:xfrm>
            <a:custGeom>
              <a:avLst/>
              <a:gdLst/>
              <a:ahLst/>
              <a:cxnLst>
                <a:cxn ang="0">
                  <a:pos x="1" y="11"/>
                </a:cxn>
                <a:cxn ang="0">
                  <a:pos x="21" y="22"/>
                </a:cxn>
                <a:cxn ang="0">
                  <a:pos x="31" y="7"/>
                </a:cxn>
                <a:cxn ang="0">
                  <a:pos x="13" y="8"/>
                </a:cxn>
                <a:cxn ang="0">
                  <a:pos x="11" y="0"/>
                </a:cxn>
                <a:cxn ang="0">
                  <a:pos x="0" y="3"/>
                </a:cxn>
                <a:cxn ang="0">
                  <a:pos x="1" y="11"/>
                </a:cxn>
              </a:cxnLst>
              <a:rect l="0" t="0" r="r" b="b"/>
              <a:pathLst>
                <a:path w="31" h="22">
                  <a:moveTo>
                    <a:pt x="1" y="11"/>
                  </a:moveTo>
                  <a:lnTo>
                    <a:pt x="21" y="22"/>
                  </a:lnTo>
                  <a:lnTo>
                    <a:pt x="31" y="7"/>
                  </a:lnTo>
                  <a:lnTo>
                    <a:pt x="13" y="8"/>
                  </a:lnTo>
                  <a:lnTo>
                    <a:pt x="11" y="0"/>
                  </a:lnTo>
                  <a:lnTo>
                    <a:pt x="0" y="3"/>
                  </a:lnTo>
                  <a:lnTo>
                    <a:pt x="1" y="11"/>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grpSp>
      <p:grpSp>
        <p:nvGrpSpPr>
          <p:cNvPr id="7" name="Group 59"/>
          <p:cNvGrpSpPr>
            <a:grpSpLocks/>
          </p:cNvGrpSpPr>
          <p:nvPr/>
        </p:nvGrpSpPr>
        <p:grpSpPr bwMode="auto">
          <a:xfrm>
            <a:off x="3208338" y="1514475"/>
            <a:ext cx="2378075" cy="4043363"/>
            <a:chOff x="0" y="0"/>
            <a:chExt cx="1498" cy="2547"/>
          </a:xfrm>
        </p:grpSpPr>
        <p:grpSp>
          <p:nvGrpSpPr>
            <p:cNvPr id="8" name="Group 60"/>
            <p:cNvGrpSpPr>
              <a:grpSpLocks/>
            </p:cNvGrpSpPr>
            <p:nvPr/>
          </p:nvGrpSpPr>
          <p:grpSpPr bwMode="auto">
            <a:xfrm>
              <a:off x="0" y="0"/>
              <a:ext cx="1498" cy="2547"/>
              <a:chOff x="0" y="0"/>
              <a:chExt cx="1498" cy="2547"/>
            </a:xfrm>
          </p:grpSpPr>
          <p:sp>
            <p:nvSpPr>
              <p:cNvPr id="11325" name="その他"/>
              <p:cNvSpPr>
                <a:spLocks noChangeAspect="1"/>
              </p:cNvSpPr>
              <p:nvPr/>
            </p:nvSpPr>
            <p:spPr bwMode="auto">
              <a:xfrm>
                <a:off x="231" y="1154"/>
                <a:ext cx="631" cy="567"/>
              </a:xfrm>
              <a:custGeom>
                <a:avLst/>
                <a:gdLst/>
                <a:ahLst/>
                <a:cxnLst>
                  <a:cxn ang="0">
                    <a:pos x="0" y="125"/>
                  </a:cxn>
                  <a:cxn ang="0">
                    <a:pos x="39" y="102"/>
                  </a:cxn>
                  <a:cxn ang="0">
                    <a:pos x="84" y="17"/>
                  </a:cxn>
                  <a:cxn ang="0">
                    <a:pos x="106" y="3"/>
                  </a:cxn>
                  <a:cxn ang="0">
                    <a:pos x="144" y="0"/>
                  </a:cxn>
                </a:cxnLst>
                <a:rect l="0" t="0" r="r" b="b"/>
                <a:pathLst>
                  <a:path w="144" h="125">
                    <a:moveTo>
                      <a:pt x="0" y="125"/>
                    </a:moveTo>
                    <a:lnTo>
                      <a:pt x="39" y="102"/>
                    </a:lnTo>
                    <a:lnTo>
                      <a:pt x="84" y="17"/>
                    </a:lnTo>
                    <a:lnTo>
                      <a:pt x="106" y="3"/>
                    </a:lnTo>
                    <a:lnTo>
                      <a:pt x="144" y="0"/>
                    </a:lnTo>
                  </a:path>
                </a:pathLst>
              </a:custGeom>
              <a:noFill/>
              <a:ln w="6350" cap="flat" cmpd="sng">
                <a:solidFill>
                  <a:schemeClr val="tx1"/>
                </a:solidFill>
                <a:round/>
                <a:headEnd/>
                <a:tailEnd/>
              </a:ln>
            </p:spPr>
            <p:txBody>
              <a:bodyPr/>
              <a:lstStyle/>
              <a:p>
                <a:endParaRPr lang="ja-JP" altLang="en-US"/>
              </a:p>
            </p:txBody>
          </p:sp>
          <p:sp>
            <p:nvSpPr>
              <p:cNvPr id="11326" name="その他"/>
              <p:cNvSpPr>
                <a:spLocks noChangeAspect="1"/>
              </p:cNvSpPr>
              <p:nvPr/>
            </p:nvSpPr>
            <p:spPr bwMode="auto">
              <a:xfrm>
                <a:off x="0" y="1299"/>
                <a:ext cx="912" cy="1248"/>
              </a:xfrm>
              <a:custGeom>
                <a:avLst/>
                <a:gdLst/>
                <a:ahLst/>
                <a:cxnLst>
                  <a:cxn ang="0">
                    <a:pos x="0" y="0"/>
                  </a:cxn>
                  <a:cxn ang="0">
                    <a:pos x="22" y="22"/>
                  </a:cxn>
                  <a:cxn ang="0">
                    <a:pos x="94" y="36"/>
                  </a:cxn>
                  <a:cxn ang="0">
                    <a:pos x="104" y="39"/>
                  </a:cxn>
                  <a:cxn ang="0">
                    <a:pos x="104" y="79"/>
                  </a:cxn>
                  <a:cxn ang="0">
                    <a:pos x="90" y="111"/>
                  </a:cxn>
                  <a:cxn ang="0">
                    <a:pos x="118" y="152"/>
                  </a:cxn>
                  <a:cxn ang="0">
                    <a:pos x="189" y="239"/>
                  </a:cxn>
                  <a:cxn ang="0">
                    <a:pos x="201" y="260"/>
                  </a:cxn>
                  <a:cxn ang="0">
                    <a:pos x="199" y="275"/>
                  </a:cxn>
                </a:cxnLst>
                <a:rect l="0" t="0" r="r" b="b"/>
                <a:pathLst>
                  <a:path w="201" h="275">
                    <a:moveTo>
                      <a:pt x="0" y="0"/>
                    </a:moveTo>
                    <a:lnTo>
                      <a:pt x="22" y="22"/>
                    </a:lnTo>
                    <a:lnTo>
                      <a:pt x="94" y="36"/>
                    </a:lnTo>
                    <a:lnTo>
                      <a:pt x="104" y="39"/>
                    </a:lnTo>
                    <a:lnTo>
                      <a:pt x="104" y="79"/>
                    </a:lnTo>
                    <a:lnTo>
                      <a:pt x="90" y="111"/>
                    </a:lnTo>
                    <a:lnTo>
                      <a:pt x="118" y="152"/>
                    </a:lnTo>
                    <a:lnTo>
                      <a:pt x="189" y="239"/>
                    </a:lnTo>
                    <a:lnTo>
                      <a:pt x="201" y="260"/>
                    </a:lnTo>
                    <a:lnTo>
                      <a:pt x="199" y="275"/>
                    </a:lnTo>
                  </a:path>
                </a:pathLst>
              </a:custGeom>
              <a:noFill/>
              <a:ln w="6350" cap="flat" cmpd="sng">
                <a:solidFill>
                  <a:schemeClr val="tx1"/>
                </a:solidFill>
                <a:round/>
                <a:headEnd/>
                <a:tailEnd/>
              </a:ln>
            </p:spPr>
            <p:txBody>
              <a:bodyPr/>
              <a:lstStyle/>
              <a:p>
                <a:endParaRPr lang="ja-JP" altLang="en-US"/>
              </a:p>
            </p:txBody>
          </p:sp>
          <p:sp>
            <p:nvSpPr>
              <p:cNvPr id="11327" name="Rectangle 63"/>
              <p:cNvSpPr>
                <a:spLocks noChangeArrowheads="1"/>
              </p:cNvSpPr>
              <p:nvPr/>
            </p:nvSpPr>
            <p:spPr bwMode="auto">
              <a:xfrm>
                <a:off x="173" y="727"/>
                <a:ext cx="532" cy="308"/>
              </a:xfrm>
              <a:prstGeom prst="rect">
                <a:avLst/>
              </a:prstGeom>
              <a:noFill/>
              <a:ln w="9525">
                <a:noFill/>
                <a:miter lim="800000"/>
                <a:headEnd/>
                <a:tailEnd/>
              </a:ln>
              <a:effectLst/>
            </p:spPr>
            <p:txBody>
              <a:bodyPr wrap="none">
                <a:spAutoFit/>
              </a:bodyPr>
              <a:lstStyle/>
              <a:p>
                <a:r>
                  <a:rPr lang="ja-JP" sz="2600">
                    <a:latin typeface="Arial" pitchFamily="34" charset="0"/>
                  </a:rPr>
                  <a:t>柏市</a:t>
                </a:r>
              </a:p>
            </p:txBody>
          </p:sp>
          <p:sp>
            <p:nvSpPr>
              <p:cNvPr id="11328" name="Text Box 64"/>
              <p:cNvSpPr txBox="1">
                <a:spLocks noChangeArrowheads="1"/>
              </p:cNvSpPr>
              <p:nvPr/>
            </p:nvSpPr>
            <p:spPr bwMode="auto">
              <a:xfrm rot="2016619">
                <a:off x="309" y="0"/>
                <a:ext cx="380" cy="164"/>
              </a:xfrm>
              <a:prstGeom prst="rect">
                <a:avLst/>
              </a:prstGeom>
              <a:noFill/>
              <a:ln w="9525">
                <a:noFill/>
                <a:miter lim="800000"/>
                <a:headEnd/>
                <a:tailEnd/>
              </a:ln>
              <a:effectLst/>
            </p:spPr>
            <p:txBody>
              <a:bodyPr wrap="none">
                <a:spAutoFit/>
              </a:bodyPr>
              <a:lstStyle/>
              <a:p>
                <a:r>
                  <a:rPr lang="ja-JP" sz="1100">
                    <a:latin typeface="Arial" pitchFamily="34" charset="0"/>
                  </a:rPr>
                  <a:t>利根川</a:t>
                </a:r>
              </a:p>
            </p:txBody>
          </p:sp>
          <p:sp>
            <p:nvSpPr>
              <p:cNvPr id="11329" name="Text Box 65"/>
              <p:cNvSpPr txBox="1">
                <a:spLocks noChangeArrowheads="1"/>
              </p:cNvSpPr>
              <p:nvPr/>
            </p:nvSpPr>
            <p:spPr bwMode="auto">
              <a:xfrm rot="3086923">
                <a:off x="462" y="2004"/>
                <a:ext cx="436" cy="135"/>
              </a:xfrm>
              <a:prstGeom prst="rect">
                <a:avLst/>
              </a:prstGeom>
              <a:noFill/>
              <a:ln w="9525">
                <a:noFill/>
                <a:miter lim="800000"/>
                <a:headEnd/>
                <a:tailEnd/>
              </a:ln>
              <a:effectLst/>
            </p:spPr>
            <p:txBody>
              <a:bodyPr wrap="none">
                <a:spAutoFit/>
              </a:bodyPr>
              <a:lstStyle/>
              <a:p>
                <a:r>
                  <a:rPr lang="ja-JP" sz="800">
                    <a:latin typeface="Arial" pitchFamily="34" charset="0"/>
                  </a:rPr>
                  <a:t>東武野田線</a:t>
                </a:r>
              </a:p>
            </p:txBody>
          </p:sp>
          <p:sp>
            <p:nvSpPr>
              <p:cNvPr id="11330" name="Text Box 66"/>
              <p:cNvSpPr txBox="1">
                <a:spLocks noChangeArrowheads="1"/>
              </p:cNvSpPr>
              <p:nvPr/>
            </p:nvSpPr>
            <p:spPr bwMode="auto">
              <a:xfrm rot="622550">
                <a:off x="90" y="1317"/>
                <a:ext cx="386" cy="135"/>
              </a:xfrm>
              <a:prstGeom prst="rect">
                <a:avLst/>
              </a:prstGeom>
              <a:noFill/>
              <a:ln w="9525">
                <a:noFill/>
                <a:miter lim="800000"/>
                <a:headEnd/>
                <a:tailEnd/>
              </a:ln>
              <a:effectLst/>
            </p:spPr>
            <p:txBody>
              <a:bodyPr wrap="none">
                <a:spAutoFit/>
              </a:bodyPr>
              <a:lstStyle/>
              <a:p>
                <a:r>
                  <a:rPr lang="ja-JP" altLang="ja-JP" sz="800">
                    <a:latin typeface="Arial" pitchFamily="34" charset="0"/>
                  </a:rPr>
                  <a:t>JR</a:t>
                </a:r>
                <a:r>
                  <a:rPr lang="ja-JP" sz="800">
                    <a:latin typeface="Arial" pitchFamily="34" charset="0"/>
                  </a:rPr>
                  <a:t>常磐線</a:t>
                </a:r>
              </a:p>
            </p:txBody>
          </p:sp>
          <p:sp>
            <p:nvSpPr>
              <p:cNvPr id="11331" name="Text Box 67"/>
              <p:cNvSpPr txBox="1">
                <a:spLocks noChangeArrowheads="1"/>
              </p:cNvSpPr>
              <p:nvPr/>
            </p:nvSpPr>
            <p:spPr bwMode="auto">
              <a:xfrm>
                <a:off x="445" y="1408"/>
                <a:ext cx="260" cy="144"/>
              </a:xfrm>
              <a:prstGeom prst="rect">
                <a:avLst/>
              </a:prstGeom>
              <a:noFill/>
              <a:ln w="9525">
                <a:noFill/>
                <a:miter lim="800000"/>
                <a:headEnd/>
                <a:tailEnd/>
              </a:ln>
              <a:effectLst/>
            </p:spPr>
            <p:txBody>
              <a:bodyPr wrap="none">
                <a:spAutoFit/>
              </a:bodyPr>
              <a:lstStyle/>
              <a:p>
                <a:r>
                  <a:rPr lang="ja-JP" sz="900">
                    <a:latin typeface="Arial" pitchFamily="34" charset="0"/>
                  </a:rPr>
                  <a:t>柏駅</a:t>
                </a:r>
              </a:p>
            </p:txBody>
          </p:sp>
          <p:sp>
            <p:nvSpPr>
              <p:cNvPr id="11332" name="その他"/>
              <p:cNvSpPr>
                <a:spLocks/>
              </p:cNvSpPr>
              <p:nvPr/>
            </p:nvSpPr>
            <p:spPr bwMode="auto">
              <a:xfrm>
                <a:off x="37" y="137"/>
                <a:ext cx="408" cy="908"/>
              </a:xfrm>
              <a:custGeom>
                <a:avLst/>
                <a:gdLst/>
                <a:ahLst/>
                <a:cxnLst>
                  <a:cxn ang="0">
                    <a:pos x="0" y="908"/>
                  </a:cxn>
                  <a:cxn ang="0">
                    <a:pos x="181" y="817"/>
                  </a:cxn>
                  <a:cxn ang="0">
                    <a:pos x="317" y="182"/>
                  </a:cxn>
                  <a:cxn ang="0">
                    <a:pos x="453" y="0"/>
                  </a:cxn>
                </a:cxnLst>
                <a:rect l="0" t="0" r="r" b="b"/>
                <a:pathLst>
                  <a:path w="453" h="908">
                    <a:moveTo>
                      <a:pt x="0" y="908"/>
                    </a:moveTo>
                    <a:lnTo>
                      <a:pt x="181" y="817"/>
                    </a:lnTo>
                    <a:lnTo>
                      <a:pt x="317" y="182"/>
                    </a:lnTo>
                    <a:lnTo>
                      <a:pt x="453" y="0"/>
                    </a:lnTo>
                  </a:path>
                </a:pathLst>
              </a:custGeom>
              <a:noFill/>
              <a:ln w="6350" cap="flat" cmpd="sng">
                <a:solidFill>
                  <a:schemeClr val="tx1"/>
                </a:solidFill>
                <a:round/>
                <a:headEnd/>
                <a:tailEnd/>
              </a:ln>
              <a:effectLst/>
            </p:spPr>
            <p:txBody>
              <a:bodyPr wrap="none" anchor="ctr"/>
              <a:lstStyle/>
              <a:p>
                <a:endParaRPr lang="ja-JP" altLang="en-US"/>
              </a:p>
            </p:txBody>
          </p:sp>
          <p:sp>
            <p:nvSpPr>
              <p:cNvPr id="11333" name="Text Box 69"/>
              <p:cNvSpPr txBox="1">
                <a:spLocks noChangeArrowheads="1"/>
              </p:cNvSpPr>
              <p:nvPr/>
            </p:nvSpPr>
            <p:spPr bwMode="auto">
              <a:xfrm rot="16874458">
                <a:off x="-120" y="597"/>
                <a:ext cx="616" cy="135"/>
              </a:xfrm>
              <a:prstGeom prst="rect">
                <a:avLst/>
              </a:prstGeom>
              <a:noFill/>
              <a:ln w="9525">
                <a:noFill/>
                <a:miter lim="800000"/>
                <a:headEnd/>
                <a:tailEnd/>
              </a:ln>
              <a:effectLst/>
            </p:spPr>
            <p:txBody>
              <a:bodyPr wrap="none">
                <a:spAutoFit/>
              </a:bodyPr>
              <a:lstStyle/>
              <a:p>
                <a:pPr algn="ctr"/>
                <a:r>
                  <a:rPr lang="ja-JP" sz="800"/>
                  <a:t>つくばエクスプレス</a:t>
                </a:r>
              </a:p>
            </p:txBody>
          </p:sp>
          <p:sp>
            <p:nvSpPr>
              <p:cNvPr id="11334" name="Text Box 70"/>
              <p:cNvSpPr txBox="1">
                <a:spLocks noChangeArrowheads="1"/>
              </p:cNvSpPr>
              <p:nvPr/>
            </p:nvSpPr>
            <p:spPr bwMode="auto">
              <a:xfrm rot="963003">
                <a:off x="1118" y="1226"/>
                <a:ext cx="380" cy="164"/>
              </a:xfrm>
              <a:prstGeom prst="rect">
                <a:avLst/>
              </a:prstGeom>
              <a:noFill/>
              <a:ln w="9525">
                <a:noFill/>
                <a:miter lim="800000"/>
                <a:headEnd/>
                <a:tailEnd/>
              </a:ln>
              <a:effectLst/>
            </p:spPr>
            <p:txBody>
              <a:bodyPr wrap="none">
                <a:spAutoFit/>
              </a:bodyPr>
              <a:lstStyle/>
              <a:p>
                <a:r>
                  <a:rPr lang="ja-JP" sz="1100">
                    <a:latin typeface="Arial" pitchFamily="34" charset="0"/>
                  </a:rPr>
                  <a:t>手賀沼</a:t>
                </a:r>
              </a:p>
            </p:txBody>
          </p:sp>
        </p:grpSp>
        <p:sp>
          <p:nvSpPr>
            <p:cNvPr id="11335" name="Rectangle 71"/>
            <p:cNvSpPr>
              <a:spLocks noChangeAspect="1" noChangeArrowheads="1"/>
            </p:cNvSpPr>
            <p:nvPr/>
          </p:nvSpPr>
          <p:spPr bwMode="auto">
            <a:xfrm rot="18000000">
              <a:off x="426" y="1448"/>
              <a:ext cx="81" cy="36"/>
            </a:xfrm>
            <a:prstGeom prst="rect">
              <a:avLst/>
            </a:prstGeom>
            <a:solidFill>
              <a:srgbClr val="FFFFFF"/>
            </a:solidFill>
            <a:ln w="6350" cmpd="sng">
              <a:solidFill>
                <a:schemeClr val="tx1"/>
              </a:solidFill>
              <a:miter lim="800000"/>
              <a:headEnd/>
              <a:tailEnd/>
            </a:ln>
          </p:spPr>
          <p:txBody>
            <a:bodyPr/>
            <a:lstStyle/>
            <a:p>
              <a:endParaRPr lang="ja-JP" altLang="en-US"/>
            </a:p>
          </p:txBody>
        </p:sp>
      </p:grpSp>
      <p:sp>
        <p:nvSpPr>
          <p:cNvPr id="11342" name="その他"/>
          <p:cNvSpPr>
            <a:spLocks/>
          </p:cNvSpPr>
          <p:nvPr/>
        </p:nvSpPr>
        <p:spPr bwMode="auto">
          <a:xfrm>
            <a:off x="5334000" y="4446588"/>
            <a:ext cx="561975" cy="611187"/>
          </a:xfrm>
          <a:custGeom>
            <a:avLst/>
            <a:gdLst/>
            <a:ahLst/>
            <a:cxnLst>
              <a:cxn ang="0">
                <a:pos x="0" y="169"/>
              </a:cxn>
              <a:cxn ang="0">
                <a:pos x="127" y="101"/>
              </a:cxn>
              <a:cxn ang="0">
                <a:pos x="205" y="81"/>
              </a:cxn>
              <a:cxn ang="0">
                <a:pos x="215" y="52"/>
              </a:cxn>
              <a:cxn ang="0">
                <a:pos x="244" y="33"/>
              </a:cxn>
              <a:cxn ang="0">
                <a:pos x="254" y="3"/>
              </a:cxn>
              <a:cxn ang="0">
                <a:pos x="313" y="23"/>
              </a:cxn>
              <a:cxn ang="0">
                <a:pos x="293" y="140"/>
              </a:cxn>
              <a:cxn ang="0">
                <a:pos x="283" y="179"/>
              </a:cxn>
              <a:cxn ang="0">
                <a:pos x="156" y="159"/>
              </a:cxn>
              <a:cxn ang="0">
                <a:pos x="147" y="218"/>
              </a:cxn>
              <a:cxn ang="0">
                <a:pos x="29" y="198"/>
              </a:cxn>
              <a:cxn ang="0">
                <a:pos x="0" y="169"/>
              </a:cxn>
            </a:cxnLst>
            <a:rect l="0" t="0" r="r" b="b"/>
            <a:pathLst>
              <a:path w="327" h="267">
                <a:moveTo>
                  <a:pt x="0" y="169"/>
                </a:moveTo>
                <a:cubicBezTo>
                  <a:pt x="26" y="94"/>
                  <a:pt x="32" y="111"/>
                  <a:pt x="127" y="101"/>
                </a:cubicBezTo>
                <a:cubicBezTo>
                  <a:pt x="152" y="92"/>
                  <a:pt x="183" y="96"/>
                  <a:pt x="205" y="81"/>
                </a:cubicBezTo>
                <a:cubicBezTo>
                  <a:pt x="214" y="75"/>
                  <a:pt x="209" y="60"/>
                  <a:pt x="215" y="52"/>
                </a:cubicBezTo>
                <a:cubicBezTo>
                  <a:pt x="222" y="43"/>
                  <a:pt x="234" y="39"/>
                  <a:pt x="244" y="33"/>
                </a:cubicBezTo>
                <a:cubicBezTo>
                  <a:pt x="247" y="23"/>
                  <a:pt x="244" y="5"/>
                  <a:pt x="254" y="3"/>
                </a:cubicBezTo>
                <a:cubicBezTo>
                  <a:pt x="275" y="0"/>
                  <a:pt x="313" y="23"/>
                  <a:pt x="313" y="23"/>
                </a:cubicBezTo>
                <a:cubicBezTo>
                  <a:pt x="327" y="69"/>
                  <a:pt x="320" y="101"/>
                  <a:pt x="293" y="140"/>
                </a:cubicBezTo>
                <a:cubicBezTo>
                  <a:pt x="290" y="153"/>
                  <a:pt x="296" y="175"/>
                  <a:pt x="283" y="179"/>
                </a:cubicBezTo>
                <a:cubicBezTo>
                  <a:pt x="257" y="187"/>
                  <a:pt x="189" y="168"/>
                  <a:pt x="156" y="159"/>
                </a:cubicBezTo>
                <a:cubicBezTo>
                  <a:pt x="153" y="179"/>
                  <a:pt x="156" y="200"/>
                  <a:pt x="147" y="218"/>
                </a:cubicBezTo>
                <a:cubicBezTo>
                  <a:pt x="123" y="267"/>
                  <a:pt x="58" y="208"/>
                  <a:pt x="29" y="198"/>
                </a:cubicBezTo>
                <a:cubicBezTo>
                  <a:pt x="8" y="166"/>
                  <a:pt x="22" y="169"/>
                  <a:pt x="0" y="169"/>
                </a:cubicBezTo>
                <a:close/>
              </a:path>
            </a:pathLst>
          </a:custGeom>
          <a:solidFill>
            <a:srgbClr val="99CC00"/>
          </a:solidFill>
          <a:ln w="31750" cap="flat" cmpd="sng">
            <a:solidFill>
              <a:srgbClr val="000000"/>
            </a:solidFill>
            <a:prstDash val="sysDot"/>
            <a:round/>
            <a:headEnd/>
            <a:tailEnd/>
          </a:ln>
          <a:effectLst/>
        </p:spPr>
        <p:txBody>
          <a:bodyPr wrap="none"/>
          <a:lstStyle/>
          <a:p>
            <a:endParaRPr lang="ja-JP" altLang="en-US"/>
          </a:p>
        </p:txBody>
      </p:sp>
      <p:sp>
        <p:nvSpPr>
          <p:cNvPr id="11347" name="その他"/>
          <p:cNvSpPr>
            <a:spLocks/>
          </p:cNvSpPr>
          <p:nvPr/>
        </p:nvSpPr>
        <p:spPr bwMode="auto">
          <a:xfrm>
            <a:off x="3703638" y="3459163"/>
            <a:ext cx="547687" cy="604837"/>
          </a:xfrm>
          <a:custGeom>
            <a:avLst/>
            <a:gdLst/>
            <a:ahLst/>
            <a:cxnLst>
              <a:cxn ang="0">
                <a:pos x="208" y="1"/>
              </a:cxn>
              <a:cxn ang="0">
                <a:pos x="296" y="99"/>
              </a:cxn>
              <a:cxn ang="0">
                <a:pos x="277" y="226"/>
              </a:cxn>
              <a:cxn ang="0">
                <a:pos x="247" y="363"/>
              </a:cxn>
              <a:cxn ang="0">
                <a:pos x="179" y="372"/>
              </a:cxn>
              <a:cxn ang="0">
                <a:pos x="120" y="294"/>
              </a:cxn>
              <a:cxn ang="0">
                <a:pos x="42" y="226"/>
              </a:cxn>
              <a:cxn ang="0">
                <a:pos x="3" y="128"/>
              </a:cxn>
              <a:cxn ang="0">
                <a:pos x="13" y="11"/>
              </a:cxn>
              <a:cxn ang="0">
                <a:pos x="42" y="21"/>
              </a:cxn>
              <a:cxn ang="0">
                <a:pos x="81" y="11"/>
              </a:cxn>
              <a:cxn ang="0">
                <a:pos x="208" y="1"/>
              </a:cxn>
            </a:cxnLst>
            <a:rect l="0" t="0" r="r" b="b"/>
            <a:pathLst>
              <a:path w="345" h="381">
                <a:moveTo>
                  <a:pt x="208" y="1"/>
                </a:moveTo>
                <a:cubicBezTo>
                  <a:pt x="255" y="33"/>
                  <a:pt x="244" y="63"/>
                  <a:pt x="296" y="99"/>
                </a:cubicBezTo>
                <a:cubicBezTo>
                  <a:pt x="309" y="149"/>
                  <a:pt x="345" y="203"/>
                  <a:pt x="277" y="226"/>
                </a:cubicBezTo>
                <a:cubicBezTo>
                  <a:pt x="262" y="270"/>
                  <a:pt x="275" y="326"/>
                  <a:pt x="247" y="363"/>
                </a:cubicBezTo>
                <a:cubicBezTo>
                  <a:pt x="233" y="381"/>
                  <a:pt x="202" y="369"/>
                  <a:pt x="179" y="372"/>
                </a:cubicBezTo>
                <a:cubicBezTo>
                  <a:pt x="140" y="346"/>
                  <a:pt x="145" y="332"/>
                  <a:pt x="120" y="294"/>
                </a:cubicBezTo>
                <a:cubicBezTo>
                  <a:pt x="107" y="251"/>
                  <a:pt x="82" y="245"/>
                  <a:pt x="42" y="226"/>
                </a:cubicBezTo>
                <a:cubicBezTo>
                  <a:pt x="33" y="188"/>
                  <a:pt x="15" y="164"/>
                  <a:pt x="3" y="128"/>
                </a:cubicBezTo>
                <a:cubicBezTo>
                  <a:pt x="6" y="89"/>
                  <a:pt x="0" y="48"/>
                  <a:pt x="13" y="11"/>
                </a:cubicBezTo>
                <a:cubicBezTo>
                  <a:pt x="17" y="1"/>
                  <a:pt x="32" y="21"/>
                  <a:pt x="42" y="21"/>
                </a:cubicBezTo>
                <a:cubicBezTo>
                  <a:pt x="55" y="21"/>
                  <a:pt x="68" y="13"/>
                  <a:pt x="81" y="11"/>
                </a:cubicBezTo>
                <a:cubicBezTo>
                  <a:pt x="159" y="0"/>
                  <a:pt x="159" y="1"/>
                  <a:pt x="208" y="1"/>
                </a:cubicBezTo>
                <a:close/>
              </a:path>
            </a:pathLst>
          </a:custGeom>
          <a:solidFill>
            <a:srgbClr val="FF99CC">
              <a:alpha val="50000"/>
            </a:srgbClr>
          </a:solidFill>
          <a:ln w="25400" cap="flat" cmpd="sng">
            <a:solidFill>
              <a:srgbClr val="FF00FF"/>
            </a:solidFill>
            <a:round/>
            <a:headEnd/>
            <a:tailEnd/>
          </a:ln>
          <a:effectLst/>
        </p:spPr>
        <p:txBody>
          <a:bodyPr wrap="none"/>
          <a:lstStyle/>
          <a:p>
            <a:endParaRPr lang="ja-JP" altLang="en-US"/>
          </a:p>
        </p:txBody>
      </p:sp>
      <p:sp>
        <p:nvSpPr>
          <p:cNvPr id="11348" name="Rectangle 84"/>
          <p:cNvSpPr>
            <a:spLocks noChangeArrowheads="1"/>
          </p:cNvSpPr>
          <p:nvPr/>
        </p:nvSpPr>
        <p:spPr bwMode="auto">
          <a:xfrm>
            <a:off x="5943600" y="5943600"/>
            <a:ext cx="685800" cy="304800"/>
          </a:xfrm>
          <a:prstGeom prst="rect">
            <a:avLst/>
          </a:prstGeom>
          <a:solidFill>
            <a:srgbClr val="FF99CC">
              <a:alpha val="50000"/>
            </a:srgbClr>
          </a:solidFill>
          <a:ln w="25400" cmpd="sng">
            <a:solidFill>
              <a:srgbClr val="FF00FF"/>
            </a:solidFill>
            <a:miter lim="800000"/>
            <a:headEnd/>
            <a:tailEnd/>
          </a:ln>
          <a:effectLst/>
        </p:spPr>
        <p:txBody>
          <a:bodyPr wrap="none" anchor="ctr"/>
          <a:lstStyle/>
          <a:p>
            <a:endParaRPr lang="ja-JP" altLang="en-US"/>
          </a:p>
        </p:txBody>
      </p:sp>
      <p:sp>
        <p:nvSpPr>
          <p:cNvPr id="11349" name="Text Box 85"/>
          <p:cNvSpPr txBox="1">
            <a:spLocks noChangeArrowheads="1"/>
          </p:cNvSpPr>
          <p:nvPr/>
        </p:nvSpPr>
        <p:spPr bwMode="auto">
          <a:xfrm>
            <a:off x="6734175" y="5962650"/>
            <a:ext cx="793750" cy="274638"/>
          </a:xfrm>
          <a:prstGeom prst="rect">
            <a:avLst/>
          </a:prstGeom>
          <a:noFill/>
          <a:ln w="9525">
            <a:noFill/>
            <a:miter lim="800000"/>
            <a:headEnd/>
            <a:tailEnd/>
          </a:ln>
          <a:effectLst/>
        </p:spPr>
        <p:txBody>
          <a:bodyPr wrap="none">
            <a:spAutoFit/>
          </a:bodyPr>
          <a:lstStyle/>
          <a:p>
            <a:r>
              <a:rPr lang="ja-JP" sz="1200">
                <a:latin typeface="Arial" pitchFamily="34" charset="0"/>
              </a:rPr>
              <a:t>合流区域</a:t>
            </a:r>
            <a:endParaRPr lang="ja-JP" sz="1200"/>
          </a:p>
        </p:txBody>
      </p:sp>
      <p:sp>
        <p:nvSpPr>
          <p:cNvPr id="87" name="スライド番号プレースホルダ 6"/>
          <p:cNvSpPr>
            <a:spLocks noGrp="1"/>
          </p:cNvSpPr>
          <p:nvPr>
            <p:ph type="sldNum" sz="quarter" idx="12"/>
          </p:nvPr>
        </p:nvSpPr>
        <p:spPr>
          <a:xfrm>
            <a:off x="6553200" y="6245225"/>
            <a:ext cx="2133600" cy="476250"/>
          </a:xfrm>
        </p:spPr>
        <p:txBody>
          <a:bodyPr/>
          <a:lstStyle/>
          <a:p>
            <a:r>
              <a:rPr lang="ja-JP" altLang="en-US" sz="1800" dirty="0" smtClean="0">
                <a:latin typeface="ＭＳ ゴシック" pitchFamily="49" charset="-128"/>
                <a:ea typeface="ＭＳ ゴシック" pitchFamily="49" charset="-128"/>
              </a:rPr>
              <a:t>１８</a:t>
            </a:r>
            <a:endParaRPr lang="ja-JP" altLang="en-US" sz="1800" dirty="0">
              <a:latin typeface="ＭＳ ゴシック" pitchFamily="49" charset="-128"/>
              <a:ea typeface="ＭＳ ゴシック" pitchFamily="49" charset="-128"/>
            </a:endParaRPr>
          </a:p>
        </p:txBody>
      </p:sp>
      <p:sp>
        <p:nvSpPr>
          <p:cNvPr id="76" name="フローチャート: 処理 75"/>
          <p:cNvSpPr/>
          <p:nvPr/>
        </p:nvSpPr>
        <p:spPr bwMode="auto">
          <a:xfrm>
            <a:off x="4432300" y="914400"/>
            <a:ext cx="23749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A1-1-8</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利根川第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6-1</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排水区調整池整備事業</a:t>
            </a:r>
          </a:p>
        </p:txBody>
      </p:sp>
      <p:sp>
        <p:nvSpPr>
          <p:cNvPr id="77" name="フローチャート: 処理 76"/>
          <p:cNvSpPr/>
          <p:nvPr/>
        </p:nvSpPr>
        <p:spPr bwMode="auto">
          <a:xfrm>
            <a:off x="5689600" y="1752600"/>
            <a:ext cx="2374900" cy="6858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A1-1-2</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利根川第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5-1</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排水区調整池排水ポンプ改築事業</a:t>
            </a:r>
          </a:p>
        </p:txBody>
      </p:sp>
      <p:sp>
        <p:nvSpPr>
          <p:cNvPr id="78" name="フローチャート: 処理 77"/>
          <p:cNvSpPr/>
          <p:nvPr/>
        </p:nvSpPr>
        <p:spPr bwMode="auto">
          <a:xfrm>
            <a:off x="241300" y="984250"/>
            <a:ext cx="23749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A1-1-6</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大堀川左岸第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10</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排水区枝線整備事業</a:t>
            </a:r>
            <a:endPar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79" name="フローチャート: 処理 78"/>
          <p:cNvSpPr/>
          <p:nvPr/>
        </p:nvSpPr>
        <p:spPr bwMode="auto">
          <a:xfrm>
            <a:off x="5899150" y="2730500"/>
            <a:ext cx="2374900" cy="6858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A1-1-5</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ja-JP" altLang="en-US" sz="1400" dirty="0" smtClean="0">
                <a:ea typeface="ＭＳ Ｐゴシック" pitchFamily="50" charset="-128"/>
              </a:rPr>
              <a:t>大堀川左岸第</a:t>
            </a:r>
            <a:r>
              <a:rPr lang="en-US" altLang="ja-JP" sz="1400" dirty="0" smtClean="0">
                <a:ea typeface="ＭＳ Ｐゴシック" pitchFamily="50" charset="-128"/>
              </a:rPr>
              <a:t>2</a:t>
            </a:r>
            <a:r>
              <a:rPr lang="ja-JP" altLang="en-US" sz="1400" dirty="0" smtClean="0">
                <a:ea typeface="ＭＳ Ｐゴシック" pitchFamily="50" charset="-128"/>
              </a:rPr>
              <a:t>排水区雨水枝線整備事業</a:t>
            </a:r>
            <a:endPar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80" name="フローチャート: 処理 79"/>
          <p:cNvSpPr/>
          <p:nvPr/>
        </p:nvSpPr>
        <p:spPr bwMode="auto">
          <a:xfrm>
            <a:off x="241300" y="3009900"/>
            <a:ext cx="23749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A1-1-4</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大堀川右岸第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7-2</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幹線整備事業</a:t>
            </a:r>
            <a:endPar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81" name="フローチャート: 処理 80"/>
          <p:cNvSpPr/>
          <p:nvPr/>
        </p:nvSpPr>
        <p:spPr bwMode="auto">
          <a:xfrm>
            <a:off x="381000" y="4406900"/>
            <a:ext cx="23749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A1-1-3</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大津川左岸第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3</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排水区枝線整備事業</a:t>
            </a:r>
            <a:endPar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82" name="フローチャート: 処理 81"/>
          <p:cNvSpPr/>
          <p:nvPr/>
        </p:nvSpPr>
        <p:spPr bwMode="auto">
          <a:xfrm>
            <a:off x="450850" y="5594350"/>
            <a:ext cx="23749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A1-1-7</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大堀川右岸第</a:t>
            </a:r>
            <a:r>
              <a:rPr lang="en-US" altLang="ja-JP" sz="1400" dirty="0" smtClean="0">
                <a:ea typeface="ＭＳ Ｐゴシック" pitchFamily="50" charset="-128"/>
              </a:rPr>
              <a:t>8</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排水区枝線整備事業</a:t>
            </a:r>
            <a:endPar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cxnSp>
        <p:nvCxnSpPr>
          <p:cNvPr id="84" name="直線コネクタ 83"/>
          <p:cNvCxnSpPr/>
          <p:nvPr/>
        </p:nvCxnSpPr>
        <p:spPr bwMode="auto">
          <a:xfrm rot="16200000" flipH="1">
            <a:off x="2441575" y="1857375"/>
            <a:ext cx="1257300" cy="9080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8" name="直線コネクタ 87"/>
          <p:cNvCxnSpPr/>
          <p:nvPr/>
        </p:nvCxnSpPr>
        <p:spPr bwMode="auto">
          <a:xfrm rot="10800000" flipV="1">
            <a:off x="3733800" y="1543050"/>
            <a:ext cx="698500" cy="4191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0" name="直線コネクタ 89"/>
          <p:cNvCxnSpPr>
            <a:stCxn id="77" idx="1"/>
          </p:cNvCxnSpPr>
          <p:nvPr/>
        </p:nvCxnSpPr>
        <p:spPr bwMode="auto">
          <a:xfrm rot="10800000" flipV="1">
            <a:off x="4152900" y="2095500"/>
            <a:ext cx="1536700" cy="3556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2" name="直線コネクタ 91"/>
          <p:cNvCxnSpPr/>
          <p:nvPr/>
        </p:nvCxnSpPr>
        <p:spPr bwMode="auto">
          <a:xfrm rot="10800000">
            <a:off x="3663950" y="2660650"/>
            <a:ext cx="2165350" cy="4191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4" name="直線コネクタ 93"/>
          <p:cNvCxnSpPr/>
          <p:nvPr/>
        </p:nvCxnSpPr>
        <p:spPr bwMode="auto">
          <a:xfrm>
            <a:off x="2686050" y="3359150"/>
            <a:ext cx="977900" cy="2095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6" name="直線コネクタ 95"/>
          <p:cNvCxnSpPr>
            <a:stCxn id="81" idx="3"/>
          </p:cNvCxnSpPr>
          <p:nvPr/>
        </p:nvCxnSpPr>
        <p:spPr bwMode="auto">
          <a:xfrm flipV="1">
            <a:off x="2755900" y="4267200"/>
            <a:ext cx="1327150" cy="488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8" name="直線コネクタ 97"/>
          <p:cNvCxnSpPr/>
          <p:nvPr/>
        </p:nvCxnSpPr>
        <p:spPr bwMode="auto">
          <a:xfrm rot="5400000" flipH="1" flipV="1">
            <a:off x="2686050" y="4756150"/>
            <a:ext cx="1327150" cy="9080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r>
              <a:rPr lang="ja-JP" altLang="en-US" sz="1800" dirty="0" smtClean="0">
                <a:latin typeface="Arial" panose="020B0604020202020204" pitchFamily="34" charset="0"/>
              </a:rPr>
              <a:t>１</a:t>
            </a:r>
            <a:endParaRPr lang="ja-JP" altLang="en-US" sz="1800" dirty="0">
              <a:latin typeface="Arial" panose="020B0604020202020204" pitchFamily="34" charset="0"/>
            </a:endParaRPr>
          </a:p>
        </p:txBody>
      </p:sp>
      <p:sp>
        <p:nvSpPr>
          <p:cNvPr id="19458" name="コンテンツ プレースホルダー 1"/>
          <p:cNvSpPr>
            <a:spLocks noGrp="1" noChangeArrowheads="1"/>
          </p:cNvSpPr>
          <p:nvPr>
            <p:ph idx="4294967295"/>
          </p:nvPr>
        </p:nvSpPr>
        <p:spPr>
          <a:xfrm>
            <a:off x="800100" y="1543050"/>
            <a:ext cx="7335837" cy="4121150"/>
          </a:xfrm>
        </p:spPr>
        <p:txBody>
          <a:bodyPr vert="horz" lIns="91440" tIns="45720" rIns="91440" bIns="45720" rtlCol="0" anchor="t">
            <a:normAutofit/>
          </a:bodyPr>
          <a:lstStyle/>
          <a:p>
            <a:pPr marL="0" indent="0" eaLnBrk="1" hangingPunct="1">
              <a:buFont typeface="Symbol" panose="05050102010706020507" pitchFamily="18" charset="2"/>
              <a:buNone/>
            </a:pPr>
            <a:r>
              <a:rPr lang="ja-JP" altLang="en-US"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１</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．平成</a:t>
            </a:r>
            <a:r>
              <a:rPr lang="en-US" altLang="ja-JP"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28</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年度実施</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事業報告</a:t>
            </a:r>
            <a:endParaRPr lang="ja-JP" altLang="en-US"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a:p>
            <a:pPr marL="0" indent="0" eaLnBrk="1" hangingPunct="1">
              <a:buFont typeface="Symbol" panose="05050102010706020507" pitchFamily="18" charset="2"/>
              <a:buNone/>
            </a:pPr>
            <a:r>
              <a:rPr lang="ja-JP" altLang="en-US"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２</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．平成</a:t>
            </a:r>
            <a:r>
              <a:rPr lang="en-US" altLang="ja-JP"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29</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年度予算</a:t>
            </a:r>
            <a:endParaRPr lang="en-US" altLang="en-US"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a:p>
            <a:pPr marL="0" indent="0" eaLnBrk="1" hangingPunct="1">
              <a:buFont typeface="Symbol" panose="05050102010706020507" pitchFamily="18" charset="2"/>
              <a:buNone/>
            </a:pPr>
            <a:r>
              <a:rPr lang="ja-JP" altLang="en-US"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３</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．平成</a:t>
            </a:r>
            <a:r>
              <a:rPr lang="en-US" altLang="ja-JP"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29</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年度業務予定量</a:t>
            </a:r>
            <a:endParaRPr lang="en-US" altLang="en-US"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a:p>
            <a:pPr marL="0" indent="0">
              <a:buNone/>
            </a:pPr>
            <a:r>
              <a:rPr lang="ja-JP" altLang="en-US" b="1" dirty="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４</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．平成</a:t>
            </a:r>
            <a:r>
              <a:rPr lang="en-US" altLang="ja-JP"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29</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年度実施</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事業報告</a:t>
            </a:r>
            <a:endParaRPr lang="en-US" altLang="ja-JP"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a:p>
            <a:pPr marL="0" indent="0">
              <a:buNone/>
            </a:pP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５．社会資本総合整備計画について</a:t>
            </a:r>
            <a:endParaRPr lang="en-US" altLang="ja-JP"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a:p>
            <a:pPr marL="0" indent="0">
              <a:buNone/>
            </a:pPr>
            <a:endParaRPr lang="en-US" altLang="ja-JP" b="1" dirty="0" smtClean="0">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a:p>
            <a:pPr marL="0" indent="0">
              <a:buNone/>
            </a:pPr>
            <a:endParaRPr lang="en-US" altLang="ja-JP" sz="3600" b="1" dirty="0" smtClean="0">
              <a:solidFill>
                <a:schemeClr val="tx1"/>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a:p>
            <a:pPr marL="0" indent="0">
              <a:buNone/>
            </a:pPr>
            <a:endParaRPr lang="en-US" altLang="ja-JP" sz="3600" b="1" dirty="0">
              <a:solidFill>
                <a:schemeClr val="tx1"/>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endParaRPr>
          </a:p>
        </p:txBody>
      </p:sp>
      <p:sp>
        <p:nvSpPr>
          <p:cNvPr id="19459" name="タイトル 2"/>
          <p:cNvSpPr>
            <a:spLocks noGrp="1" noChangeArrowheads="1"/>
          </p:cNvSpPr>
          <p:nvPr>
            <p:ph type="title" idx="4294967295"/>
          </p:nvPr>
        </p:nvSpPr>
        <p:spPr>
          <a:xfrm>
            <a:off x="0" y="338138"/>
            <a:ext cx="8229600" cy="1252537"/>
          </a:xfrm>
        </p:spPr>
        <p:txBody>
          <a:bodyPr/>
          <a:lstStyle/>
          <a:p>
            <a:pPr eaLnBrk="1" hangingPunct="1"/>
            <a:r>
              <a:rPr lang="ja-JP" altLang="en-US" b="1" dirty="0" smtClean="0">
                <a:latin typeface="HG丸ｺﾞｼｯｸM-PRO" panose="020F0600000000000000" pitchFamily="34" charset="-128"/>
                <a:ea typeface="HG丸ｺﾞｼｯｸM-PRO" panose="020F0600000000000000" pitchFamily="34" charset="-128"/>
                <a:sym typeface="HG丸ｺﾞｼｯｸM-PRO" panose="020F0600000000000000" pitchFamily="34" charset="-128"/>
              </a:rPr>
              <a:t>　</a:t>
            </a:r>
            <a:r>
              <a:rPr lang="ja-JP" altLang="en-US"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　</a:t>
            </a:r>
            <a:r>
              <a:rPr lang="ja-JP" altLang="en-US" sz="3600" b="1" dirty="0" smtClean="0">
                <a:solidFill>
                  <a:schemeClr val="tx2"/>
                </a:solidFill>
                <a:latin typeface="HG丸ｺﾞｼｯｸM-PRO" panose="020F0600000000000000" pitchFamily="34" charset="-128"/>
                <a:ea typeface="HG丸ｺﾞｼｯｸM-PRO" panose="020F0600000000000000" pitchFamily="34" charset="-128"/>
                <a:sym typeface="HG丸ｺﾞｼｯｸM-PRO" panose="020F0600000000000000" pitchFamily="34" charset="-128"/>
              </a:rPr>
              <a:t>目　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04800" y="228600"/>
            <a:ext cx="8528050" cy="762000"/>
          </a:xfrm>
          <a:prstGeom prst="rect">
            <a:avLst/>
          </a:prstGeom>
          <a:noFill/>
          <a:ln w="9525">
            <a:noFill/>
            <a:miter lim="800000"/>
            <a:headEnd/>
            <a:tailEnd/>
          </a:ln>
          <a:effectLst/>
        </p:spPr>
        <p:txBody>
          <a:bodyPr anchor="ctr"/>
          <a:lstStyle/>
          <a:p>
            <a:pPr>
              <a:lnSpc>
                <a:spcPct val="90000"/>
              </a:lnSpc>
              <a:buFontTx/>
              <a:buNone/>
            </a:pPr>
            <a:r>
              <a:rPr lang="ja-JP" altLang="en-US" sz="2800" b="1" dirty="0" smtClean="0">
                <a:solidFill>
                  <a:schemeClr val="tx2"/>
                </a:solidFill>
                <a:latin typeface="+mn-ea"/>
                <a:ea typeface="+mn-ea"/>
              </a:rPr>
              <a:t>５</a:t>
            </a:r>
            <a:r>
              <a:rPr lang="en-US" altLang="ja-JP" sz="2800" b="1" dirty="0" smtClean="0">
                <a:solidFill>
                  <a:schemeClr val="tx2"/>
                </a:solidFill>
                <a:latin typeface="+mn-ea"/>
                <a:ea typeface="+mn-ea"/>
              </a:rPr>
              <a:t>-</a:t>
            </a:r>
            <a:r>
              <a:rPr lang="ja-JP" altLang="en-US" sz="2800" b="1" dirty="0" smtClean="0">
                <a:solidFill>
                  <a:schemeClr val="tx2"/>
                </a:solidFill>
                <a:latin typeface="+mn-ea"/>
                <a:ea typeface="+mn-ea"/>
              </a:rPr>
              <a:t>４　防災・安全交付金事業</a:t>
            </a:r>
            <a:endParaRPr lang="ja-JP" sz="2800" b="1" dirty="0">
              <a:solidFill>
                <a:schemeClr val="tx2"/>
              </a:solidFill>
              <a:latin typeface="+mn-ea"/>
              <a:ea typeface="+mn-ea"/>
            </a:endParaRPr>
          </a:p>
        </p:txBody>
      </p:sp>
      <p:sp>
        <p:nvSpPr>
          <p:cNvPr id="11269" name="Line 5"/>
          <p:cNvSpPr>
            <a:spLocks noChangeShapeType="1"/>
          </p:cNvSpPr>
          <p:nvPr/>
        </p:nvSpPr>
        <p:spPr bwMode="auto">
          <a:xfrm flipV="1">
            <a:off x="5943600" y="5029200"/>
            <a:ext cx="647700" cy="0"/>
          </a:xfrm>
          <a:prstGeom prst="line">
            <a:avLst/>
          </a:prstGeom>
          <a:noFill/>
          <a:ln w="50800" cmpd="sng">
            <a:solidFill>
              <a:srgbClr val="000000"/>
            </a:solidFill>
            <a:round/>
            <a:headEnd/>
            <a:tailEnd/>
          </a:ln>
          <a:effectLst/>
        </p:spPr>
        <p:txBody>
          <a:bodyPr/>
          <a:lstStyle/>
          <a:p>
            <a:endParaRPr lang="ja-JP" altLang="en-US"/>
          </a:p>
        </p:txBody>
      </p:sp>
      <p:sp>
        <p:nvSpPr>
          <p:cNvPr id="11270" name="Rectangle 6"/>
          <p:cNvSpPr>
            <a:spLocks noChangeArrowheads="1"/>
          </p:cNvSpPr>
          <p:nvPr/>
        </p:nvSpPr>
        <p:spPr bwMode="auto">
          <a:xfrm>
            <a:off x="5943600" y="5181600"/>
            <a:ext cx="719138" cy="287338"/>
          </a:xfrm>
          <a:prstGeom prst="rect">
            <a:avLst/>
          </a:prstGeom>
          <a:solidFill>
            <a:srgbClr val="99CC00"/>
          </a:solidFill>
          <a:ln w="38100" cap="rnd" cmpd="sng">
            <a:solidFill>
              <a:srgbClr val="000000"/>
            </a:solidFill>
            <a:prstDash val="sysDot"/>
            <a:miter lim="800000"/>
            <a:headEnd/>
            <a:tailEnd/>
          </a:ln>
          <a:effectLst/>
        </p:spPr>
        <p:txBody>
          <a:bodyPr wrap="none" anchor="ctr"/>
          <a:lstStyle/>
          <a:p>
            <a:endParaRPr lang="ja-JP" altLang="en-US"/>
          </a:p>
        </p:txBody>
      </p:sp>
      <p:sp>
        <p:nvSpPr>
          <p:cNvPr id="11271" name="Text Box 7"/>
          <p:cNvSpPr txBox="1">
            <a:spLocks noChangeArrowheads="1"/>
          </p:cNvSpPr>
          <p:nvPr/>
        </p:nvSpPr>
        <p:spPr bwMode="auto">
          <a:xfrm>
            <a:off x="6629400" y="4876800"/>
            <a:ext cx="1192213" cy="274638"/>
          </a:xfrm>
          <a:prstGeom prst="rect">
            <a:avLst/>
          </a:prstGeom>
          <a:noFill/>
          <a:ln w="9525">
            <a:noFill/>
            <a:miter lim="800000"/>
            <a:headEnd/>
            <a:tailEnd/>
          </a:ln>
          <a:effectLst/>
        </p:spPr>
        <p:txBody>
          <a:bodyPr>
            <a:spAutoFit/>
          </a:bodyPr>
          <a:lstStyle/>
          <a:p>
            <a:pPr algn="dist"/>
            <a:r>
              <a:rPr lang="ja-JP" sz="1200">
                <a:latin typeface="Arial" pitchFamily="34" charset="0"/>
              </a:rPr>
              <a:t>行政区境界</a:t>
            </a:r>
          </a:p>
        </p:txBody>
      </p:sp>
      <p:sp>
        <p:nvSpPr>
          <p:cNvPr id="11272" name="Text Box 8"/>
          <p:cNvSpPr txBox="1">
            <a:spLocks noChangeArrowheads="1"/>
          </p:cNvSpPr>
          <p:nvPr/>
        </p:nvSpPr>
        <p:spPr bwMode="auto">
          <a:xfrm>
            <a:off x="6705600" y="5181600"/>
            <a:ext cx="1708150" cy="274638"/>
          </a:xfrm>
          <a:prstGeom prst="rect">
            <a:avLst/>
          </a:prstGeom>
          <a:noFill/>
          <a:ln w="9525">
            <a:noFill/>
            <a:miter lim="800000"/>
            <a:headEnd/>
            <a:tailEnd/>
          </a:ln>
          <a:effectLst/>
        </p:spPr>
        <p:txBody>
          <a:bodyPr wrap="none">
            <a:spAutoFit/>
          </a:bodyPr>
          <a:lstStyle/>
          <a:p>
            <a:r>
              <a:rPr lang="ja-JP" sz="1200" dirty="0">
                <a:latin typeface="ＭＳ Ｐゴシック" pitchFamily="50" charset="-128"/>
              </a:rPr>
              <a:t>手賀沼流域下水道区域</a:t>
            </a:r>
          </a:p>
        </p:txBody>
      </p:sp>
      <p:sp>
        <p:nvSpPr>
          <p:cNvPr id="11274" name="Rectangle 10"/>
          <p:cNvSpPr>
            <a:spLocks noChangeArrowheads="1"/>
          </p:cNvSpPr>
          <p:nvPr/>
        </p:nvSpPr>
        <p:spPr bwMode="auto">
          <a:xfrm>
            <a:off x="5943600" y="5562600"/>
            <a:ext cx="719138" cy="287338"/>
          </a:xfrm>
          <a:prstGeom prst="rect">
            <a:avLst/>
          </a:prstGeom>
          <a:solidFill>
            <a:srgbClr val="FF9900"/>
          </a:solidFill>
          <a:ln w="38100" cap="rnd" cmpd="sng">
            <a:solidFill>
              <a:srgbClr val="000000"/>
            </a:solidFill>
            <a:prstDash val="sysDot"/>
            <a:miter lim="800000"/>
            <a:headEnd/>
            <a:tailEnd/>
          </a:ln>
          <a:effectLst/>
        </p:spPr>
        <p:txBody>
          <a:bodyPr wrap="none" anchor="ctr"/>
          <a:lstStyle/>
          <a:p>
            <a:endParaRPr lang="ja-JP" altLang="en-US"/>
          </a:p>
        </p:txBody>
      </p:sp>
      <p:sp>
        <p:nvSpPr>
          <p:cNvPr id="11275" name="Text Box 11"/>
          <p:cNvSpPr txBox="1">
            <a:spLocks noChangeArrowheads="1"/>
          </p:cNvSpPr>
          <p:nvPr/>
        </p:nvSpPr>
        <p:spPr bwMode="auto">
          <a:xfrm>
            <a:off x="6705600" y="5562600"/>
            <a:ext cx="2012950" cy="274638"/>
          </a:xfrm>
          <a:prstGeom prst="rect">
            <a:avLst/>
          </a:prstGeom>
          <a:noFill/>
          <a:ln w="9525">
            <a:noFill/>
            <a:miter lim="800000"/>
            <a:headEnd/>
            <a:tailEnd/>
          </a:ln>
          <a:effectLst/>
        </p:spPr>
        <p:txBody>
          <a:bodyPr wrap="none">
            <a:spAutoFit/>
          </a:bodyPr>
          <a:lstStyle/>
          <a:p>
            <a:r>
              <a:rPr lang="ja-JP" sz="1200">
                <a:latin typeface="Arial" pitchFamily="34" charset="0"/>
              </a:rPr>
              <a:t>江戸川左岸流域下水道区域</a:t>
            </a:r>
            <a:endParaRPr lang="ja-JP" sz="1200"/>
          </a:p>
        </p:txBody>
      </p:sp>
      <p:sp>
        <p:nvSpPr>
          <p:cNvPr id="11276" name="Rectangle 12"/>
          <p:cNvSpPr>
            <a:spLocks noChangeAspect="1" noChangeArrowheads="1"/>
          </p:cNvSpPr>
          <p:nvPr/>
        </p:nvSpPr>
        <p:spPr bwMode="auto">
          <a:xfrm rot="1800000">
            <a:off x="971550" y="2795588"/>
            <a:ext cx="57150" cy="130175"/>
          </a:xfrm>
          <a:prstGeom prst="rect">
            <a:avLst/>
          </a:prstGeom>
          <a:solidFill>
            <a:srgbClr val="FFFFFF"/>
          </a:solidFill>
          <a:ln w="9525">
            <a:noFill/>
            <a:miter lim="800000"/>
            <a:headEnd/>
            <a:tailEnd/>
          </a:ln>
        </p:spPr>
        <p:txBody>
          <a:bodyPr/>
          <a:lstStyle/>
          <a:p>
            <a:endParaRPr lang="ja-JP" altLang="en-US"/>
          </a:p>
        </p:txBody>
      </p:sp>
      <p:sp>
        <p:nvSpPr>
          <p:cNvPr id="11277" name="Rectangle 13"/>
          <p:cNvSpPr>
            <a:spLocks noChangeAspect="1" noChangeArrowheads="1"/>
          </p:cNvSpPr>
          <p:nvPr/>
        </p:nvSpPr>
        <p:spPr bwMode="auto">
          <a:xfrm>
            <a:off x="3348038" y="1557338"/>
            <a:ext cx="165100" cy="173037"/>
          </a:xfrm>
          <a:prstGeom prst="rect">
            <a:avLst/>
          </a:prstGeom>
          <a:solidFill>
            <a:srgbClr val="FFFFFF"/>
          </a:solidFill>
          <a:ln w="9525">
            <a:noFill/>
            <a:miter lim="800000"/>
            <a:headEnd/>
            <a:tailEnd/>
          </a:ln>
        </p:spPr>
        <p:txBody>
          <a:bodyPr/>
          <a:lstStyle/>
          <a:p>
            <a:endParaRPr lang="ja-JP" altLang="en-US"/>
          </a:p>
        </p:txBody>
      </p:sp>
      <p:grpSp>
        <p:nvGrpSpPr>
          <p:cNvPr id="2" name="Group 14"/>
          <p:cNvGrpSpPr>
            <a:grpSpLocks/>
          </p:cNvGrpSpPr>
          <p:nvPr/>
        </p:nvGrpSpPr>
        <p:grpSpPr bwMode="auto">
          <a:xfrm>
            <a:off x="2578100" y="1401763"/>
            <a:ext cx="4956175" cy="4868862"/>
            <a:chOff x="0" y="0"/>
            <a:chExt cx="688" cy="665"/>
          </a:xfrm>
        </p:grpSpPr>
        <p:grpSp>
          <p:nvGrpSpPr>
            <p:cNvPr id="3" name="Group 15"/>
            <p:cNvGrpSpPr>
              <a:grpSpLocks/>
            </p:cNvGrpSpPr>
            <p:nvPr/>
          </p:nvGrpSpPr>
          <p:grpSpPr bwMode="auto">
            <a:xfrm>
              <a:off x="0" y="0"/>
              <a:ext cx="688" cy="665"/>
              <a:chOff x="0" y="0"/>
              <a:chExt cx="688" cy="665"/>
            </a:xfrm>
          </p:grpSpPr>
          <p:grpSp>
            <p:nvGrpSpPr>
              <p:cNvPr id="4" name="Group 16"/>
              <p:cNvGrpSpPr>
                <a:grpSpLocks/>
              </p:cNvGrpSpPr>
              <p:nvPr/>
            </p:nvGrpSpPr>
            <p:grpSpPr bwMode="auto">
              <a:xfrm>
                <a:off x="0" y="0"/>
                <a:ext cx="688" cy="665"/>
                <a:chOff x="0" y="0"/>
                <a:chExt cx="688" cy="665"/>
              </a:xfrm>
            </p:grpSpPr>
            <p:grpSp>
              <p:nvGrpSpPr>
                <p:cNvPr id="5" name="Group 17"/>
                <p:cNvGrpSpPr>
                  <a:grpSpLocks/>
                </p:cNvGrpSpPr>
                <p:nvPr/>
              </p:nvGrpSpPr>
              <p:grpSpPr bwMode="auto">
                <a:xfrm>
                  <a:off x="0" y="0"/>
                  <a:ext cx="688" cy="665"/>
                  <a:chOff x="0" y="0"/>
                  <a:chExt cx="688" cy="665"/>
                </a:xfrm>
              </p:grpSpPr>
              <p:grpSp>
                <p:nvGrpSpPr>
                  <p:cNvPr id="6" name="Group 18"/>
                  <p:cNvGrpSpPr>
                    <a:grpSpLocks/>
                  </p:cNvGrpSpPr>
                  <p:nvPr/>
                </p:nvGrpSpPr>
                <p:grpSpPr bwMode="auto">
                  <a:xfrm>
                    <a:off x="0" y="0"/>
                    <a:ext cx="688" cy="665"/>
                    <a:chOff x="0" y="0"/>
                    <a:chExt cx="688" cy="665"/>
                  </a:xfrm>
                </p:grpSpPr>
                <p:sp>
                  <p:nvSpPr>
                    <p:cNvPr id="11283" name="その他"/>
                    <p:cNvSpPr>
                      <a:spLocks/>
                    </p:cNvSpPr>
                    <p:nvPr/>
                  </p:nvSpPr>
                  <p:spPr bwMode="auto">
                    <a:xfrm>
                      <a:off x="115" y="0"/>
                      <a:ext cx="298" cy="174"/>
                    </a:xfrm>
                    <a:custGeom>
                      <a:avLst/>
                      <a:gdLst/>
                      <a:ahLst/>
                      <a:cxnLst>
                        <a:cxn ang="0">
                          <a:pos x="0" y="8"/>
                        </a:cxn>
                        <a:cxn ang="0">
                          <a:pos x="10" y="13"/>
                        </a:cxn>
                        <a:cxn ang="0">
                          <a:pos x="23" y="24"/>
                        </a:cxn>
                        <a:cxn ang="0">
                          <a:pos x="31" y="33"/>
                        </a:cxn>
                        <a:cxn ang="0">
                          <a:pos x="42" y="40"/>
                        </a:cxn>
                        <a:cxn ang="0">
                          <a:pos x="51" y="51"/>
                        </a:cxn>
                        <a:cxn ang="0">
                          <a:pos x="60" y="54"/>
                        </a:cxn>
                        <a:cxn ang="0">
                          <a:pos x="67" y="59"/>
                        </a:cxn>
                        <a:cxn ang="0">
                          <a:pos x="74" y="66"/>
                        </a:cxn>
                        <a:cxn ang="0">
                          <a:pos x="87" y="66"/>
                        </a:cxn>
                        <a:cxn ang="0">
                          <a:pos x="92" y="74"/>
                        </a:cxn>
                        <a:cxn ang="0">
                          <a:pos x="96" y="80"/>
                        </a:cxn>
                        <a:cxn ang="0">
                          <a:pos x="103" y="80"/>
                        </a:cxn>
                        <a:cxn ang="0">
                          <a:pos x="112" y="92"/>
                        </a:cxn>
                        <a:cxn ang="0">
                          <a:pos x="120" y="92"/>
                        </a:cxn>
                        <a:cxn ang="0">
                          <a:pos x="120" y="99"/>
                        </a:cxn>
                        <a:cxn ang="0">
                          <a:pos x="128" y="108"/>
                        </a:cxn>
                        <a:cxn ang="0">
                          <a:pos x="135" y="111"/>
                        </a:cxn>
                        <a:cxn ang="0">
                          <a:pos x="142" y="116"/>
                        </a:cxn>
                        <a:cxn ang="0">
                          <a:pos x="142" y="122"/>
                        </a:cxn>
                        <a:cxn ang="0">
                          <a:pos x="149" y="119"/>
                        </a:cxn>
                        <a:cxn ang="0">
                          <a:pos x="165" y="128"/>
                        </a:cxn>
                        <a:cxn ang="0">
                          <a:pos x="184" y="131"/>
                        </a:cxn>
                        <a:cxn ang="0">
                          <a:pos x="201" y="128"/>
                        </a:cxn>
                        <a:cxn ang="0">
                          <a:pos x="213" y="124"/>
                        </a:cxn>
                        <a:cxn ang="0">
                          <a:pos x="228" y="123"/>
                        </a:cxn>
                        <a:cxn ang="0">
                          <a:pos x="243" y="131"/>
                        </a:cxn>
                        <a:cxn ang="0">
                          <a:pos x="256" y="138"/>
                        </a:cxn>
                        <a:cxn ang="0">
                          <a:pos x="259" y="146"/>
                        </a:cxn>
                        <a:cxn ang="0">
                          <a:pos x="269" y="154"/>
                        </a:cxn>
                        <a:cxn ang="0">
                          <a:pos x="296" y="174"/>
                        </a:cxn>
                        <a:cxn ang="0">
                          <a:pos x="298" y="167"/>
                        </a:cxn>
                        <a:cxn ang="0">
                          <a:pos x="286" y="159"/>
                        </a:cxn>
                        <a:cxn ang="0">
                          <a:pos x="276" y="150"/>
                        </a:cxn>
                        <a:cxn ang="0">
                          <a:pos x="259" y="133"/>
                        </a:cxn>
                        <a:cxn ang="0">
                          <a:pos x="252" y="126"/>
                        </a:cxn>
                        <a:cxn ang="0">
                          <a:pos x="240" y="120"/>
                        </a:cxn>
                        <a:cxn ang="0">
                          <a:pos x="231" y="117"/>
                        </a:cxn>
                        <a:cxn ang="0">
                          <a:pos x="217" y="116"/>
                        </a:cxn>
                        <a:cxn ang="0">
                          <a:pos x="202" y="117"/>
                        </a:cxn>
                        <a:cxn ang="0">
                          <a:pos x="187" y="119"/>
                        </a:cxn>
                        <a:cxn ang="0">
                          <a:pos x="179" y="119"/>
                        </a:cxn>
                        <a:cxn ang="0">
                          <a:pos x="169" y="120"/>
                        </a:cxn>
                        <a:cxn ang="0">
                          <a:pos x="161" y="117"/>
                        </a:cxn>
                        <a:cxn ang="0">
                          <a:pos x="148" y="111"/>
                        </a:cxn>
                        <a:cxn ang="0">
                          <a:pos x="138" y="100"/>
                        </a:cxn>
                        <a:cxn ang="0">
                          <a:pos x="127" y="91"/>
                        </a:cxn>
                        <a:cxn ang="0">
                          <a:pos x="116" y="80"/>
                        </a:cxn>
                        <a:cxn ang="0">
                          <a:pos x="96" y="66"/>
                        </a:cxn>
                        <a:cxn ang="0">
                          <a:pos x="83" y="58"/>
                        </a:cxn>
                        <a:cxn ang="0">
                          <a:pos x="74" y="48"/>
                        </a:cxn>
                        <a:cxn ang="0">
                          <a:pos x="70" y="41"/>
                        </a:cxn>
                        <a:cxn ang="0">
                          <a:pos x="63" y="38"/>
                        </a:cxn>
                        <a:cxn ang="0">
                          <a:pos x="56" y="38"/>
                        </a:cxn>
                        <a:cxn ang="0">
                          <a:pos x="45" y="33"/>
                        </a:cxn>
                        <a:cxn ang="0">
                          <a:pos x="37" y="22"/>
                        </a:cxn>
                        <a:cxn ang="0">
                          <a:pos x="31" y="17"/>
                        </a:cxn>
                        <a:cxn ang="0">
                          <a:pos x="19" y="8"/>
                        </a:cxn>
                        <a:cxn ang="0">
                          <a:pos x="12" y="0"/>
                        </a:cxn>
                        <a:cxn ang="0">
                          <a:pos x="1" y="3"/>
                        </a:cxn>
                        <a:cxn ang="0">
                          <a:pos x="0" y="8"/>
                        </a:cxn>
                      </a:cxnLst>
                      <a:rect l="0" t="0" r="r" b="b"/>
                      <a:pathLst>
                        <a:path w="298" h="174">
                          <a:moveTo>
                            <a:pt x="0" y="8"/>
                          </a:moveTo>
                          <a:cubicBezTo>
                            <a:pt x="4" y="9"/>
                            <a:pt x="10" y="13"/>
                            <a:pt x="10" y="13"/>
                          </a:cubicBezTo>
                          <a:lnTo>
                            <a:pt x="23" y="24"/>
                          </a:lnTo>
                          <a:lnTo>
                            <a:pt x="31" y="33"/>
                          </a:lnTo>
                          <a:lnTo>
                            <a:pt x="42" y="40"/>
                          </a:lnTo>
                          <a:lnTo>
                            <a:pt x="51" y="51"/>
                          </a:lnTo>
                          <a:lnTo>
                            <a:pt x="60" y="54"/>
                          </a:lnTo>
                          <a:lnTo>
                            <a:pt x="67" y="59"/>
                          </a:lnTo>
                          <a:lnTo>
                            <a:pt x="74" y="66"/>
                          </a:lnTo>
                          <a:lnTo>
                            <a:pt x="87" y="66"/>
                          </a:lnTo>
                          <a:lnTo>
                            <a:pt x="92" y="74"/>
                          </a:lnTo>
                          <a:lnTo>
                            <a:pt x="96" y="80"/>
                          </a:lnTo>
                          <a:lnTo>
                            <a:pt x="103" y="80"/>
                          </a:lnTo>
                          <a:lnTo>
                            <a:pt x="112" y="92"/>
                          </a:lnTo>
                          <a:lnTo>
                            <a:pt x="120" y="92"/>
                          </a:lnTo>
                          <a:lnTo>
                            <a:pt x="120" y="99"/>
                          </a:lnTo>
                          <a:lnTo>
                            <a:pt x="128" y="108"/>
                          </a:lnTo>
                          <a:lnTo>
                            <a:pt x="135" y="111"/>
                          </a:lnTo>
                          <a:lnTo>
                            <a:pt x="142" y="116"/>
                          </a:lnTo>
                          <a:lnTo>
                            <a:pt x="142" y="122"/>
                          </a:lnTo>
                          <a:lnTo>
                            <a:pt x="149" y="119"/>
                          </a:lnTo>
                          <a:lnTo>
                            <a:pt x="165" y="128"/>
                          </a:lnTo>
                          <a:lnTo>
                            <a:pt x="184" y="131"/>
                          </a:lnTo>
                          <a:lnTo>
                            <a:pt x="201" y="128"/>
                          </a:lnTo>
                          <a:lnTo>
                            <a:pt x="213" y="124"/>
                          </a:lnTo>
                          <a:lnTo>
                            <a:pt x="228" y="123"/>
                          </a:lnTo>
                          <a:lnTo>
                            <a:pt x="243" y="131"/>
                          </a:lnTo>
                          <a:lnTo>
                            <a:pt x="256" y="138"/>
                          </a:lnTo>
                          <a:lnTo>
                            <a:pt x="259" y="146"/>
                          </a:lnTo>
                          <a:lnTo>
                            <a:pt x="269" y="154"/>
                          </a:lnTo>
                          <a:lnTo>
                            <a:pt x="296" y="174"/>
                          </a:lnTo>
                          <a:lnTo>
                            <a:pt x="298" y="167"/>
                          </a:lnTo>
                          <a:lnTo>
                            <a:pt x="286" y="159"/>
                          </a:lnTo>
                          <a:lnTo>
                            <a:pt x="276" y="150"/>
                          </a:lnTo>
                          <a:lnTo>
                            <a:pt x="259" y="133"/>
                          </a:lnTo>
                          <a:lnTo>
                            <a:pt x="252" y="126"/>
                          </a:lnTo>
                          <a:lnTo>
                            <a:pt x="240" y="120"/>
                          </a:lnTo>
                          <a:lnTo>
                            <a:pt x="231" y="117"/>
                          </a:lnTo>
                          <a:lnTo>
                            <a:pt x="217" y="116"/>
                          </a:lnTo>
                          <a:lnTo>
                            <a:pt x="202" y="117"/>
                          </a:lnTo>
                          <a:lnTo>
                            <a:pt x="187" y="119"/>
                          </a:lnTo>
                          <a:lnTo>
                            <a:pt x="179" y="119"/>
                          </a:lnTo>
                          <a:lnTo>
                            <a:pt x="169" y="120"/>
                          </a:lnTo>
                          <a:lnTo>
                            <a:pt x="161" y="117"/>
                          </a:lnTo>
                          <a:lnTo>
                            <a:pt x="148" y="111"/>
                          </a:lnTo>
                          <a:lnTo>
                            <a:pt x="138" y="100"/>
                          </a:lnTo>
                          <a:lnTo>
                            <a:pt x="127" y="91"/>
                          </a:lnTo>
                          <a:lnTo>
                            <a:pt x="116" y="80"/>
                          </a:lnTo>
                          <a:lnTo>
                            <a:pt x="96" y="66"/>
                          </a:lnTo>
                          <a:lnTo>
                            <a:pt x="83" y="58"/>
                          </a:lnTo>
                          <a:lnTo>
                            <a:pt x="74" y="48"/>
                          </a:lnTo>
                          <a:lnTo>
                            <a:pt x="70" y="41"/>
                          </a:lnTo>
                          <a:lnTo>
                            <a:pt x="63" y="38"/>
                          </a:lnTo>
                          <a:lnTo>
                            <a:pt x="56" y="38"/>
                          </a:lnTo>
                          <a:lnTo>
                            <a:pt x="45" y="33"/>
                          </a:lnTo>
                          <a:cubicBezTo>
                            <a:pt x="42" y="26"/>
                            <a:pt x="43" y="24"/>
                            <a:pt x="37" y="22"/>
                          </a:cubicBezTo>
                          <a:cubicBezTo>
                            <a:pt x="36" y="18"/>
                            <a:pt x="34" y="19"/>
                            <a:pt x="31" y="17"/>
                          </a:cubicBezTo>
                          <a:lnTo>
                            <a:pt x="19" y="8"/>
                          </a:lnTo>
                          <a:lnTo>
                            <a:pt x="12" y="0"/>
                          </a:lnTo>
                          <a:lnTo>
                            <a:pt x="1" y="3"/>
                          </a:lnTo>
                          <a:lnTo>
                            <a:pt x="0" y="8"/>
                          </a:lnTo>
                          <a:close/>
                        </a:path>
                      </a:pathLst>
                    </a:custGeom>
                    <a:solidFill>
                      <a:srgbClr val="99CCFF"/>
                    </a:solidFill>
                    <a:ln w="9525" cap="flat" cmpd="sng">
                      <a:solidFill>
                        <a:srgbClr val="000000"/>
                      </a:solidFill>
                      <a:round/>
                      <a:headEnd/>
                      <a:tailEnd/>
                    </a:ln>
                  </p:spPr>
                  <p:txBody>
                    <a:bodyPr/>
                    <a:lstStyle/>
                    <a:p>
                      <a:endParaRPr lang="ja-JP" altLang="en-US"/>
                    </a:p>
                  </p:txBody>
                </p:sp>
                <p:sp>
                  <p:nvSpPr>
                    <p:cNvPr id="11284" name="その他"/>
                    <p:cNvSpPr>
                      <a:spLocks/>
                    </p:cNvSpPr>
                    <p:nvPr/>
                  </p:nvSpPr>
                  <p:spPr bwMode="auto">
                    <a:xfrm>
                      <a:off x="0" y="23"/>
                      <a:ext cx="220" cy="238"/>
                    </a:xfrm>
                    <a:custGeom>
                      <a:avLst/>
                      <a:gdLst/>
                      <a:ahLst/>
                      <a:cxnLst>
                        <a:cxn ang="0">
                          <a:pos x="94" y="207"/>
                        </a:cxn>
                        <a:cxn ang="0">
                          <a:pos x="68" y="202"/>
                        </a:cxn>
                        <a:cxn ang="0">
                          <a:pos x="61" y="201"/>
                        </a:cxn>
                        <a:cxn ang="0">
                          <a:pos x="63" y="192"/>
                        </a:cxn>
                        <a:cxn ang="0">
                          <a:pos x="72" y="192"/>
                        </a:cxn>
                        <a:cxn ang="0">
                          <a:pos x="70" y="167"/>
                        </a:cxn>
                        <a:cxn ang="0">
                          <a:pos x="59" y="149"/>
                        </a:cxn>
                        <a:cxn ang="0">
                          <a:pos x="56" y="138"/>
                        </a:cxn>
                        <a:cxn ang="0">
                          <a:pos x="45" y="129"/>
                        </a:cxn>
                        <a:cxn ang="0">
                          <a:pos x="35" y="142"/>
                        </a:cxn>
                        <a:cxn ang="0">
                          <a:pos x="22" y="145"/>
                        </a:cxn>
                        <a:cxn ang="0">
                          <a:pos x="31" y="165"/>
                        </a:cxn>
                        <a:cxn ang="0">
                          <a:pos x="42" y="183"/>
                        </a:cxn>
                        <a:cxn ang="0">
                          <a:pos x="54" y="197"/>
                        </a:cxn>
                        <a:cxn ang="0">
                          <a:pos x="59" y="198"/>
                        </a:cxn>
                        <a:cxn ang="0">
                          <a:pos x="57" y="210"/>
                        </a:cxn>
                        <a:cxn ang="0">
                          <a:pos x="45" y="217"/>
                        </a:cxn>
                        <a:cxn ang="0">
                          <a:pos x="27" y="203"/>
                        </a:cxn>
                        <a:cxn ang="0">
                          <a:pos x="22" y="179"/>
                        </a:cxn>
                        <a:cxn ang="0">
                          <a:pos x="14" y="178"/>
                        </a:cxn>
                        <a:cxn ang="0">
                          <a:pos x="4" y="159"/>
                        </a:cxn>
                        <a:cxn ang="0">
                          <a:pos x="0" y="141"/>
                        </a:cxn>
                        <a:cxn ang="0">
                          <a:pos x="18" y="135"/>
                        </a:cxn>
                        <a:cxn ang="0">
                          <a:pos x="26" y="84"/>
                        </a:cxn>
                        <a:cxn ang="0">
                          <a:pos x="25" y="70"/>
                        </a:cxn>
                        <a:cxn ang="0">
                          <a:pos x="33" y="75"/>
                        </a:cxn>
                        <a:cxn ang="0">
                          <a:pos x="58" y="67"/>
                        </a:cxn>
                        <a:cxn ang="0">
                          <a:pos x="68" y="39"/>
                        </a:cxn>
                        <a:cxn ang="0">
                          <a:pos x="81" y="26"/>
                        </a:cxn>
                        <a:cxn ang="0">
                          <a:pos x="111" y="16"/>
                        </a:cxn>
                        <a:cxn ang="0">
                          <a:pos x="126" y="9"/>
                        </a:cxn>
                        <a:cxn ang="0">
                          <a:pos x="134" y="0"/>
                        </a:cxn>
                        <a:cxn ang="0">
                          <a:pos x="220" y="169"/>
                        </a:cxn>
                        <a:cxn ang="0">
                          <a:pos x="214" y="238"/>
                        </a:cxn>
                        <a:cxn ang="0">
                          <a:pos x="103" y="219"/>
                        </a:cxn>
                        <a:cxn ang="0">
                          <a:pos x="94" y="207"/>
                        </a:cxn>
                      </a:cxnLst>
                      <a:rect l="0" t="0" r="r" b="b"/>
                      <a:pathLst>
                        <a:path w="220" h="238">
                          <a:moveTo>
                            <a:pt x="94" y="207"/>
                          </a:moveTo>
                          <a:lnTo>
                            <a:pt x="68" y="202"/>
                          </a:lnTo>
                          <a:lnTo>
                            <a:pt x="61" y="201"/>
                          </a:lnTo>
                          <a:lnTo>
                            <a:pt x="63" y="192"/>
                          </a:lnTo>
                          <a:lnTo>
                            <a:pt x="72" y="192"/>
                          </a:lnTo>
                          <a:lnTo>
                            <a:pt x="70" y="167"/>
                          </a:lnTo>
                          <a:lnTo>
                            <a:pt x="59" y="149"/>
                          </a:lnTo>
                          <a:lnTo>
                            <a:pt x="56" y="138"/>
                          </a:lnTo>
                          <a:lnTo>
                            <a:pt x="45" y="129"/>
                          </a:lnTo>
                          <a:lnTo>
                            <a:pt x="35" y="142"/>
                          </a:lnTo>
                          <a:lnTo>
                            <a:pt x="22" y="145"/>
                          </a:lnTo>
                          <a:lnTo>
                            <a:pt x="31" y="165"/>
                          </a:lnTo>
                          <a:lnTo>
                            <a:pt x="42" y="183"/>
                          </a:lnTo>
                          <a:lnTo>
                            <a:pt x="54" y="197"/>
                          </a:lnTo>
                          <a:lnTo>
                            <a:pt x="59" y="198"/>
                          </a:lnTo>
                          <a:lnTo>
                            <a:pt x="57" y="210"/>
                          </a:lnTo>
                          <a:lnTo>
                            <a:pt x="45" y="217"/>
                          </a:lnTo>
                          <a:lnTo>
                            <a:pt x="27" y="203"/>
                          </a:lnTo>
                          <a:lnTo>
                            <a:pt x="22" y="179"/>
                          </a:lnTo>
                          <a:lnTo>
                            <a:pt x="14" y="178"/>
                          </a:lnTo>
                          <a:lnTo>
                            <a:pt x="4" y="159"/>
                          </a:lnTo>
                          <a:lnTo>
                            <a:pt x="0" y="141"/>
                          </a:lnTo>
                          <a:lnTo>
                            <a:pt x="18" y="135"/>
                          </a:lnTo>
                          <a:lnTo>
                            <a:pt x="26" y="84"/>
                          </a:lnTo>
                          <a:lnTo>
                            <a:pt x="25" y="70"/>
                          </a:lnTo>
                          <a:lnTo>
                            <a:pt x="33" y="75"/>
                          </a:lnTo>
                          <a:lnTo>
                            <a:pt x="58" y="67"/>
                          </a:lnTo>
                          <a:lnTo>
                            <a:pt x="68" y="39"/>
                          </a:lnTo>
                          <a:lnTo>
                            <a:pt x="81" y="26"/>
                          </a:lnTo>
                          <a:lnTo>
                            <a:pt x="111" y="16"/>
                          </a:lnTo>
                          <a:lnTo>
                            <a:pt x="126" y="9"/>
                          </a:lnTo>
                          <a:lnTo>
                            <a:pt x="134" y="0"/>
                          </a:lnTo>
                          <a:lnTo>
                            <a:pt x="220" y="169"/>
                          </a:lnTo>
                          <a:lnTo>
                            <a:pt x="214" y="238"/>
                          </a:lnTo>
                          <a:lnTo>
                            <a:pt x="103" y="219"/>
                          </a:lnTo>
                          <a:lnTo>
                            <a:pt x="94" y="207"/>
                          </a:lnTo>
                          <a:close/>
                        </a:path>
                      </a:pathLst>
                    </a:custGeom>
                    <a:solidFill>
                      <a:srgbClr val="99CC00"/>
                    </a:solidFill>
                    <a:ln w="9525" cap="flat" cmpd="sng">
                      <a:solidFill>
                        <a:srgbClr val="000000"/>
                      </a:solidFill>
                      <a:round/>
                      <a:headEnd/>
                      <a:tailEnd/>
                    </a:ln>
                  </p:spPr>
                  <p:txBody>
                    <a:bodyPr/>
                    <a:lstStyle/>
                    <a:p>
                      <a:endParaRPr lang="ja-JP" altLang="en-US"/>
                    </a:p>
                  </p:txBody>
                </p:sp>
                <p:sp>
                  <p:nvSpPr>
                    <p:cNvPr id="11285" name="その他"/>
                    <p:cNvSpPr>
                      <a:spLocks/>
                    </p:cNvSpPr>
                    <p:nvPr/>
                  </p:nvSpPr>
                  <p:spPr bwMode="auto">
                    <a:xfrm>
                      <a:off x="267" y="298"/>
                      <a:ext cx="421" cy="111"/>
                    </a:xfrm>
                    <a:custGeom>
                      <a:avLst/>
                      <a:gdLst/>
                      <a:ahLst/>
                      <a:cxnLst>
                        <a:cxn ang="0">
                          <a:pos x="0" y="6"/>
                        </a:cxn>
                        <a:cxn ang="0">
                          <a:pos x="6" y="12"/>
                        </a:cxn>
                        <a:cxn ang="0">
                          <a:pos x="25" y="21"/>
                        </a:cxn>
                        <a:cxn ang="0">
                          <a:pos x="37" y="34"/>
                        </a:cxn>
                        <a:cxn ang="0">
                          <a:pos x="37" y="43"/>
                        </a:cxn>
                        <a:cxn ang="0">
                          <a:pos x="65" y="39"/>
                        </a:cxn>
                        <a:cxn ang="0">
                          <a:pos x="105" y="43"/>
                        </a:cxn>
                        <a:cxn ang="0">
                          <a:pos x="125" y="54"/>
                        </a:cxn>
                        <a:cxn ang="0">
                          <a:pos x="146" y="63"/>
                        </a:cxn>
                        <a:cxn ang="0">
                          <a:pos x="171" y="47"/>
                        </a:cxn>
                        <a:cxn ang="0">
                          <a:pos x="200" y="78"/>
                        </a:cxn>
                        <a:cxn ang="0">
                          <a:pos x="240" y="82"/>
                        </a:cxn>
                        <a:cxn ang="0">
                          <a:pos x="292" y="79"/>
                        </a:cxn>
                        <a:cxn ang="0">
                          <a:pos x="345" y="90"/>
                        </a:cxn>
                        <a:cxn ang="0">
                          <a:pos x="364" y="90"/>
                        </a:cxn>
                        <a:cxn ang="0">
                          <a:pos x="388" y="105"/>
                        </a:cxn>
                        <a:cxn ang="0">
                          <a:pos x="407" y="110"/>
                        </a:cxn>
                        <a:cxn ang="0">
                          <a:pos x="394" y="101"/>
                        </a:cxn>
                        <a:cxn ang="0">
                          <a:pos x="363" y="88"/>
                        </a:cxn>
                        <a:cxn ang="0">
                          <a:pos x="313" y="80"/>
                        </a:cxn>
                        <a:cxn ang="0">
                          <a:pos x="262" y="73"/>
                        </a:cxn>
                        <a:cxn ang="0">
                          <a:pos x="236" y="57"/>
                        </a:cxn>
                        <a:cxn ang="0">
                          <a:pos x="194" y="48"/>
                        </a:cxn>
                        <a:cxn ang="0">
                          <a:pos x="173" y="30"/>
                        </a:cxn>
                        <a:cxn ang="0">
                          <a:pos x="150" y="41"/>
                        </a:cxn>
                        <a:cxn ang="0">
                          <a:pos x="127" y="35"/>
                        </a:cxn>
                        <a:cxn ang="0">
                          <a:pos x="110" y="30"/>
                        </a:cxn>
                        <a:cxn ang="0">
                          <a:pos x="89" y="23"/>
                        </a:cxn>
                        <a:cxn ang="0">
                          <a:pos x="75" y="18"/>
                        </a:cxn>
                        <a:cxn ang="0">
                          <a:pos x="70" y="16"/>
                        </a:cxn>
                        <a:cxn ang="0">
                          <a:pos x="30" y="7"/>
                        </a:cxn>
                        <a:cxn ang="0">
                          <a:pos x="5" y="0"/>
                        </a:cxn>
                      </a:cxnLst>
                      <a:rect l="0" t="0" r="r" b="b"/>
                      <a:pathLst>
                        <a:path w="421" h="111">
                          <a:moveTo>
                            <a:pt x="5" y="0"/>
                          </a:moveTo>
                          <a:lnTo>
                            <a:pt x="0" y="6"/>
                          </a:lnTo>
                          <a:lnTo>
                            <a:pt x="10" y="7"/>
                          </a:lnTo>
                          <a:lnTo>
                            <a:pt x="6" y="12"/>
                          </a:lnTo>
                          <a:lnTo>
                            <a:pt x="13" y="12"/>
                          </a:lnTo>
                          <a:lnTo>
                            <a:pt x="25" y="21"/>
                          </a:lnTo>
                          <a:lnTo>
                            <a:pt x="36" y="27"/>
                          </a:lnTo>
                          <a:lnTo>
                            <a:pt x="37" y="34"/>
                          </a:lnTo>
                          <a:lnTo>
                            <a:pt x="43" y="35"/>
                          </a:lnTo>
                          <a:lnTo>
                            <a:pt x="37" y="43"/>
                          </a:lnTo>
                          <a:lnTo>
                            <a:pt x="53" y="43"/>
                          </a:lnTo>
                          <a:lnTo>
                            <a:pt x="65" y="39"/>
                          </a:lnTo>
                          <a:lnTo>
                            <a:pt x="89" y="44"/>
                          </a:lnTo>
                          <a:lnTo>
                            <a:pt x="105" y="43"/>
                          </a:lnTo>
                          <a:lnTo>
                            <a:pt x="116" y="41"/>
                          </a:lnTo>
                          <a:lnTo>
                            <a:pt x="125" y="54"/>
                          </a:lnTo>
                          <a:lnTo>
                            <a:pt x="128" y="66"/>
                          </a:lnTo>
                          <a:lnTo>
                            <a:pt x="146" y="63"/>
                          </a:lnTo>
                          <a:lnTo>
                            <a:pt x="157" y="51"/>
                          </a:lnTo>
                          <a:lnTo>
                            <a:pt x="171" y="47"/>
                          </a:lnTo>
                          <a:lnTo>
                            <a:pt x="183" y="58"/>
                          </a:lnTo>
                          <a:lnTo>
                            <a:pt x="200" y="78"/>
                          </a:lnTo>
                          <a:lnTo>
                            <a:pt x="218" y="100"/>
                          </a:lnTo>
                          <a:lnTo>
                            <a:pt x="240" y="82"/>
                          </a:lnTo>
                          <a:lnTo>
                            <a:pt x="263" y="79"/>
                          </a:lnTo>
                          <a:lnTo>
                            <a:pt x="292" y="79"/>
                          </a:lnTo>
                          <a:lnTo>
                            <a:pt x="326" y="87"/>
                          </a:lnTo>
                          <a:lnTo>
                            <a:pt x="345" y="90"/>
                          </a:lnTo>
                          <a:lnTo>
                            <a:pt x="351" y="94"/>
                          </a:lnTo>
                          <a:lnTo>
                            <a:pt x="364" y="90"/>
                          </a:lnTo>
                          <a:lnTo>
                            <a:pt x="378" y="97"/>
                          </a:lnTo>
                          <a:lnTo>
                            <a:pt x="388" y="105"/>
                          </a:lnTo>
                          <a:lnTo>
                            <a:pt x="399" y="111"/>
                          </a:lnTo>
                          <a:lnTo>
                            <a:pt x="407" y="110"/>
                          </a:lnTo>
                          <a:lnTo>
                            <a:pt x="421" y="111"/>
                          </a:lnTo>
                          <a:lnTo>
                            <a:pt x="394" y="101"/>
                          </a:lnTo>
                          <a:lnTo>
                            <a:pt x="379" y="96"/>
                          </a:lnTo>
                          <a:lnTo>
                            <a:pt x="363" y="88"/>
                          </a:lnTo>
                          <a:lnTo>
                            <a:pt x="349" y="88"/>
                          </a:lnTo>
                          <a:lnTo>
                            <a:pt x="313" y="80"/>
                          </a:lnTo>
                          <a:lnTo>
                            <a:pt x="288" y="74"/>
                          </a:lnTo>
                          <a:lnTo>
                            <a:pt x="262" y="73"/>
                          </a:lnTo>
                          <a:lnTo>
                            <a:pt x="248" y="74"/>
                          </a:lnTo>
                          <a:lnTo>
                            <a:pt x="236" y="57"/>
                          </a:lnTo>
                          <a:lnTo>
                            <a:pt x="210" y="55"/>
                          </a:lnTo>
                          <a:lnTo>
                            <a:pt x="194" y="48"/>
                          </a:lnTo>
                          <a:lnTo>
                            <a:pt x="184" y="34"/>
                          </a:lnTo>
                          <a:lnTo>
                            <a:pt x="173" y="30"/>
                          </a:lnTo>
                          <a:lnTo>
                            <a:pt x="160" y="30"/>
                          </a:lnTo>
                          <a:lnTo>
                            <a:pt x="150" y="41"/>
                          </a:lnTo>
                          <a:lnTo>
                            <a:pt x="140" y="42"/>
                          </a:lnTo>
                          <a:lnTo>
                            <a:pt x="127" y="35"/>
                          </a:lnTo>
                          <a:lnTo>
                            <a:pt x="120" y="28"/>
                          </a:lnTo>
                          <a:lnTo>
                            <a:pt x="110" y="30"/>
                          </a:lnTo>
                          <a:lnTo>
                            <a:pt x="96" y="23"/>
                          </a:lnTo>
                          <a:lnTo>
                            <a:pt x="89" y="23"/>
                          </a:lnTo>
                          <a:lnTo>
                            <a:pt x="83" y="22"/>
                          </a:lnTo>
                          <a:lnTo>
                            <a:pt x="75" y="18"/>
                          </a:lnTo>
                          <a:lnTo>
                            <a:pt x="75" y="13"/>
                          </a:lnTo>
                          <a:lnTo>
                            <a:pt x="70" y="16"/>
                          </a:lnTo>
                          <a:lnTo>
                            <a:pt x="50" y="12"/>
                          </a:lnTo>
                          <a:lnTo>
                            <a:pt x="30" y="7"/>
                          </a:lnTo>
                          <a:lnTo>
                            <a:pt x="17" y="1"/>
                          </a:lnTo>
                          <a:lnTo>
                            <a:pt x="5" y="0"/>
                          </a:lnTo>
                          <a:close/>
                        </a:path>
                      </a:pathLst>
                    </a:custGeom>
                    <a:solidFill>
                      <a:srgbClr val="99CCFF"/>
                    </a:solidFill>
                    <a:ln w="9525" cap="flat" cmpd="sng">
                      <a:solidFill>
                        <a:srgbClr val="000000"/>
                      </a:solidFill>
                      <a:round/>
                      <a:headEnd/>
                      <a:tailEnd/>
                    </a:ln>
                  </p:spPr>
                  <p:txBody>
                    <a:bodyPr/>
                    <a:lstStyle/>
                    <a:p>
                      <a:endParaRPr lang="ja-JP" altLang="en-US"/>
                    </a:p>
                  </p:txBody>
                </p:sp>
                <p:sp>
                  <p:nvSpPr>
                    <p:cNvPr id="11286" name="その他"/>
                    <p:cNvSpPr>
                      <a:spLocks/>
                    </p:cNvSpPr>
                    <p:nvPr/>
                  </p:nvSpPr>
                  <p:spPr bwMode="auto">
                    <a:xfrm>
                      <a:off x="324" y="530"/>
                      <a:ext cx="80" cy="76"/>
                    </a:xfrm>
                    <a:custGeom>
                      <a:avLst/>
                      <a:gdLst/>
                      <a:ahLst/>
                      <a:cxnLst>
                        <a:cxn ang="0">
                          <a:pos x="6" y="45"/>
                        </a:cxn>
                        <a:cxn ang="0">
                          <a:pos x="9" y="27"/>
                        </a:cxn>
                        <a:cxn ang="0">
                          <a:pos x="6" y="11"/>
                        </a:cxn>
                        <a:cxn ang="0">
                          <a:pos x="0" y="0"/>
                        </a:cxn>
                        <a:cxn ang="0">
                          <a:pos x="27" y="2"/>
                        </a:cxn>
                        <a:cxn ang="0">
                          <a:pos x="51" y="13"/>
                        </a:cxn>
                        <a:cxn ang="0">
                          <a:pos x="57" y="15"/>
                        </a:cxn>
                        <a:cxn ang="0">
                          <a:pos x="69" y="27"/>
                        </a:cxn>
                        <a:cxn ang="0">
                          <a:pos x="80" y="36"/>
                        </a:cxn>
                        <a:cxn ang="0">
                          <a:pos x="71" y="58"/>
                        </a:cxn>
                        <a:cxn ang="0">
                          <a:pos x="63" y="56"/>
                        </a:cxn>
                        <a:cxn ang="0">
                          <a:pos x="46" y="69"/>
                        </a:cxn>
                        <a:cxn ang="0">
                          <a:pos x="41" y="71"/>
                        </a:cxn>
                        <a:cxn ang="0">
                          <a:pos x="41" y="66"/>
                        </a:cxn>
                        <a:cxn ang="0">
                          <a:pos x="9" y="49"/>
                        </a:cxn>
                        <a:cxn ang="0">
                          <a:pos x="6" y="45"/>
                        </a:cxn>
                      </a:cxnLst>
                      <a:rect l="0" t="0" r="r" b="b"/>
                      <a:pathLst>
                        <a:path w="80" h="71">
                          <a:moveTo>
                            <a:pt x="6" y="45"/>
                          </a:moveTo>
                          <a:lnTo>
                            <a:pt x="9" y="27"/>
                          </a:lnTo>
                          <a:lnTo>
                            <a:pt x="6" y="11"/>
                          </a:lnTo>
                          <a:lnTo>
                            <a:pt x="0" y="0"/>
                          </a:lnTo>
                          <a:lnTo>
                            <a:pt x="27" y="2"/>
                          </a:lnTo>
                          <a:lnTo>
                            <a:pt x="51" y="13"/>
                          </a:lnTo>
                          <a:lnTo>
                            <a:pt x="57" y="15"/>
                          </a:lnTo>
                          <a:lnTo>
                            <a:pt x="69" y="27"/>
                          </a:lnTo>
                          <a:lnTo>
                            <a:pt x="80" y="36"/>
                          </a:lnTo>
                          <a:lnTo>
                            <a:pt x="71" y="58"/>
                          </a:lnTo>
                          <a:lnTo>
                            <a:pt x="63" y="56"/>
                          </a:lnTo>
                          <a:lnTo>
                            <a:pt x="46" y="69"/>
                          </a:lnTo>
                          <a:lnTo>
                            <a:pt x="41" y="71"/>
                          </a:lnTo>
                          <a:lnTo>
                            <a:pt x="41" y="66"/>
                          </a:lnTo>
                          <a:lnTo>
                            <a:pt x="9" y="49"/>
                          </a:lnTo>
                          <a:lnTo>
                            <a:pt x="6" y="45"/>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87" name="その他"/>
                    <p:cNvSpPr>
                      <a:spLocks/>
                    </p:cNvSpPr>
                    <p:nvPr/>
                  </p:nvSpPr>
                  <p:spPr bwMode="auto">
                    <a:xfrm>
                      <a:off x="274" y="361"/>
                      <a:ext cx="139" cy="150"/>
                    </a:xfrm>
                    <a:custGeom>
                      <a:avLst/>
                      <a:gdLst/>
                      <a:ahLst/>
                      <a:cxnLst>
                        <a:cxn ang="0">
                          <a:pos x="42" y="125"/>
                        </a:cxn>
                        <a:cxn ang="0">
                          <a:pos x="77" y="138"/>
                        </a:cxn>
                        <a:cxn ang="0">
                          <a:pos x="101" y="150"/>
                        </a:cxn>
                        <a:cxn ang="0">
                          <a:pos x="99" y="113"/>
                        </a:cxn>
                        <a:cxn ang="0">
                          <a:pos x="101" y="93"/>
                        </a:cxn>
                        <a:cxn ang="0">
                          <a:pos x="105" y="83"/>
                        </a:cxn>
                        <a:cxn ang="0">
                          <a:pos x="108" y="69"/>
                        </a:cxn>
                        <a:cxn ang="0">
                          <a:pos x="93" y="47"/>
                        </a:cxn>
                        <a:cxn ang="0">
                          <a:pos x="95" y="40"/>
                        </a:cxn>
                        <a:cxn ang="0">
                          <a:pos x="126" y="29"/>
                        </a:cxn>
                        <a:cxn ang="0">
                          <a:pos x="139" y="11"/>
                        </a:cxn>
                        <a:cxn ang="0">
                          <a:pos x="135" y="1"/>
                        </a:cxn>
                        <a:cxn ang="0">
                          <a:pos x="126" y="0"/>
                        </a:cxn>
                        <a:cxn ang="0">
                          <a:pos x="118" y="7"/>
                        </a:cxn>
                        <a:cxn ang="0">
                          <a:pos x="120" y="16"/>
                        </a:cxn>
                        <a:cxn ang="0">
                          <a:pos x="113" y="24"/>
                        </a:cxn>
                        <a:cxn ang="0">
                          <a:pos x="99" y="30"/>
                        </a:cxn>
                        <a:cxn ang="0">
                          <a:pos x="85" y="39"/>
                        </a:cxn>
                        <a:cxn ang="0">
                          <a:pos x="50" y="35"/>
                        </a:cxn>
                        <a:cxn ang="0">
                          <a:pos x="40" y="36"/>
                        </a:cxn>
                        <a:cxn ang="0">
                          <a:pos x="20" y="38"/>
                        </a:cxn>
                        <a:cxn ang="0">
                          <a:pos x="0" y="43"/>
                        </a:cxn>
                        <a:cxn ang="0">
                          <a:pos x="13" y="89"/>
                        </a:cxn>
                        <a:cxn ang="0">
                          <a:pos x="39" y="102"/>
                        </a:cxn>
                        <a:cxn ang="0">
                          <a:pos x="42" y="125"/>
                        </a:cxn>
                      </a:cxnLst>
                      <a:rect l="0" t="0" r="r" b="b"/>
                      <a:pathLst>
                        <a:path w="139" h="150">
                          <a:moveTo>
                            <a:pt x="42" y="125"/>
                          </a:moveTo>
                          <a:lnTo>
                            <a:pt x="77" y="138"/>
                          </a:lnTo>
                          <a:lnTo>
                            <a:pt x="101" y="150"/>
                          </a:lnTo>
                          <a:lnTo>
                            <a:pt x="99" y="113"/>
                          </a:lnTo>
                          <a:lnTo>
                            <a:pt x="101" y="93"/>
                          </a:lnTo>
                          <a:lnTo>
                            <a:pt x="105" y="83"/>
                          </a:lnTo>
                          <a:lnTo>
                            <a:pt x="108" y="69"/>
                          </a:lnTo>
                          <a:lnTo>
                            <a:pt x="93" y="47"/>
                          </a:lnTo>
                          <a:lnTo>
                            <a:pt x="95" y="40"/>
                          </a:lnTo>
                          <a:lnTo>
                            <a:pt x="126" y="29"/>
                          </a:lnTo>
                          <a:lnTo>
                            <a:pt x="139" y="11"/>
                          </a:lnTo>
                          <a:lnTo>
                            <a:pt x="135" y="1"/>
                          </a:lnTo>
                          <a:lnTo>
                            <a:pt x="126" y="0"/>
                          </a:lnTo>
                          <a:lnTo>
                            <a:pt x="118" y="7"/>
                          </a:lnTo>
                          <a:lnTo>
                            <a:pt x="120" y="16"/>
                          </a:lnTo>
                          <a:lnTo>
                            <a:pt x="113" y="24"/>
                          </a:lnTo>
                          <a:lnTo>
                            <a:pt x="99" y="30"/>
                          </a:lnTo>
                          <a:lnTo>
                            <a:pt x="85" y="39"/>
                          </a:lnTo>
                          <a:lnTo>
                            <a:pt x="50" y="35"/>
                          </a:lnTo>
                          <a:lnTo>
                            <a:pt x="40" y="36"/>
                          </a:lnTo>
                          <a:lnTo>
                            <a:pt x="20" y="38"/>
                          </a:lnTo>
                          <a:lnTo>
                            <a:pt x="0" y="43"/>
                          </a:lnTo>
                          <a:lnTo>
                            <a:pt x="13" y="89"/>
                          </a:lnTo>
                          <a:lnTo>
                            <a:pt x="39" y="102"/>
                          </a:lnTo>
                          <a:lnTo>
                            <a:pt x="42" y="125"/>
                          </a:lnTo>
                          <a:close/>
                        </a:path>
                      </a:pathLst>
                    </a:custGeom>
                    <a:solidFill>
                      <a:srgbClr val="99CC00">
                        <a:alpha val="98000"/>
                      </a:srgbClr>
                    </a:solidFill>
                    <a:ln w="25400" cap="flat" cmpd="sng">
                      <a:solidFill>
                        <a:srgbClr val="000000"/>
                      </a:solidFill>
                      <a:prstDash val="sysDot"/>
                      <a:round/>
                      <a:headEnd/>
                      <a:tailEnd/>
                    </a:ln>
                  </p:spPr>
                  <p:txBody>
                    <a:bodyPr/>
                    <a:lstStyle/>
                    <a:p>
                      <a:endParaRPr lang="ja-JP" altLang="en-US"/>
                    </a:p>
                  </p:txBody>
                </p:sp>
                <p:sp>
                  <p:nvSpPr>
                    <p:cNvPr id="11288" name="その他"/>
                    <p:cNvSpPr>
                      <a:spLocks/>
                    </p:cNvSpPr>
                    <p:nvPr/>
                  </p:nvSpPr>
                  <p:spPr bwMode="auto">
                    <a:xfrm>
                      <a:off x="386" y="433"/>
                      <a:ext cx="69" cy="79"/>
                    </a:xfrm>
                    <a:custGeom>
                      <a:avLst/>
                      <a:gdLst/>
                      <a:ahLst/>
                      <a:cxnLst>
                        <a:cxn ang="0">
                          <a:pos x="0" y="40"/>
                        </a:cxn>
                        <a:cxn ang="0">
                          <a:pos x="3" y="67"/>
                        </a:cxn>
                        <a:cxn ang="0">
                          <a:pos x="0" y="84"/>
                        </a:cxn>
                        <a:cxn ang="0">
                          <a:pos x="5" y="103"/>
                        </a:cxn>
                        <a:cxn ang="0">
                          <a:pos x="14" y="120"/>
                        </a:cxn>
                        <a:cxn ang="0">
                          <a:pos x="35" y="107"/>
                        </a:cxn>
                        <a:cxn ang="0">
                          <a:pos x="54" y="69"/>
                        </a:cxn>
                        <a:cxn ang="0">
                          <a:pos x="74" y="28"/>
                        </a:cxn>
                        <a:cxn ang="0">
                          <a:pos x="75" y="4"/>
                        </a:cxn>
                        <a:cxn ang="0">
                          <a:pos x="61" y="0"/>
                        </a:cxn>
                        <a:cxn ang="0">
                          <a:pos x="56" y="15"/>
                        </a:cxn>
                        <a:cxn ang="0">
                          <a:pos x="0" y="40"/>
                        </a:cxn>
                      </a:cxnLst>
                      <a:rect l="0" t="0" r="r" b="b"/>
                      <a:pathLst>
                        <a:path w="75" h="120">
                          <a:moveTo>
                            <a:pt x="0" y="40"/>
                          </a:moveTo>
                          <a:lnTo>
                            <a:pt x="3" y="67"/>
                          </a:lnTo>
                          <a:lnTo>
                            <a:pt x="0" y="84"/>
                          </a:lnTo>
                          <a:lnTo>
                            <a:pt x="5" y="103"/>
                          </a:lnTo>
                          <a:lnTo>
                            <a:pt x="14" y="120"/>
                          </a:lnTo>
                          <a:lnTo>
                            <a:pt x="35" y="107"/>
                          </a:lnTo>
                          <a:lnTo>
                            <a:pt x="54" y="69"/>
                          </a:lnTo>
                          <a:lnTo>
                            <a:pt x="74" y="28"/>
                          </a:lnTo>
                          <a:lnTo>
                            <a:pt x="75" y="4"/>
                          </a:lnTo>
                          <a:lnTo>
                            <a:pt x="61" y="0"/>
                          </a:lnTo>
                          <a:lnTo>
                            <a:pt x="56" y="15"/>
                          </a:lnTo>
                          <a:lnTo>
                            <a:pt x="0" y="40"/>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89" name="その他"/>
                    <p:cNvSpPr>
                      <a:spLocks/>
                    </p:cNvSpPr>
                    <p:nvPr/>
                  </p:nvSpPr>
                  <p:spPr bwMode="auto">
                    <a:xfrm>
                      <a:off x="45" y="97"/>
                      <a:ext cx="290" cy="179"/>
                    </a:xfrm>
                    <a:custGeom>
                      <a:avLst/>
                      <a:gdLst/>
                      <a:ahLst/>
                      <a:cxnLst>
                        <a:cxn ang="0">
                          <a:pos x="33" y="33"/>
                        </a:cxn>
                        <a:cxn ang="0">
                          <a:pos x="51" y="27"/>
                        </a:cxn>
                        <a:cxn ang="0">
                          <a:pos x="113" y="1"/>
                        </a:cxn>
                        <a:cxn ang="0">
                          <a:pos x="144" y="38"/>
                        </a:cxn>
                        <a:cxn ang="0">
                          <a:pos x="170" y="48"/>
                        </a:cxn>
                        <a:cxn ang="0">
                          <a:pos x="186" y="59"/>
                        </a:cxn>
                        <a:cxn ang="0">
                          <a:pos x="198" y="72"/>
                        </a:cxn>
                        <a:cxn ang="0">
                          <a:pos x="166" y="75"/>
                        </a:cxn>
                        <a:cxn ang="0">
                          <a:pos x="170" y="83"/>
                        </a:cxn>
                        <a:cxn ang="0">
                          <a:pos x="183" y="90"/>
                        </a:cxn>
                        <a:cxn ang="0">
                          <a:pos x="204" y="86"/>
                        </a:cxn>
                        <a:cxn ang="0">
                          <a:pos x="219" y="83"/>
                        </a:cxn>
                        <a:cxn ang="0">
                          <a:pos x="238" y="99"/>
                        </a:cxn>
                        <a:cxn ang="0">
                          <a:pos x="239" y="87"/>
                        </a:cxn>
                        <a:cxn ang="0">
                          <a:pos x="251" y="90"/>
                        </a:cxn>
                        <a:cxn ang="0">
                          <a:pos x="265" y="96"/>
                        </a:cxn>
                        <a:cxn ang="0">
                          <a:pos x="275" y="110"/>
                        </a:cxn>
                        <a:cxn ang="0">
                          <a:pos x="285" y="113"/>
                        </a:cxn>
                        <a:cxn ang="0">
                          <a:pos x="282" y="132"/>
                        </a:cxn>
                        <a:cxn ang="0">
                          <a:pos x="261" y="127"/>
                        </a:cxn>
                        <a:cxn ang="0">
                          <a:pos x="255" y="135"/>
                        </a:cxn>
                        <a:cxn ang="0">
                          <a:pos x="257" y="146"/>
                        </a:cxn>
                        <a:cxn ang="0">
                          <a:pos x="244" y="137"/>
                        </a:cxn>
                        <a:cxn ang="0">
                          <a:pos x="235" y="141"/>
                        </a:cxn>
                        <a:cxn ang="0">
                          <a:pos x="223" y="145"/>
                        </a:cxn>
                        <a:cxn ang="0">
                          <a:pos x="213" y="147"/>
                        </a:cxn>
                        <a:cxn ang="0">
                          <a:pos x="175" y="140"/>
                        </a:cxn>
                        <a:cxn ang="0">
                          <a:pos x="125" y="170"/>
                        </a:cxn>
                        <a:cxn ang="0">
                          <a:pos x="90" y="165"/>
                        </a:cxn>
                        <a:cxn ang="0">
                          <a:pos x="68" y="178"/>
                        </a:cxn>
                        <a:cxn ang="0">
                          <a:pos x="54" y="179"/>
                        </a:cxn>
                        <a:cxn ang="0">
                          <a:pos x="48" y="134"/>
                        </a:cxn>
                        <a:cxn ang="0">
                          <a:pos x="54" y="117"/>
                        </a:cxn>
                        <a:cxn ang="0">
                          <a:pos x="26" y="104"/>
                        </a:cxn>
                        <a:cxn ang="0">
                          <a:pos x="17" y="80"/>
                        </a:cxn>
                        <a:cxn ang="0">
                          <a:pos x="12" y="63"/>
                        </a:cxn>
                      </a:cxnLst>
                      <a:rect l="0" t="0" r="r" b="b"/>
                      <a:pathLst>
                        <a:path w="290" h="179">
                          <a:moveTo>
                            <a:pt x="0" y="53"/>
                          </a:moveTo>
                          <a:lnTo>
                            <a:pt x="33" y="33"/>
                          </a:lnTo>
                          <a:lnTo>
                            <a:pt x="43" y="29"/>
                          </a:lnTo>
                          <a:lnTo>
                            <a:pt x="51" y="27"/>
                          </a:lnTo>
                          <a:lnTo>
                            <a:pt x="102" y="0"/>
                          </a:lnTo>
                          <a:lnTo>
                            <a:pt x="113" y="1"/>
                          </a:lnTo>
                          <a:lnTo>
                            <a:pt x="129" y="25"/>
                          </a:lnTo>
                          <a:lnTo>
                            <a:pt x="144" y="38"/>
                          </a:lnTo>
                          <a:lnTo>
                            <a:pt x="158" y="44"/>
                          </a:lnTo>
                          <a:lnTo>
                            <a:pt x="170" y="48"/>
                          </a:lnTo>
                          <a:lnTo>
                            <a:pt x="175" y="50"/>
                          </a:lnTo>
                          <a:lnTo>
                            <a:pt x="186" y="59"/>
                          </a:lnTo>
                          <a:lnTo>
                            <a:pt x="198" y="68"/>
                          </a:lnTo>
                          <a:lnTo>
                            <a:pt x="198" y="72"/>
                          </a:lnTo>
                          <a:lnTo>
                            <a:pt x="170" y="73"/>
                          </a:lnTo>
                          <a:lnTo>
                            <a:pt x="166" y="75"/>
                          </a:lnTo>
                          <a:lnTo>
                            <a:pt x="166" y="79"/>
                          </a:lnTo>
                          <a:lnTo>
                            <a:pt x="170" y="83"/>
                          </a:lnTo>
                          <a:lnTo>
                            <a:pt x="175" y="87"/>
                          </a:lnTo>
                          <a:lnTo>
                            <a:pt x="183" y="90"/>
                          </a:lnTo>
                          <a:lnTo>
                            <a:pt x="191" y="92"/>
                          </a:lnTo>
                          <a:lnTo>
                            <a:pt x="204" y="86"/>
                          </a:lnTo>
                          <a:lnTo>
                            <a:pt x="211" y="83"/>
                          </a:lnTo>
                          <a:lnTo>
                            <a:pt x="219" y="83"/>
                          </a:lnTo>
                          <a:lnTo>
                            <a:pt x="223" y="84"/>
                          </a:lnTo>
                          <a:lnTo>
                            <a:pt x="238" y="99"/>
                          </a:lnTo>
                          <a:lnTo>
                            <a:pt x="238" y="92"/>
                          </a:lnTo>
                          <a:lnTo>
                            <a:pt x="239" y="87"/>
                          </a:lnTo>
                          <a:lnTo>
                            <a:pt x="244" y="84"/>
                          </a:lnTo>
                          <a:lnTo>
                            <a:pt x="251" y="90"/>
                          </a:lnTo>
                          <a:lnTo>
                            <a:pt x="257" y="95"/>
                          </a:lnTo>
                          <a:lnTo>
                            <a:pt x="265" y="96"/>
                          </a:lnTo>
                          <a:lnTo>
                            <a:pt x="270" y="104"/>
                          </a:lnTo>
                          <a:lnTo>
                            <a:pt x="275" y="110"/>
                          </a:lnTo>
                          <a:lnTo>
                            <a:pt x="279" y="113"/>
                          </a:lnTo>
                          <a:lnTo>
                            <a:pt x="285" y="113"/>
                          </a:lnTo>
                          <a:lnTo>
                            <a:pt x="290" y="115"/>
                          </a:lnTo>
                          <a:lnTo>
                            <a:pt x="282" y="132"/>
                          </a:lnTo>
                          <a:lnTo>
                            <a:pt x="276" y="129"/>
                          </a:lnTo>
                          <a:lnTo>
                            <a:pt x="261" y="127"/>
                          </a:lnTo>
                          <a:lnTo>
                            <a:pt x="257" y="129"/>
                          </a:lnTo>
                          <a:lnTo>
                            <a:pt x="255" y="135"/>
                          </a:lnTo>
                          <a:lnTo>
                            <a:pt x="256" y="142"/>
                          </a:lnTo>
                          <a:lnTo>
                            <a:pt x="257" y="146"/>
                          </a:lnTo>
                          <a:lnTo>
                            <a:pt x="250" y="145"/>
                          </a:lnTo>
                          <a:lnTo>
                            <a:pt x="244" y="137"/>
                          </a:lnTo>
                          <a:lnTo>
                            <a:pt x="237" y="133"/>
                          </a:lnTo>
                          <a:lnTo>
                            <a:pt x="235" y="141"/>
                          </a:lnTo>
                          <a:lnTo>
                            <a:pt x="232" y="148"/>
                          </a:lnTo>
                          <a:lnTo>
                            <a:pt x="223" y="145"/>
                          </a:lnTo>
                          <a:lnTo>
                            <a:pt x="218" y="143"/>
                          </a:lnTo>
                          <a:lnTo>
                            <a:pt x="213" y="147"/>
                          </a:lnTo>
                          <a:lnTo>
                            <a:pt x="188" y="142"/>
                          </a:lnTo>
                          <a:lnTo>
                            <a:pt x="175" y="140"/>
                          </a:lnTo>
                          <a:lnTo>
                            <a:pt x="166" y="169"/>
                          </a:lnTo>
                          <a:lnTo>
                            <a:pt x="125" y="170"/>
                          </a:lnTo>
                          <a:lnTo>
                            <a:pt x="109" y="170"/>
                          </a:lnTo>
                          <a:lnTo>
                            <a:pt x="90" y="165"/>
                          </a:lnTo>
                          <a:lnTo>
                            <a:pt x="74" y="169"/>
                          </a:lnTo>
                          <a:lnTo>
                            <a:pt x="68" y="178"/>
                          </a:lnTo>
                          <a:lnTo>
                            <a:pt x="62" y="171"/>
                          </a:lnTo>
                          <a:lnTo>
                            <a:pt x="54" y="179"/>
                          </a:lnTo>
                          <a:lnTo>
                            <a:pt x="43" y="172"/>
                          </a:lnTo>
                          <a:lnTo>
                            <a:pt x="48" y="134"/>
                          </a:lnTo>
                          <a:lnTo>
                            <a:pt x="54" y="126"/>
                          </a:lnTo>
                          <a:lnTo>
                            <a:pt x="54" y="117"/>
                          </a:lnTo>
                          <a:lnTo>
                            <a:pt x="54" y="108"/>
                          </a:lnTo>
                          <a:lnTo>
                            <a:pt x="26" y="104"/>
                          </a:lnTo>
                          <a:lnTo>
                            <a:pt x="23" y="92"/>
                          </a:lnTo>
                          <a:lnTo>
                            <a:pt x="17" y="80"/>
                          </a:lnTo>
                          <a:lnTo>
                            <a:pt x="12" y="72"/>
                          </a:lnTo>
                          <a:lnTo>
                            <a:pt x="12" y="63"/>
                          </a:lnTo>
                          <a:lnTo>
                            <a:pt x="0" y="53"/>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90" name="その他"/>
                    <p:cNvSpPr>
                      <a:spLocks/>
                    </p:cNvSpPr>
                    <p:nvPr/>
                  </p:nvSpPr>
                  <p:spPr bwMode="auto">
                    <a:xfrm>
                      <a:off x="34" y="14"/>
                      <a:ext cx="367" cy="198"/>
                    </a:xfrm>
                    <a:custGeom>
                      <a:avLst/>
                      <a:gdLst/>
                      <a:ahLst/>
                      <a:cxnLst>
                        <a:cxn ang="0">
                          <a:pos x="10" y="139"/>
                        </a:cxn>
                        <a:cxn ang="0">
                          <a:pos x="61" y="110"/>
                        </a:cxn>
                        <a:cxn ang="0">
                          <a:pos x="124" y="83"/>
                        </a:cxn>
                        <a:cxn ang="0">
                          <a:pos x="156" y="122"/>
                        </a:cxn>
                        <a:cxn ang="0">
                          <a:pos x="184" y="132"/>
                        </a:cxn>
                        <a:cxn ang="0">
                          <a:pos x="205" y="156"/>
                        </a:cxn>
                        <a:cxn ang="0">
                          <a:pos x="176" y="161"/>
                        </a:cxn>
                        <a:cxn ang="0">
                          <a:pos x="198" y="174"/>
                        </a:cxn>
                        <a:cxn ang="0">
                          <a:pos x="222" y="166"/>
                        </a:cxn>
                        <a:cxn ang="0">
                          <a:pos x="236" y="168"/>
                        </a:cxn>
                        <a:cxn ang="0">
                          <a:pos x="245" y="180"/>
                        </a:cxn>
                        <a:cxn ang="0">
                          <a:pos x="250" y="174"/>
                        </a:cxn>
                        <a:cxn ang="0">
                          <a:pos x="268" y="178"/>
                        </a:cxn>
                        <a:cxn ang="0">
                          <a:pos x="287" y="193"/>
                        </a:cxn>
                        <a:cxn ang="0">
                          <a:pos x="301" y="198"/>
                        </a:cxn>
                        <a:cxn ang="0">
                          <a:pos x="304" y="184"/>
                        </a:cxn>
                        <a:cxn ang="0">
                          <a:pos x="319" y="164"/>
                        </a:cxn>
                        <a:cxn ang="0">
                          <a:pos x="328" y="195"/>
                        </a:cxn>
                        <a:cxn ang="0">
                          <a:pos x="350" y="174"/>
                        </a:cxn>
                        <a:cxn ang="0">
                          <a:pos x="367" y="150"/>
                        </a:cxn>
                        <a:cxn ang="0">
                          <a:pos x="340" y="124"/>
                        </a:cxn>
                        <a:cxn ang="0">
                          <a:pos x="311" y="108"/>
                        </a:cxn>
                        <a:cxn ang="0">
                          <a:pos x="273" y="108"/>
                        </a:cxn>
                        <a:cxn ang="0">
                          <a:pos x="238" y="106"/>
                        </a:cxn>
                        <a:cxn ang="0">
                          <a:pos x="200" y="70"/>
                        </a:cxn>
                        <a:cxn ang="0">
                          <a:pos x="164" y="46"/>
                        </a:cxn>
                        <a:cxn ang="0">
                          <a:pos x="136" y="31"/>
                        </a:cxn>
                        <a:cxn ang="0">
                          <a:pos x="109" y="10"/>
                        </a:cxn>
                        <a:cxn ang="0">
                          <a:pos x="97" y="0"/>
                        </a:cxn>
                        <a:cxn ang="0">
                          <a:pos x="94" y="17"/>
                        </a:cxn>
                        <a:cxn ang="0">
                          <a:pos x="69" y="26"/>
                        </a:cxn>
                        <a:cxn ang="0">
                          <a:pos x="42" y="40"/>
                        </a:cxn>
                        <a:cxn ang="0">
                          <a:pos x="30" y="55"/>
                        </a:cxn>
                        <a:cxn ang="0">
                          <a:pos x="25" y="74"/>
                        </a:cxn>
                        <a:cxn ang="0">
                          <a:pos x="11" y="83"/>
                        </a:cxn>
                      </a:cxnLst>
                      <a:rect l="0" t="0" r="r" b="b"/>
                      <a:pathLst>
                        <a:path w="367" h="198">
                          <a:moveTo>
                            <a:pt x="0" y="85"/>
                          </a:moveTo>
                          <a:lnTo>
                            <a:pt x="10" y="139"/>
                          </a:lnTo>
                          <a:lnTo>
                            <a:pt x="45" y="115"/>
                          </a:lnTo>
                          <a:lnTo>
                            <a:pt x="61" y="110"/>
                          </a:lnTo>
                          <a:lnTo>
                            <a:pt x="111" y="84"/>
                          </a:lnTo>
                          <a:lnTo>
                            <a:pt x="124" y="83"/>
                          </a:lnTo>
                          <a:lnTo>
                            <a:pt x="140" y="109"/>
                          </a:lnTo>
                          <a:lnTo>
                            <a:pt x="156" y="122"/>
                          </a:lnTo>
                          <a:lnTo>
                            <a:pt x="170" y="128"/>
                          </a:lnTo>
                          <a:lnTo>
                            <a:pt x="184" y="132"/>
                          </a:lnTo>
                          <a:lnTo>
                            <a:pt x="210" y="152"/>
                          </a:lnTo>
                          <a:lnTo>
                            <a:pt x="205" y="156"/>
                          </a:lnTo>
                          <a:lnTo>
                            <a:pt x="180" y="156"/>
                          </a:lnTo>
                          <a:lnTo>
                            <a:pt x="176" y="161"/>
                          </a:lnTo>
                          <a:lnTo>
                            <a:pt x="183" y="169"/>
                          </a:lnTo>
                          <a:lnTo>
                            <a:pt x="198" y="174"/>
                          </a:lnTo>
                          <a:lnTo>
                            <a:pt x="213" y="171"/>
                          </a:lnTo>
                          <a:lnTo>
                            <a:pt x="222" y="166"/>
                          </a:lnTo>
                          <a:lnTo>
                            <a:pt x="230" y="166"/>
                          </a:lnTo>
                          <a:lnTo>
                            <a:pt x="236" y="168"/>
                          </a:lnTo>
                          <a:lnTo>
                            <a:pt x="241" y="174"/>
                          </a:lnTo>
                          <a:lnTo>
                            <a:pt x="245" y="180"/>
                          </a:lnTo>
                          <a:lnTo>
                            <a:pt x="249" y="182"/>
                          </a:lnTo>
                          <a:lnTo>
                            <a:pt x="250" y="174"/>
                          </a:lnTo>
                          <a:lnTo>
                            <a:pt x="253" y="167"/>
                          </a:lnTo>
                          <a:lnTo>
                            <a:pt x="268" y="178"/>
                          </a:lnTo>
                          <a:lnTo>
                            <a:pt x="275" y="180"/>
                          </a:lnTo>
                          <a:lnTo>
                            <a:pt x="287" y="193"/>
                          </a:lnTo>
                          <a:lnTo>
                            <a:pt x="291" y="196"/>
                          </a:lnTo>
                          <a:lnTo>
                            <a:pt x="301" y="198"/>
                          </a:lnTo>
                          <a:lnTo>
                            <a:pt x="304" y="191"/>
                          </a:lnTo>
                          <a:lnTo>
                            <a:pt x="304" y="184"/>
                          </a:lnTo>
                          <a:lnTo>
                            <a:pt x="313" y="173"/>
                          </a:lnTo>
                          <a:lnTo>
                            <a:pt x="319" y="164"/>
                          </a:lnTo>
                          <a:lnTo>
                            <a:pt x="323" y="183"/>
                          </a:lnTo>
                          <a:lnTo>
                            <a:pt x="328" y="195"/>
                          </a:lnTo>
                          <a:lnTo>
                            <a:pt x="343" y="183"/>
                          </a:lnTo>
                          <a:lnTo>
                            <a:pt x="350" y="174"/>
                          </a:lnTo>
                          <a:lnTo>
                            <a:pt x="364" y="157"/>
                          </a:lnTo>
                          <a:lnTo>
                            <a:pt x="367" y="150"/>
                          </a:lnTo>
                          <a:lnTo>
                            <a:pt x="350" y="132"/>
                          </a:lnTo>
                          <a:lnTo>
                            <a:pt x="340" y="124"/>
                          </a:lnTo>
                          <a:lnTo>
                            <a:pt x="321" y="111"/>
                          </a:lnTo>
                          <a:lnTo>
                            <a:pt x="311" y="108"/>
                          </a:lnTo>
                          <a:lnTo>
                            <a:pt x="287" y="107"/>
                          </a:lnTo>
                          <a:lnTo>
                            <a:pt x="273" y="108"/>
                          </a:lnTo>
                          <a:lnTo>
                            <a:pt x="253" y="112"/>
                          </a:lnTo>
                          <a:lnTo>
                            <a:pt x="238" y="106"/>
                          </a:lnTo>
                          <a:lnTo>
                            <a:pt x="222" y="98"/>
                          </a:lnTo>
                          <a:lnTo>
                            <a:pt x="200" y="70"/>
                          </a:lnTo>
                          <a:lnTo>
                            <a:pt x="188" y="56"/>
                          </a:lnTo>
                          <a:lnTo>
                            <a:pt x="164" y="46"/>
                          </a:lnTo>
                          <a:lnTo>
                            <a:pt x="145" y="38"/>
                          </a:lnTo>
                          <a:lnTo>
                            <a:pt x="136" y="31"/>
                          </a:lnTo>
                          <a:lnTo>
                            <a:pt x="123" y="20"/>
                          </a:lnTo>
                          <a:lnTo>
                            <a:pt x="109" y="10"/>
                          </a:lnTo>
                          <a:lnTo>
                            <a:pt x="102" y="3"/>
                          </a:lnTo>
                          <a:lnTo>
                            <a:pt x="97" y="0"/>
                          </a:lnTo>
                          <a:lnTo>
                            <a:pt x="94" y="11"/>
                          </a:lnTo>
                          <a:lnTo>
                            <a:pt x="94" y="17"/>
                          </a:lnTo>
                          <a:lnTo>
                            <a:pt x="82" y="22"/>
                          </a:lnTo>
                          <a:lnTo>
                            <a:pt x="69" y="26"/>
                          </a:lnTo>
                          <a:lnTo>
                            <a:pt x="57" y="32"/>
                          </a:lnTo>
                          <a:lnTo>
                            <a:pt x="42" y="40"/>
                          </a:lnTo>
                          <a:lnTo>
                            <a:pt x="35" y="45"/>
                          </a:lnTo>
                          <a:lnTo>
                            <a:pt x="30" y="55"/>
                          </a:lnTo>
                          <a:lnTo>
                            <a:pt x="26" y="68"/>
                          </a:lnTo>
                          <a:lnTo>
                            <a:pt x="25" y="74"/>
                          </a:lnTo>
                          <a:lnTo>
                            <a:pt x="22" y="78"/>
                          </a:lnTo>
                          <a:lnTo>
                            <a:pt x="11" y="83"/>
                          </a:lnTo>
                          <a:lnTo>
                            <a:pt x="0" y="85"/>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1" name="その他"/>
                    <p:cNvSpPr>
                      <a:spLocks/>
                    </p:cNvSpPr>
                    <p:nvPr/>
                  </p:nvSpPr>
                  <p:spPr bwMode="auto">
                    <a:xfrm>
                      <a:off x="41" y="260"/>
                      <a:ext cx="273" cy="334"/>
                    </a:xfrm>
                    <a:custGeom>
                      <a:avLst/>
                      <a:gdLst/>
                      <a:ahLst/>
                      <a:cxnLst>
                        <a:cxn ang="0">
                          <a:pos x="71" y="47"/>
                        </a:cxn>
                        <a:cxn ang="0">
                          <a:pos x="85" y="20"/>
                        </a:cxn>
                        <a:cxn ang="0">
                          <a:pos x="112" y="22"/>
                        </a:cxn>
                        <a:cxn ang="0">
                          <a:pos x="143" y="20"/>
                        </a:cxn>
                        <a:cxn ang="0">
                          <a:pos x="194" y="22"/>
                        </a:cxn>
                        <a:cxn ang="0">
                          <a:pos x="198" y="0"/>
                        </a:cxn>
                        <a:cxn ang="0">
                          <a:pos x="222" y="7"/>
                        </a:cxn>
                        <a:cxn ang="0">
                          <a:pos x="216" y="43"/>
                        </a:cxn>
                        <a:cxn ang="0">
                          <a:pos x="254" y="72"/>
                        </a:cxn>
                        <a:cxn ang="0">
                          <a:pos x="261" y="82"/>
                        </a:cxn>
                        <a:cxn ang="0">
                          <a:pos x="237" y="115"/>
                        </a:cxn>
                        <a:cxn ang="0">
                          <a:pos x="226" y="133"/>
                        </a:cxn>
                        <a:cxn ang="0">
                          <a:pos x="222" y="157"/>
                        </a:cxn>
                        <a:cxn ang="0">
                          <a:pos x="193" y="146"/>
                        </a:cxn>
                        <a:cxn ang="0">
                          <a:pos x="182" y="161"/>
                        </a:cxn>
                        <a:cxn ang="0">
                          <a:pos x="151" y="166"/>
                        </a:cxn>
                        <a:cxn ang="0">
                          <a:pos x="205" y="164"/>
                        </a:cxn>
                        <a:cxn ang="0">
                          <a:pos x="237" y="184"/>
                        </a:cxn>
                        <a:cxn ang="0">
                          <a:pos x="226" y="226"/>
                        </a:cxn>
                        <a:cxn ang="0">
                          <a:pos x="186" y="244"/>
                        </a:cxn>
                        <a:cxn ang="0">
                          <a:pos x="156" y="252"/>
                        </a:cxn>
                        <a:cxn ang="0">
                          <a:pos x="160" y="265"/>
                        </a:cxn>
                        <a:cxn ang="0">
                          <a:pos x="171" y="283"/>
                        </a:cxn>
                        <a:cxn ang="0">
                          <a:pos x="188" y="292"/>
                        </a:cxn>
                        <a:cxn ang="0">
                          <a:pos x="209" y="272"/>
                        </a:cxn>
                        <a:cxn ang="0">
                          <a:pos x="237" y="254"/>
                        </a:cxn>
                        <a:cxn ang="0">
                          <a:pos x="254" y="229"/>
                        </a:cxn>
                        <a:cxn ang="0">
                          <a:pos x="259" y="261"/>
                        </a:cxn>
                        <a:cxn ang="0">
                          <a:pos x="264" y="270"/>
                        </a:cxn>
                        <a:cxn ang="0">
                          <a:pos x="269" y="287"/>
                        </a:cxn>
                        <a:cxn ang="0">
                          <a:pos x="270" y="311"/>
                        </a:cxn>
                        <a:cxn ang="0">
                          <a:pos x="241" y="308"/>
                        </a:cxn>
                        <a:cxn ang="0">
                          <a:pos x="227" y="313"/>
                        </a:cxn>
                        <a:cxn ang="0">
                          <a:pos x="214" y="311"/>
                        </a:cxn>
                        <a:cxn ang="0">
                          <a:pos x="211" y="295"/>
                        </a:cxn>
                        <a:cxn ang="0">
                          <a:pos x="181" y="326"/>
                        </a:cxn>
                        <a:cxn ang="0">
                          <a:pos x="138" y="314"/>
                        </a:cxn>
                        <a:cxn ang="0">
                          <a:pos x="110" y="289"/>
                        </a:cxn>
                        <a:cxn ang="0">
                          <a:pos x="90" y="231"/>
                        </a:cxn>
                        <a:cxn ang="0">
                          <a:pos x="80" y="198"/>
                        </a:cxn>
                        <a:cxn ang="0">
                          <a:pos x="62" y="194"/>
                        </a:cxn>
                        <a:cxn ang="0">
                          <a:pos x="73" y="177"/>
                        </a:cxn>
                        <a:cxn ang="0">
                          <a:pos x="88" y="179"/>
                        </a:cxn>
                        <a:cxn ang="0">
                          <a:pos x="95" y="187"/>
                        </a:cxn>
                        <a:cxn ang="0">
                          <a:pos x="107" y="167"/>
                        </a:cxn>
                        <a:cxn ang="0">
                          <a:pos x="88" y="142"/>
                        </a:cxn>
                        <a:cxn ang="0">
                          <a:pos x="76" y="106"/>
                        </a:cxn>
                        <a:cxn ang="0">
                          <a:pos x="71" y="90"/>
                        </a:cxn>
                        <a:cxn ang="0">
                          <a:pos x="50" y="115"/>
                        </a:cxn>
                        <a:cxn ang="0">
                          <a:pos x="40" y="120"/>
                        </a:cxn>
                        <a:cxn ang="0">
                          <a:pos x="29" y="93"/>
                        </a:cxn>
                        <a:cxn ang="0">
                          <a:pos x="63" y="80"/>
                        </a:cxn>
                        <a:cxn ang="0">
                          <a:pos x="60" y="59"/>
                        </a:cxn>
                        <a:cxn ang="0">
                          <a:pos x="11" y="71"/>
                        </a:cxn>
                        <a:cxn ang="0">
                          <a:pos x="4" y="48"/>
                        </a:cxn>
                        <a:cxn ang="0">
                          <a:pos x="27" y="41"/>
                        </a:cxn>
                        <a:cxn ang="0">
                          <a:pos x="55" y="34"/>
                        </a:cxn>
                      </a:cxnLst>
                      <a:rect l="0" t="0" r="r" b="b"/>
                      <a:pathLst>
                        <a:path w="273" h="334">
                          <a:moveTo>
                            <a:pt x="61" y="27"/>
                          </a:moveTo>
                          <a:lnTo>
                            <a:pt x="71" y="47"/>
                          </a:lnTo>
                          <a:lnTo>
                            <a:pt x="78" y="26"/>
                          </a:lnTo>
                          <a:lnTo>
                            <a:pt x="85" y="20"/>
                          </a:lnTo>
                          <a:lnTo>
                            <a:pt x="90" y="17"/>
                          </a:lnTo>
                          <a:lnTo>
                            <a:pt x="112" y="22"/>
                          </a:lnTo>
                          <a:lnTo>
                            <a:pt x="123" y="23"/>
                          </a:lnTo>
                          <a:lnTo>
                            <a:pt x="143" y="20"/>
                          </a:lnTo>
                          <a:lnTo>
                            <a:pt x="159" y="21"/>
                          </a:lnTo>
                          <a:lnTo>
                            <a:pt x="194" y="22"/>
                          </a:lnTo>
                          <a:lnTo>
                            <a:pt x="197" y="2"/>
                          </a:lnTo>
                          <a:lnTo>
                            <a:pt x="198" y="0"/>
                          </a:lnTo>
                          <a:lnTo>
                            <a:pt x="210" y="0"/>
                          </a:lnTo>
                          <a:lnTo>
                            <a:pt x="222" y="7"/>
                          </a:lnTo>
                          <a:lnTo>
                            <a:pt x="208" y="33"/>
                          </a:lnTo>
                          <a:lnTo>
                            <a:pt x="216" y="43"/>
                          </a:lnTo>
                          <a:lnTo>
                            <a:pt x="240" y="69"/>
                          </a:lnTo>
                          <a:lnTo>
                            <a:pt x="254" y="72"/>
                          </a:lnTo>
                          <a:lnTo>
                            <a:pt x="260" y="80"/>
                          </a:lnTo>
                          <a:lnTo>
                            <a:pt x="261" y="82"/>
                          </a:lnTo>
                          <a:lnTo>
                            <a:pt x="247" y="98"/>
                          </a:lnTo>
                          <a:lnTo>
                            <a:pt x="237" y="115"/>
                          </a:lnTo>
                          <a:lnTo>
                            <a:pt x="229" y="121"/>
                          </a:lnTo>
                          <a:lnTo>
                            <a:pt x="226" y="133"/>
                          </a:lnTo>
                          <a:lnTo>
                            <a:pt x="221" y="139"/>
                          </a:lnTo>
                          <a:lnTo>
                            <a:pt x="222" y="157"/>
                          </a:lnTo>
                          <a:lnTo>
                            <a:pt x="206" y="141"/>
                          </a:lnTo>
                          <a:lnTo>
                            <a:pt x="193" y="146"/>
                          </a:lnTo>
                          <a:lnTo>
                            <a:pt x="193" y="157"/>
                          </a:lnTo>
                          <a:lnTo>
                            <a:pt x="182" y="161"/>
                          </a:lnTo>
                          <a:lnTo>
                            <a:pt x="176" y="153"/>
                          </a:lnTo>
                          <a:lnTo>
                            <a:pt x="151" y="166"/>
                          </a:lnTo>
                          <a:lnTo>
                            <a:pt x="171" y="179"/>
                          </a:lnTo>
                          <a:lnTo>
                            <a:pt x="205" y="164"/>
                          </a:lnTo>
                          <a:lnTo>
                            <a:pt x="221" y="192"/>
                          </a:lnTo>
                          <a:lnTo>
                            <a:pt x="237" y="184"/>
                          </a:lnTo>
                          <a:lnTo>
                            <a:pt x="239" y="204"/>
                          </a:lnTo>
                          <a:lnTo>
                            <a:pt x="226" y="226"/>
                          </a:lnTo>
                          <a:lnTo>
                            <a:pt x="205" y="240"/>
                          </a:lnTo>
                          <a:lnTo>
                            <a:pt x="186" y="244"/>
                          </a:lnTo>
                          <a:lnTo>
                            <a:pt x="162" y="245"/>
                          </a:lnTo>
                          <a:lnTo>
                            <a:pt x="156" y="252"/>
                          </a:lnTo>
                          <a:lnTo>
                            <a:pt x="158" y="258"/>
                          </a:lnTo>
                          <a:lnTo>
                            <a:pt x="160" y="265"/>
                          </a:lnTo>
                          <a:lnTo>
                            <a:pt x="160" y="277"/>
                          </a:lnTo>
                          <a:lnTo>
                            <a:pt x="171" y="283"/>
                          </a:lnTo>
                          <a:lnTo>
                            <a:pt x="171" y="291"/>
                          </a:lnTo>
                          <a:lnTo>
                            <a:pt x="188" y="292"/>
                          </a:lnTo>
                          <a:lnTo>
                            <a:pt x="202" y="282"/>
                          </a:lnTo>
                          <a:lnTo>
                            <a:pt x="209" y="272"/>
                          </a:lnTo>
                          <a:lnTo>
                            <a:pt x="226" y="262"/>
                          </a:lnTo>
                          <a:lnTo>
                            <a:pt x="237" y="254"/>
                          </a:lnTo>
                          <a:lnTo>
                            <a:pt x="246" y="242"/>
                          </a:lnTo>
                          <a:lnTo>
                            <a:pt x="254" y="229"/>
                          </a:lnTo>
                          <a:lnTo>
                            <a:pt x="254" y="249"/>
                          </a:lnTo>
                          <a:lnTo>
                            <a:pt x="259" y="261"/>
                          </a:lnTo>
                          <a:lnTo>
                            <a:pt x="259" y="265"/>
                          </a:lnTo>
                          <a:lnTo>
                            <a:pt x="264" y="270"/>
                          </a:lnTo>
                          <a:lnTo>
                            <a:pt x="269" y="279"/>
                          </a:lnTo>
                          <a:lnTo>
                            <a:pt x="269" y="287"/>
                          </a:lnTo>
                          <a:lnTo>
                            <a:pt x="273" y="295"/>
                          </a:lnTo>
                          <a:lnTo>
                            <a:pt x="270" y="311"/>
                          </a:lnTo>
                          <a:lnTo>
                            <a:pt x="254" y="311"/>
                          </a:lnTo>
                          <a:lnTo>
                            <a:pt x="241" y="308"/>
                          </a:lnTo>
                          <a:lnTo>
                            <a:pt x="234" y="317"/>
                          </a:lnTo>
                          <a:lnTo>
                            <a:pt x="227" y="313"/>
                          </a:lnTo>
                          <a:lnTo>
                            <a:pt x="220" y="319"/>
                          </a:lnTo>
                          <a:lnTo>
                            <a:pt x="214" y="311"/>
                          </a:lnTo>
                          <a:lnTo>
                            <a:pt x="219" y="295"/>
                          </a:lnTo>
                          <a:lnTo>
                            <a:pt x="211" y="295"/>
                          </a:lnTo>
                          <a:lnTo>
                            <a:pt x="188" y="325"/>
                          </a:lnTo>
                          <a:lnTo>
                            <a:pt x="181" y="326"/>
                          </a:lnTo>
                          <a:lnTo>
                            <a:pt x="177" y="334"/>
                          </a:lnTo>
                          <a:lnTo>
                            <a:pt x="138" y="314"/>
                          </a:lnTo>
                          <a:lnTo>
                            <a:pt x="140" y="291"/>
                          </a:lnTo>
                          <a:lnTo>
                            <a:pt x="110" y="289"/>
                          </a:lnTo>
                          <a:lnTo>
                            <a:pt x="88" y="247"/>
                          </a:lnTo>
                          <a:lnTo>
                            <a:pt x="90" y="231"/>
                          </a:lnTo>
                          <a:lnTo>
                            <a:pt x="80" y="225"/>
                          </a:lnTo>
                          <a:cubicBezTo>
                            <a:pt x="81" y="219"/>
                            <a:pt x="87" y="205"/>
                            <a:pt x="80" y="198"/>
                          </a:cubicBezTo>
                          <a:lnTo>
                            <a:pt x="69" y="195"/>
                          </a:lnTo>
                          <a:lnTo>
                            <a:pt x="62" y="194"/>
                          </a:lnTo>
                          <a:lnTo>
                            <a:pt x="50" y="180"/>
                          </a:lnTo>
                          <a:lnTo>
                            <a:pt x="73" y="177"/>
                          </a:lnTo>
                          <a:lnTo>
                            <a:pt x="79" y="173"/>
                          </a:lnTo>
                          <a:lnTo>
                            <a:pt x="88" y="179"/>
                          </a:lnTo>
                          <a:lnTo>
                            <a:pt x="95" y="175"/>
                          </a:lnTo>
                          <a:lnTo>
                            <a:pt x="95" y="187"/>
                          </a:lnTo>
                          <a:lnTo>
                            <a:pt x="110" y="187"/>
                          </a:lnTo>
                          <a:lnTo>
                            <a:pt x="107" y="167"/>
                          </a:lnTo>
                          <a:lnTo>
                            <a:pt x="94" y="151"/>
                          </a:lnTo>
                          <a:lnTo>
                            <a:pt x="88" y="142"/>
                          </a:lnTo>
                          <a:lnTo>
                            <a:pt x="88" y="106"/>
                          </a:lnTo>
                          <a:lnTo>
                            <a:pt x="76" y="106"/>
                          </a:lnTo>
                          <a:lnTo>
                            <a:pt x="75" y="95"/>
                          </a:lnTo>
                          <a:lnTo>
                            <a:pt x="71" y="90"/>
                          </a:lnTo>
                          <a:lnTo>
                            <a:pt x="59" y="109"/>
                          </a:lnTo>
                          <a:lnTo>
                            <a:pt x="50" y="115"/>
                          </a:lnTo>
                          <a:lnTo>
                            <a:pt x="44" y="116"/>
                          </a:lnTo>
                          <a:lnTo>
                            <a:pt x="40" y="120"/>
                          </a:lnTo>
                          <a:lnTo>
                            <a:pt x="27" y="113"/>
                          </a:lnTo>
                          <a:lnTo>
                            <a:pt x="29" y="93"/>
                          </a:lnTo>
                          <a:lnTo>
                            <a:pt x="39" y="93"/>
                          </a:lnTo>
                          <a:lnTo>
                            <a:pt x="63" y="80"/>
                          </a:lnTo>
                          <a:lnTo>
                            <a:pt x="68" y="76"/>
                          </a:lnTo>
                          <a:lnTo>
                            <a:pt x="60" y="59"/>
                          </a:lnTo>
                          <a:lnTo>
                            <a:pt x="14" y="56"/>
                          </a:lnTo>
                          <a:lnTo>
                            <a:pt x="11" y="71"/>
                          </a:lnTo>
                          <a:lnTo>
                            <a:pt x="0" y="62"/>
                          </a:lnTo>
                          <a:lnTo>
                            <a:pt x="4" y="48"/>
                          </a:lnTo>
                          <a:lnTo>
                            <a:pt x="21" y="35"/>
                          </a:lnTo>
                          <a:lnTo>
                            <a:pt x="27" y="41"/>
                          </a:lnTo>
                          <a:lnTo>
                            <a:pt x="42" y="31"/>
                          </a:lnTo>
                          <a:lnTo>
                            <a:pt x="55" y="34"/>
                          </a:lnTo>
                          <a:lnTo>
                            <a:pt x="61" y="27"/>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92" name="その他"/>
                    <p:cNvSpPr>
                      <a:spLocks/>
                    </p:cNvSpPr>
                    <p:nvPr/>
                  </p:nvSpPr>
                  <p:spPr bwMode="auto">
                    <a:xfrm>
                      <a:off x="60" y="294"/>
                      <a:ext cx="43" cy="29"/>
                    </a:xfrm>
                    <a:custGeom>
                      <a:avLst/>
                      <a:gdLst/>
                      <a:ahLst/>
                      <a:cxnLst>
                        <a:cxn ang="0">
                          <a:pos x="23" y="0"/>
                        </a:cxn>
                        <a:cxn ang="0">
                          <a:pos x="43" y="29"/>
                        </a:cxn>
                        <a:cxn ang="0">
                          <a:pos x="32" y="25"/>
                        </a:cxn>
                        <a:cxn ang="0">
                          <a:pos x="8" y="23"/>
                        </a:cxn>
                        <a:cxn ang="0">
                          <a:pos x="0" y="22"/>
                        </a:cxn>
                        <a:cxn ang="0">
                          <a:pos x="16" y="15"/>
                        </a:cxn>
                        <a:cxn ang="0">
                          <a:pos x="15" y="6"/>
                        </a:cxn>
                        <a:cxn ang="0">
                          <a:pos x="23" y="0"/>
                        </a:cxn>
                      </a:cxnLst>
                      <a:rect l="0" t="0" r="r" b="b"/>
                      <a:pathLst>
                        <a:path w="43" h="29">
                          <a:moveTo>
                            <a:pt x="23" y="0"/>
                          </a:moveTo>
                          <a:lnTo>
                            <a:pt x="43" y="29"/>
                          </a:lnTo>
                          <a:lnTo>
                            <a:pt x="32" y="25"/>
                          </a:lnTo>
                          <a:lnTo>
                            <a:pt x="8" y="23"/>
                          </a:lnTo>
                          <a:lnTo>
                            <a:pt x="0" y="22"/>
                          </a:lnTo>
                          <a:lnTo>
                            <a:pt x="16" y="15"/>
                          </a:lnTo>
                          <a:lnTo>
                            <a:pt x="15" y="6"/>
                          </a:lnTo>
                          <a:lnTo>
                            <a:pt x="23" y="0"/>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3" name="その他"/>
                    <p:cNvSpPr>
                      <a:spLocks/>
                    </p:cNvSpPr>
                    <p:nvPr/>
                  </p:nvSpPr>
                  <p:spPr bwMode="auto">
                    <a:xfrm>
                      <a:off x="66" y="338"/>
                      <a:ext cx="44" cy="42"/>
                    </a:xfrm>
                    <a:custGeom>
                      <a:avLst/>
                      <a:gdLst/>
                      <a:ahLst/>
                      <a:cxnLst>
                        <a:cxn ang="0">
                          <a:pos x="42" y="0"/>
                        </a:cxn>
                        <a:cxn ang="0">
                          <a:pos x="44" y="13"/>
                        </a:cxn>
                        <a:cxn ang="0">
                          <a:pos x="36" y="30"/>
                        </a:cxn>
                        <a:cxn ang="0">
                          <a:pos x="27" y="36"/>
                        </a:cxn>
                        <a:cxn ang="0">
                          <a:pos x="20" y="36"/>
                        </a:cxn>
                        <a:cxn ang="0">
                          <a:pos x="16" y="42"/>
                        </a:cxn>
                        <a:cxn ang="0">
                          <a:pos x="0" y="35"/>
                        </a:cxn>
                        <a:cxn ang="0">
                          <a:pos x="2" y="14"/>
                        </a:cxn>
                        <a:cxn ang="0">
                          <a:pos x="12" y="17"/>
                        </a:cxn>
                        <a:cxn ang="0">
                          <a:pos x="33" y="4"/>
                        </a:cxn>
                        <a:cxn ang="0">
                          <a:pos x="42" y="0"/>
                        </a:cxn>
                      </a:cxnLst>
                      <a:rect l="0" t="0" r="r" b="b"/>
                      <a:pathLst>
                        <a:path w="44" h="42">
                          <a:moveTo>
                            <a:pt x="42" y="0"/>
                          </a:moveTo>
                          <a:lnTo>
                            <a:pt x="44" y="13"/>
                          </a:lnTo>
                          <a:lnTo>
                            <a:pt x="36" y="30"/>
                          </a:lnTo>
                          <a:lnTo>
                            <a:pt x="27" y="36"/>
                          </a:lnTo>
                          <a:lnTo>
                            <a:pt x="20" y="36"/>
                          </a:lnTo>
                          <a:lnTo>
                            <a:pt x="16" y="42"/>
                          </a:lnTo>
                          <a:lnTo>
                            <a:pt x="0" y="35"/>
                          </a:lnTo>
                          <a:lnTo>
                            <a:pt x="2" y="14"/>
                          </a:lnTo>
                          <a:lnTo>
                            <a:pt x="12" y="17"/>
                          </a:lnTo>
                          <a:lnTo>
                            <a:pt x="33" y="4"/>
                          </a:lnTo>
                          <a:lnTo>
                            <a:pt x="42" y="0"/>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4" name="その他"/>
                    <p:cNvSpPr>
                      <a:spLocks/>
                    </p:cNvSpPr>
                    <p:nvPr/>
                  </p:nvSpPr>
                  <p:spPr bwMode="auto">
                    <a:xfrm>
                      <a:off x="91" y="432"/>
                      <a:ext cx="84" cy="91"/>
                    </a:xfrm>
                    <a:custGeom>
                      <a:avLst/>
                      <a:gdLst/>
                      <a:ahLst/>
                      <a:cxnLst>
                        <a:cxn ang="0">
                          <a:pos x="63" y="13"/>
                        </a:cxn>
                        <a:cxn ang="0">
                          <a:pos x="73" y="31"/>
                        </a:cxn>
                        <a:cxn ang="0">
                          <a:pos x="74" y="38"/>
                        </a:cxn>
                        <a:cxn ang="0">
                          <a:pos x="74" y="51"/>
                        </a:cxn>
                        <a:cxn ang="0">
                          <a:pos x="80" y="65"/>
                        </a:cxn>
                        <a:cxn ang="0">
                          <a:pos x="86" y="74"/>
                        </a:cxn>
                        <a:cxn ang="0">
                          <a:pos x="88" y="81"/>
                        </a:cxn>
                        <a:cxn ang="0">
                          <a:pos x="88" y="86"/>
                        </a:cxn>
                        <a:cxn ang="0">
                          <a:pos x="73" y="90"/>
                        </a:cxn>
                        <a:cxn ang="0">
                          <a:pos x="61" y="91"/>
                        </a:cxn>
                        <a:cxn ang="0">
                          <a:pos x="57" y="91"/>
                        </a:cxn>
                        <a:cxn ang="0">
                          <a:pos x="51" y="92"/>
                        </a:cxn>
                        <a:cxn ang="0">
                          <a:pos x="40" y="75"/>
                        </a:cxn>
                        <a:cxn ang="0">
                          <a:pos x="42" y="58"/>
                        </a:cxn>
                        <a:cxn ang="0">
                          <a:pos x="34" y="51"/>
                        </a:cxn>
                        <a:cxn ang="0">
                          <a:pos x="33" y="44"/>
                        </a:cxn>
                        <a:cxn ang="0">
                          <a:pos x="34" y="33"/>
                        </a:cxn>
                        <a:cxn ang="0">
                          <a:pos x="35" y="27"/>
                        </a:cxn>
                        <a:cxn ang="0">
                          <a:pos x="26" y="23"/>
                        </a:cxn>
                        <a:cxn ang="0">
                          <a:pos x="19" y="21"/>
                        </a:cxn>
                        <a:cxn ang="0">
                          <a:pos x="14" y="21"/>
                        </a:cxn>
                        <a:cxn ang="0">
                          <a:pos x="0" y="4"/>
                        </a:cxn>
                        <a:cxn ang="0">
                          <a:pos x="19" y="4"/>
                        </a:cxn>
                        <a:cxn ang="0">
                          <a:pos x="30" y="0"/>
                        </a:cxn>
                        <a:cxn ang="0">
                          <a:pos x="39" y="6"/>
                        </a:cxn>
                        <a:cxn ang="0">
                          <a:pos x="47" y="1"/>
                        </a:cxn>
                        <a:cxn ang="0">
                          <a:pos x="47" y="8"/>
                        </a:cxn>
                        <a:cxn ang="0">
                          <a:pos x="53" y="14"/>
                        </a:cxn>
                        <a:cxn ang="0">
                          <a:pos x="63" y="13"/>
                        </a:cxn>
                      </a:cxnLst>
                      <a:rect l="0" t="0" r="r" b="b"/>
                      <a:pathLst>
                        <a:path w="88" h="92">
                          <a:moveTo>
                            <a:pt x="63" y="13"/>
                          </a:moveTo>
                          <a:lnTo>
                            <a:pt x="73" y="31"/>
                          </a:lnTo>
                          <a:lnTo>
                            <a:pt x="74" y="38"/>
                          </a:lnTo>
                          <a:lnTo>
                            <a:pt x="74" y="51"/>
                          </a:lnTo>
                          <a:lnTo>
                            <a:pt x="80" y="65"/>
                          </a:lnTo>
                          <a:lnTo>
                            <a:pt x="86" y="74"/>
                          </a:lnTo>
                          <a:lnTo>
                            <a:pt x="88" y="81"/>
                          </a:lnTo>
                          <a:lnTo>
                            <a:pt x="88" y="86"/>
                          </a:lnTo>
                          <a:lnTo>
                            <a:pt x="73" y="90"/>
                          </a:lnTo>
                          <a:lnTo>
                            <a:pt x="61" y="91"/>
                          </a:lnTo>
                          <a:lnTo>
                            <a:pt x="57" y="91"/>
                          </a:lnTo>
                          <a:lnTo>
                            <a:pt x="51" y="92"/>
                          </a:lnTo>
                          <a:lnTo>
                            <a:pt x="40" y="75"/>
                          </a:lnTo>
                          <a:lnTo>
                            <a:pt x="42" y="58"/>
                          </a:lnTo>
                          <a:lnTo>
                            <a:pt x="34" y="51"/>
                          </a:lnTo>
                          <a:lnTo>
                            <a:pt x="33" y="44"/>
                          </a:lnTo>
                          <a:lnTo>
                            <a:pt x="34" y="33"/>
                          </a:lnTo>
                          <a:lnTo>
                            <a:pt x="35" y="27"/>
                          </a:lnTo>
                          <a:lnTo>
                            <a:pt x="26" y="23"/>
                          </a:lnTo>
                          <a:lnTo>
                            <a:pt x="19" y="21"/>
                          </a:lnTo>
                          <a:lnTo>
                            <a:pt x="14" y="21"/>
                          </a:lnTo>
                          <a:lnTo>
                            <a:pt x="0" y="4"/>
                          </a:lnTo>
                          <a:lnTo>
                            <a:pt x="19" y="4"/>
                          </a:lnTo>
                          <a:lnTo>
                            <a:pt x="30" y="0"/>
                          </a:lnTo>
                          <a:lnTo>
                            <a:pt x="39" y="6"/>
                          </a:lnTo>
                          <a:lnTo>
                            <a:pt x="47" y="1"/>
                          </a:lnTo>
                          <a:lnTo>
                            <a:pt x="47" y="8"/>
                          </a:lnTo>
                          <a:lnTo>
                            <a:pt x="53" y="14"/>
                          </a:lnTo>
                          <a:lnTo>
                            <a:pt x="63" y="13"/>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5" name="その他"/>
                    <p:cNvSpPr>
                      <a:spLocks/>
                    </p:cNvSpPr>
                    <p:nvPr/>
                  </p:nvSpPr>
                  <p:spPr bwMode="auto">
                    <a:xfrm>
                      <a:off x="63" y="201"/>
                      <a:ext cx="37" cy="29"/>
                    </a:xfrm>
                    <a:custGeom>
                      <a:avLst/>
                      <a:gdLst/>
                      <a:ahLst/>
                      <a:cxnLst>
                        <a:cxn ang="0">
                          <a:pos x="6" y="0"/>
                        </a:cxn>
                        <a:cxn ang="0">
                          <a:pos x="37" y="4"/>
                        </a:cxn>
                        <a:cxn ang="0">
                          <a:pos x="37" y="19"/>
                        </a:cxn>
                        <a:cxn ang="0">
                          <a:pos x="28" y="29"/>
                        </a:cxn>
                        <a:cxn ang="0">
                          <a:pos x="1" y="22"/>
                        </a:cxn>
                        <a:cxn ang="0">
                          <a:pos x="0" y="14"/>
                        </a:cxn>
                        <a:cxn ang="0">
                          <a:pos x="6" y="14"/>
                        </a:cxn>
                        <a:cxn ang="0">
                          <a:pos x="6" y="0"/>
                        </a:cxn>
                      </a:cxnLst>
                      <a:rect l="0" t="0" r="r" b="b"/>
                      <a:pathLst>
                        <a:path w="37" h="29">
                          <a:moveTo>
                            <a:pt x="6" y="0"/>
                          </a:moveTo>
                          <a:lnTo>
                            <a:pt x="37" y="4"/>
                          </a:lnTo>
                          <a:lnTo>
                            <a:pt x="37" y="19"/>
                          </a:lnTo>
                          <a:lnTo>
                            <a:pt x="28" y="29"/>
                          </a:lnTo>
                          <a:lnTo>
                            <a:pt x="1" y="22"/>
                          </a:lnTo>
                          <a:lnTo>
                            <a:pt x="0" y="14"/>
                          </a:lnTo>
                          <a:lnTo>
                            <a:pt x="6" y="14"/>
                          </a:lnTo>
                          <a:lnTo>
                            <a:pt x="6" y="0"/>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6" name="その他"/>
                    <p:cNvSpPr>
                      <a:spLocks/>
                    </p:cNvSpPr>
                    <p:nvPr/>
                  </p:nvSpPr>
                  <p:spPr bwMode="auto">
                    <a:xfrm>
                      <a:off x="41" y="294"/>
                      <a:ext cx="34" cy="37"/>
                    </a:xfrm>
                    <a:custGeom>
                      <a:avLst/>
                      <a:gdLst/>
                      <a:ahLst/>
                      <a:cxnLst>
                        <a:cxn ang="0">
                          <a:pos x="0" y="31"/>
                        </a:cxn>
                        <a:cxn ang="0">
                          <a:pos x="13" y="37"/>
                        </a:cxn>
                        <a:cxn ang="0">
                          <a:pos x="15" y="24"/>
                        </a:cxn>
                        <a:cxn ang="0">
                          <a:pos x="21" y="22"/>
                        </a:cxn>
                        <a:cxn ang="0">
                          <a:pos x="34" y="14"/>
                        </a:cxn>
                        <a:cxn ang="0">
                          <a:pos x="34" y="4"/>
                        </a:cxn>
                        <a:cxn ang="0">
                          <a:pos x="26" y="6"/>
                        </a:cxn>
                        <a:cxn ang="0">
                          <a:pos x="19" y="0"/>
                        </a:cxn>
                        <a:cxn ang="0">
                          <a:pos x="5" y="11"/>
                        </a:cxn>
                        <a:cxn ang="0">
                          <a:pos x="2" y="26"/>
                        </a:cxn>
                        <a:cxn ang="0">
                          <a:pos x="0" y="31"/>
                        </a:cxn>
                      </a:cxnLst>
                      <a:rect l="0" t="0" r="r" b="b"/>
                      <a:pathLst>
                        <a:path w="34" h="37">
                          <a:moveTo>
                            <a:pt x="0" y="31"/>
                          </a:moveTo>
                          <a:lnTo>
                            <a:pt x="13" y="37"/>
                          </a:lnTo>
                          <a:lnTo>
                            <a:pt x="15" y="24"/>
                          </a:lnTo>
                          <a:lnTo>
                            <a:pt x="21" y="22"/>
                          </a:lnTo>
                          <a:lnTo>
                            <a:pt x="34" y="14"/>
                          </a:lnTo>
                          <a:lnTo>
                            <a:pt x="34" y="4"/>
                          </a:lnTo>
                          <a:lnTo>
                            <a:pt x="26" y="6"/>
                          </a:lnTo>
                          <a:lnTo>
                            <a:pt x="19" y="0"/>
                          </a:lnTo>
                          <a:lnTo>
                            <a:pt x="5" y="11"/>
                          </a:lnTo>
                          <a:lnTo>
                            <a:pt x="2" y="26"/>
                          </a:lnTo>
                          <a:lnTo>
                            <a:pt x="0" y="31"/>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7" name="その他"/>
                    <p:cNvSpPr>
                      <a:spLocks/>
                    </p:cNvSpPr>
                    <p:nvPr/>
                  </p:nvSpPr>
                  <p:spPr bwMode="auto">
                    <a:xfrm>
                      <a:off x="130" y="494"/>
                      <a:ext cx="47" cy="29"/>
                    </a:xfrm>
                    <a:custGeom>
                      <a:avLst/>
                      <a:gdLst/>
                      <a:ahLst/>
                      <a:cxnLst>
                        <a:cxn ang="0">
                          <a:pos x="0" y="6"/>
                        </a:cxn>
                        <a:cxn ang="0">
                          <a:pos x="13" y="8"/>
                        </a:cxn>
                        <a:cxn ang="0">
                          <a:pos x="14" y="4"/>
                        </a:cxn>
                        <a:cxn ang="0">
                          <a:pos x="23" y="8"/>
                        </a:cxn>
                        <a:cxn ang="0">
                          <a:pos x="28" y="13"/>
                        </a:cxn>
                        <a:cxn ang="0">
                          <a:pos x="28" y="4"/>
                        </a:cxn>
                        <a:cxn ang="0">
                          <a:pos x="32" y="0"/>
                        </a:cxn>
                        <a:cxn ang="0">
                          <a:pos x="37" y="1"/>
                        </a:cxn>
                        <a:cxn ang="0">
                          <a:pos x="41" y="11"/>
                        </a:cxn>
                        <a:cxn ang="0">
                          <a:pos x="46" y="20"/>
                        </a:cxn>
                        <a:cxn ang="0">
                          <a:pos x="46" y="22"/>
                        </a:cxn>
                        <a:cxn ang="0">
                          <a:pos x="31" y="26"/>
                        </a:cxn>
                        <a:cxn ang="0">
                          <a:pos x="10" y="29"/>
                        </a:cxn>
                        <a:cxn ang="0">
                          <a:pos x="1" y="15"/>
                        </a:cxn>
                        <a:cxn ang="0">
                          <a:pos x="0" y="6"/>
                        </a:cxn>
                      </a:cxnLst>
                      <a:rect l="0" t="0" r="r" b="b"/>
                      <a:pathLst>
                        <a:path w="46" h="29">
                          <a:moveTo>
                            <a:pt x="0" y="6"/>
                          </a:moveTo>
                          <a:lnTo>
                            <a:pt x="13" y="8"/>
                          </a:lnTo>
                          <a:lnTo>
                            <a:pt x="14" y="4"/>
                          </a:lnTo>
                          <a:lnTo>
                            <a:pt x="23" y="8"/>
                          </a:lnTo>
                          <a:lnTo>
                            <a:pt x="28" y="13"/>
                          </a:lnTo>
                          <a:lnTo>
                            <a:pt x="28" y="4"/>
                          </a:lnTo>
                          <a:lnTo>
                            <a:pt x="32" y="0"/>
                          </a:lnTo>
                          <a:lnTo>
                            <a:pt x="37" y="1"/>
                          </a:lnTo>
                          <a:lnTo>
                            <a:pt x="41" y="11"/>
                          </a:lnTo>
                          <a:lnTo>
                            <a:pt x="46" y="20"/>
                          </a:lnTo>
                          <a:lnTo>
                            <a:pt x="46" y="22"/>
                          </a:lnTo>
                          <a:lnTo>
                            <a:pt x="31" y="26"/>
                          </a:lnTo>
                          <a:lnTo>
                            <a:pt x="10" y="29"/>
                          </a:lnTo>
                          <a:lnTo>
                            <a:pt x="1" y="15"/>
                          </a:lnTo>
                          <a:lnTo>
                            <a:pt x="0" y="6"/>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8" name="その他"/>
                    <p:cNvSpPr>
                      <a:spLocks/>
                    </p:cNvSpPr>
                    <p:nvPr/>
                  </p:nvSpPr>
                  <p:spPr bwMode="auto">
                    <a:xfrm>
                      <a:off x="1" y="13"/>
                      <a:ext cx="678" cy="652"/>
                    </a:xfrm>
                    <a:custGeom>
                      <a:avLst/>
                      <a:gdLst/>
                      <a:ahLst/>
                      <a:cxnLst>
                        <a:cxn ang="0">
                          <a:pos x="18" y="131"/>
                        </a:cxn>
                        <a:cxn ang="0">
                          <a:pos x="34" y="87"/>
                        </a:cxn>
                        <a:cxn ang="0">
                          <a:pos x="63" y="59"/>
                        </a:cxn>
                        <a:cxn ang="0">
                          <a:pos x="112" y="24"/>
                        </a:cxn>
                        <a:cxn ang="0">
                          <a:pos x="155" y="20"/>
                        </a:cxn>
                        <a:cxn ang="0">
                          <a:pos x="218" y="55"/>
                        </a:cxn>
                        <a:cxn ang="0">
                          <a:pos x="273" y="107"/>
                        </a:cxn>
                        <a:cxn ang="0">
                          <a:pos x="349" y="109"/>
                        </a:cxn>
                        <a:cxn ang="0">
                          <a:pos x="400" y="152"/>
                        </a:cxn>
                        <a:cxn ang="0">
                          <a:pos x="353" y="164"/>
                        </a:cxn>
                        <a:cxn ang="0">
                          <a:pos x="337" y="192"/>
                        </a:cxn>
                        <a:cxn ang="0">
                          <a:pos x="304" y="209"/>
                        </a:cxn>
                        <a:cxn ang="0">
                          <a:pos x="294" y="228"/>
                        </a:cxn>
                        <a:cxn ang="0">
                          <a:pos x="279" y="226"/>
                        </a:cxn>
                        <a:cxn ang="0">
                          <a:pos x="255" y="232"/>
                        </a:cxn>
                        <a:cxn ang="0">
                          <a:pos x="267" y="274"/>
                        </a:cxn>
                        <a:cxn ang="0">
                          <a:pos x="312" y="308"/>
                        </a:cxn>
                        <a:cxn ang="0">
                          <a:pos x="385" y="323"/>
                        </a:cxn>
                        <a:cxn ang="0">
                          <a:pos x="424" y="324"/>
                        </a:cxn>
                        <a:cxn ang="0">
                          <a:pos x="491" y="359"/>
                        </a:cxn>
                        <a:cxn ang="0">
                          <a:pos x="592" y="354"/>
                        </a:cxn>
                        <a:cxn ang="0">
                          <a:pos x="674" y="375"/>
                        </a:cxn>
                        <a:cxn ang="0">
                          <a:pos x="668" y="432"/>
                        </a:cxn>
                        <a:cxn ang="0">
                          <a:pos x="633" y="441"/>
                        </a:cxn>
                        <a:cxn ang="0">
                          <a:pos x="601" y="461"/>
                        </a:cxn>
                        <a:cxn ang="0">
                          <a:pos x="585" y="441"/>
                        </a:cxn>
                        <a:cxn ang="0">
                          <a:pos x="481" y="426"/>
                        </a:cxn>
                        <a:cxn ang="0">
                          <a:pos x="424" y="488"/>
                        </a:cxn>
                        <a:cxn ang="0">
                          <a:pos x="406" y="516"/>
                        </a:cxn>
                        <a:cxn ang="0">
                          <a:pos x="406" y="550"/>
                        </a:cxn>
                        <a:cxn ang="0">
                          <a:pos x="385" y="604"/>
                        </a:cxn>
                        <a:cxn ang="0">
                          <a:pos x="353" y="641"/>
                        </a:cxn>
                        <a:cxn ang="0">
                          <a:pos x="378" y="595"/>
                        </a:cxn>
                        <a:cxn ang="0">
                          <a:pos x="370" y="589"/>
                        </a:cxn>
                        <a:cxn ang="0">
                          <a:pos x="311" y="557"/>
                        </a:cxn>
                        <a:cxn ang="0">
                          <a:pos x="274" y="564"/>
                        </a:cxn>
                        <a:cxn ang="0">
                          <a:pos x="254" y="557"/>
                        </a:cxn>
                        <a:cxn ang="0">
                          <a:pos x="228" y="571"/>
                        </a:cxn>
                        <a:cxn ang="0">
                          <a:pos x="178" y="560"/>
                        </a:cxn>
                        <a:cxn ang="0">
                          <a:pos x="129" y="494"/>
                        </a:cxn>
                        <a:cxn ang="0">
                          <a:pos x="121" y="463"/>
                        </a:cxn>
                        <a:cxn ang="0">
                          <a:pos x="103" y="441"/>
                        </a:cxn>
                        <a:cxn ang="0">
                          <a:pos x="119" y="420"/>
                        </a:cxn>
                        <a:cxn ang="0">
                          <a:pos x="135" y="432"/>
                        </a:cxn>
                        <a:cxn ang="0">
                          <a:pos x="133" y="395"/>
                        </a:cxn>
                        <a:cxn ang="0">
                          <a:pos x="117" y="352"/>
                        </a:cxn>
                        <a:cxn ang="0">
                          <a:pos x="102" y="351"/>
                        </a:cxn>
                        <a:cxn ang="0">
                          <a:pos x="81" y="365"/>
                        </a:cxn>
                        <a:cxn ang="0">
                          <a:pos x="79" y="340"/>
                        </a:cxn>
                        <a:cxn ang="0">
                          <a:pos x="62" y="303"/>
                        </a:cxn>
                        <a:cxn ang="0">
                          <a:pos x="40" y="310"/>
                        </a:cxn>
                        <a:cxn ang="0">
                          <a:pos x="66" y="288"/>
                        </a:cxn>
                        <a:cxn ang="0">
                          <a:pos x="102" y="269"/>
                        </a:cxn>
                        <a:cxn ang="0">
                          <a:pos x="98" y="264"/>
                        </a:cxn>
                        <a:cxn ang="0">
                          <a:pos x="66" y="211"/>
                        </a:cxn>
                        <a:cxn ang="0">
                          <a:pos x="71" y="202"/>
                        </a:cxn>
                        <a:cxn ang="0">
                          <a:pos x="56" y="148"/>
                        </a:cxn>
                        <a:cxn ang="0">
                          <a:pos x="22" y="155"/>
                        </a:cxn>
                        <a:cxn ang="0">
                          <a:pos x="51" y="203"/>
                        </a:cxn>
                        <a:cxn ang="0">
                          <a:pos x="44" y="224"/>
                        </a:cxn>
                        <a:cxn ang="0">
                          <a:pos x="23" y="188"/>
                        </a:cxn>
                        <a:cxn ang="0">
                          <a:pos x="3" y="171"/>
                        </a:cxn>
                      </a:cxnLst>
                      <a:rect l="0" t="0" r="r" b="b"/>
                      <a:pathLst>
                        <a:path w="678" h="652">
                          <a:moveTo>
                            <a:pt x="0" y="152"/>
                          </a:moveTo>
                          <a:lnTo>
                            <a:pt x="16" y="146"/>
                          </a:lnTo>
                          <a:lnTo>
                            <a:pt x="18" y="131"/>
                          </a:lnTo>
                          <a:lnTo>
                            <a:pt x="24" y="100"/>
                          </a:lnTo>
                          <a:lnTo>
                            <a:pt x="23" y="81"/>
                          </a:lnTo>
                          <a:lnTo>
                            <a:pt x="34" y="87"/>
                          </a:lnTo>
                          <a:lnTo>
                            <a:pt x="57" y="77"/>
                          </a:lnTo>
                          <a:lnTo>
                            <a:pt x="59" y="67"/>
                          </a:lnTo>
                          <a:lnTo>
                            <a:pt x="63" y="59"/>
                          </a:lnTo>
                          <a:lnTo>
                            <a:pt x="68" y="45"/>
                          </a:lnTo>
                          <a:lnTo>
                            <a:pt x="96" y="29"/>
                          </a:lnTo>
                          <a:lnTo>
                            <a:pt x="112" y="24"/>
                          </a:lnTo>
                          <a:lnTo>
                            <a:pt x="127" y="16"/>
                          </a:lnTo>
                          <a:lnTo>
                            <a:pt x="129" y="0"/>
                          </a:lnTo>
                          <a:lnTo>
                            <a:pt x="155" y="20"/>
                          </a:lnTo>
                          <a:lnTo>
                            <a:pt x="174" y="37"/>
                          </a:lnTo>
                          <a:lnTo>
                            <a:pt x="193" y="45"/>
                          </a:lnTo>
                          <a:lnTo>
                            <a:pt x="218" y="55"/>
                          </a:lnTo>
                          <a:lnTo>
                            <a:pt x="232" y="70"/>
                          </a:lnTo>
                          <a:lnTo>
                            <a:pt x="254" y="98"/>
                          </a:lnTo>
                          <a:lnTo>
                            <a:pt x="273" y="107"/>
                          </a:lnTo>
                          <a:lnTo>
                            <a:pt x="284" y="113"/>
                          </a:lnTo>
                          <a:lnTo>
                            <a:pt x="315" y="107"/>
                          </a:lnTo>
                          <a:lnTo>
                            <a:pt x="349" y="109"/>
                          </a:lnTo>
                          <a:lnTo>
                            <a:pt x="365" y="119"/>
                          </a:lnTo>
                          <a:lnTo>
                            <a:pt x="380" y="130"/>
                          </a:lnTo>
                          <a:lnTo>
                            <a:pt x="400" y="152"/>
                          </a:lnTo>
                          <a:lnTo>
                            <a:pt x="384" y="175"/>
                          </a:lnTo>
                          <a:lnTo>
                            <a:pt x="360" y="198"/>
                          </a:lnTo>
                          <a:lnTo>
                            <a:pt x="353" y="164"/>
                          </a:lnTo>
                          <a:lnTo>
                            <a:pt x="335" y="188"/>
                          </a:lnTo>
                          <a:lnTo>
                            <a:pt x="351" y="189"/>
                          </a:lnTo>
                          <a:lnTo>
                            <a:pt x="337" y="192"/>
                          </a:lnTo>
                          <a:lnTo>
                            <a:pt x="325" y="216"/>
                          </a:lnTo>
                          <a:lnTo>
                            <a:pt x="320" y="211"/>
                          </a:lnTo>
                          <a:lnTo>
                            <a:pt x="304" y="209"/>
                          </a:lnTo>
                          <a:lnTo>
                            <a:pt x="300" y="214"/>
                          </a:lnTo>
                          <a:lnTo>
                            <a:pt x="301" y="228"/>
                          </a:lnTo>
                          <a:lnTo>
                            <a:pt x="294" y="228"/>
                          </a:lnTo>
                          <a:lnTo>
                            <a:pt x="288" y="220"/>
                          </a:lnTo>
                          <a:lnTo>
                            <a:pt x="281" y="216"/>
                          </a:lnTo>
                          <a:lnTo>
                            <a:pt x="279" y="226"/>
                          </a:lnTo>
                          <a:lnTo>
                            <a:pt x="274" y="233"/>
                          </a:lnTo>
                          <a:lnTo>
                            <a:pt x="265" y="227"/>
                          </a:lnTo>
                          <a:lnTo>
                            <a:pt x="255" y="232"/>
                          </a:lnTo>
                          <a:lnTo>
                            <a:pt x="254" y="238"/>
                          </a:lnTo>
                          <a:lnTo>
                            <a:pt x="272" y="250"/>
                          </a:lnTo>
                          <a:lnTo>
                            <a:pt x="267" y="274"/>
                          </a:lnTo>
                          <a:lnTo>
                            <a:pt x="284" y="289"/>
                          </a:lnTo>
                          <a:lnTo>
                            <a:pt x="295" y="301"/>
                          </a:lnTo>
                          <a:lnTo>
                            <a:pt x="312" y="308"/>
                          </a:lnTo>
                          <a:lnTo>
                            <a:pt x="324" y="311"/>
                          </a:lnTo>
                          <a:lnTo>
                            <a:pt x="357" y="317"/>
                          </a:lnTo>
                          <a:lnTo>
                            <a:pt x="385" y="323"/>
                          </a:lnTo>
                          <a:lnTo>
                            <a:pt x="396" y="335"/>
                          </a:lnTo>
                          <a:lnTo>
                            <a:pt x="410" y="337"/>
                          </a:lnTo>
                          <a:lnTo>
                            <a:pt x="424" y="324"/>
                          </a:lnTo>
                          <a:lnTo>
                            <a:pt x="441" y="324"/>
                          </a:lnTo>
                          <a:lnTo>
                            <a:pt x="478" y="359"/>
                          </a:lnTo>
                          <a:lnTo>
                            <a:pt x="491" y="359"/>
                          </a:lnTo>
                          <a:lnTo>
                            <a:pt x="513" y="352"/>
                          </a:lnTo>
                          <a:lnTo>
                            <a:pt x="517" y="343"/>
                          </a:lnTo>
                          <a:lnTo>
                            <a:pt x="592" y="354"/>
                          </a:lnTo>
                          <a:lnTo>
                            <a:pt x="598" y="350"/>
                          </a:lnTo>
                          <a:lnTo>
                            <a:pt x="638" y="354"/>
                          </a:lnTo>
                          <a:lnTo>
                            <a:pt x="674" y="375"/>
                          </a:lnTo>
                          <a:lnTo>
                            <a:pt x="668" y="388"/>
                          </a:lnTo>
                          <a:lnTo>
                            <a:pt x="678" y="395"/>
                          </a:lnTo>
                          <a:lnTo>
                            <a:pt x="668" y="432"/>
                          </a:lnTo>
                          <a:lnTo>
                            <a:pt x="655" y="430"/>
                          </a:lnTo>
                          <a:lnTo>
                            <a:pt x="638" y="437"/>
                          </a:lnTo>
                          <a:lnTo>
                            <a:pt x="633" y="441"/>
                          </a:lnTo>
                          <a:lnTo>
                            <a:pt x="637" y="455"/>
                          </a:lnTo>
                          <a:lnTo>
                            <a:pt x="614" y="468"/>
                          </a:lnTo>
                          <a:lnTo>
                            <a:pt x="601" y="461"/>
                          </a:lnTo>
                          <a:lnTo>
                            <a:pt x="605" y="455"/>
                          </a:lnTo>
                          <a:lnTo>
                            <a:pt x="594" y="445"/>
                          </a:lnTo>
                          <a:lnTo>
                            <a:pt x="585" y="441"/>
                          </a:lnTo>
                          <a:lnTo>
                            <a:pt x="558" y="444"/>
                          </a:lnTo>
                          <a:lnTo>
                            <a:pt x="516" y="427"/>
                          </a:lnTo>
                          <a:lnTo>
                            <a:pt x="481" y="426"/>
                          </a:lnTo>
                          <a:lnTo>
                            <a:pt x="462" y="436"/>
                          </a:lnTo>
                          <a:lnTo>
                            <a:pt x="445" y="454"/>
                          </a:lnTo>
                          <a:lnTo>
                            <a:pt x="424" y="488"/>
                          </a:lnTo>
                          <a:lnTo>
                            <a:pt x="410" y="503"/>
                          </a:lnTo>
                          <a:lnTo>
                            <a:pt x="406" y="510"/>
                          </a:lnTo>
                          <a:lnTo>
                            <a:pt x="406" y="516"/>
                          </a:lnTo>
                          <a:lnTo>
                            <a:pt x="399" y="528"/>
                          </a:lnTo>
                          <a:lnTo>
                            <a:pt x="399" y="545"/>
                          </a:lnTo>
                          <a:lnTo>
                            <a:pt x="406" y="550"/>
                          </a:lnTo>
                          <a:lnTo>
                            <a:pt x="394" y="588"/>
                          </a:lnTo>
                          <a:lnTo>
                            <a:pt x="385" y="598"/>
                          </a:lnTo>
                          <a:lnTo>
                            <a:pt x="385" y="604"/>
                          </a:lnTo>
                          <a:lnTo>
                            <a:pt x="367" y="622"/>
                          </a:lnTo>
                          <a:lnTo>
                            <a:pt x="352" y="652"/>
                          </a:lnTo>
                          <a:lnTo>
                            <a:pt x="353" y="641"/>
                          </a:lnTo>
                          <a:lnTo>
                            <a:pt x="363" y="617"/>
                          </a:lnTo>
                          <a:lnTo>
                            <a:pt x="376" y="607"/>
                          </a:lnTo>
                          <a:lnTo>
                            <a:pt x="378" y="595"/>
                          </a:lnTo>
                          <a:lnTo>
                            <a:pt x="391" y="584"/>
                          </a:lnTo>
                          <a:lnTo>
                            <a:pt x="391" y="574"/>
                          </a:lnTo>
                          <a:lnTo>
                            <a:pt x="370" y="589"/>
                          </a:lnTo>
                          <a:lnTo>
                            <a:pt x="354" y="595"/>
                          </a:lnTo>
                          <a:lnTo>
                            <a:pt x="362" y="586"/>
                          </a:lnTo>
                          <a:lnTo>
                            <a:pt x="311" y="557"/>
                          </a:lnTo>
                          <a:lnTo>
                            <a:pt x="298" y="558"/>
                          </a:lnTo>
                          <a:lnTo>
                            <a:pt x="280" y="555"/>
                          </a:lnTo>
                          <a:lnTo>
                            <a:pt x="274" y="564"/>
                          </a:lnTo>
                          <a:lnTo>
                            <a:pt x="268" y="558"/>
                          </a:lnTo>
                          <a:lnTo>
                            <a:pt x="261" y="568"/>
                          </a:lnTo>
                          <a:lnTo>
                            <a:pt x="254" y="557"/>
                          </a:lnTo>
                          <a:lnTo>
                            <a:pt x="260" y="542"/>
                          </a:lnTo>
                          <a:lnTo>
                            <a:pt x="250" y="541"/>
                          </a:lnTo>
                          <a:lnTo>
                            <a:pt x="228" y="571"/>
                          </a:lnTo>
                          <a:lnTo>
                            <a:pt x="222" y="570"/>
                          </a:lnTo>
                          <a:lnTo>
                            <a:pt x="218" y="580"/>
                          </a:lnTo>
                          <a:lnTo>
                            <a:pt x="178" y="560"/>
                          </a:lnTo>
                          <a:lnTo>
                            <a:pt x="181" y="537"/>
                          </a:lnTo>
                          <a:lnTo>
                            <a:pt x="151" y="535"/>
                          </a:lnTo>
                          <a:lnTo>
                            <a:pt x="129" y="494"/>
                          </a:lnTo>
                          <a:lnTo>
                            <a:pt x="130" y="478"/>
                          </a:lnTo>
                          <a:lnTo>
                            <a:pt x="121" y="472"/>
                          </a:lnTo>
                          <a:lnTo>
                            <a:pt x="121" y="463"/>
                          </a:lnTo>
                          <a:lnTo>
                            <a:pt x="124" y="450"/>
                          </a:lnTo>
                          <a:lnTo>
                            <a:pt x="112" y="441"/>
                          </a:lnTo>
                          <a:lnTo>
                            <a:pt x="103" y="441"/>
                          </a:lnTo>
                          <a:lnTo>
                            <a:pt x="89" y="425"/>
                          </a:lnTo>
                          <a:lnTo>
                            <a:pt x="104" y="424"/>
                          </a:lnTo>
                          <a:lnTo>
                            <a:pt x="119" y="420"/>
                          </a:lnTo>
                          <a:lnTo>
                            <a:pt x="129" y="426"/>
                          </a:lnTo>
                          <a:lnTo>
                            <a:pt x="134" y="419"/>
                          </a:lnTo>
                          <a:lnTo>
                            <a:pt x="135" y="432"/>
                          </a:lnTo>
                          <a:lnTo>
                            <a:pt x="151" y="433"/>
                          </a:lnTo>
                          <a:lnTo>
                            <a:pt x="146" y="412"/>
                          </a:lnTo>
                          <a:lnTo>
                            <a:pt x="133" y="395"/>
                          </a:lnTo>
                          <a:lnTo>
                            <a:pt x="128" y="386"/>
                          </a:lnTo>
                          <a:lnTo>
                            <a:pt x="128" y="352"/>
                          </a:lnTo>
                          <a:lnTo>
                            <a:pt x="117" y="352"/>
                          </a:lnTo>
                          <a:lnTo>
                            <a:pt x="116" y="344"/>
                          </a:lnTo>
                          <a:lnTo>
                            <a:pt x="110" y="335"/>
                          </a:lnTo>
                          <a:lnTo>
                            <a:pt x="102" y="351"/>
                          </a:lnTo>
                          <a:lnTo>
                            <a:pt x="95" y="359"/>
                          </a:lnTo>
                          <a:lnTo>
                            <a:pt x="85" y="361"/>
                          </a:lnTo>
                          <a:lnTo>
                            <a:pt x="81" y="365"/>
                          </a:lnTo>
                          <a:lnTo>
                            <a:pt x="66" y="360"/>
                          </a:lnTo>
                          <a:lnTo>
                            <a:pt x="68" y="340"/>
                          </a:lnTo>
                          <a:lnTo>
                            <a:pt x="79" y="340"/>
                          </a:lnTo>
                          <a:lnTo>
                            <a:pt x="108" y="323"/>
                          </a:lnTo>
                          <a:lnTo>
                            <a:pt x="101" y="306"/>
                          </a:lnTo>
                          <a:lnTo>
                            <a:pt x="62" y="303"/>
                          </a:lnTo>
                          <a:lnTo>
                            <a:pt x="54" y="303"/>
                          </a:lnTo>
                          <a:lnTo>
                            <a:pt x="51" y="317"/>
                          </a:lnTo>
                          <a:lnTo>
                            <a:pt x="40" y="310"/>
                          </a:lnTo>
                          <a:lnTo>
                            <a:pt x="45" y="293"/>
                          </a:lnTo>
                          <a:lnTo>
                            <a:pt x="62" y="282"/>
                          </a:lnTo>
                          <a:lnTo>
                            <a:pt x="66" y="288"/>
                          </a:lnTo>
                          <a:lnTo>
                            <a:pt x="82" y="279"/>
                          </a:lnTo>
                          <a:lnTo>
                            <a:pt x="97" y="281"/>
                          </a:lnTo>
                          <a:lnTo>
                            <a:pt x="102" y="269"/>
                          </a:lnTo>
                          <a:lnTo>
                            <a:pt x="112" y="261"/>
                          </a:lnTo>
                          <a:lnTo>
                            <a:pt x="106" y="254"/>
                          </a:lnTo>
                          <a:lnTo>
                            <a:pt x="98" y="264"/>
                          </a:lnTo>
                          <a:lnTo>
                            <a:pt x="86" y="254"/>
                          </a:lnTo>
                          <a:lnTo>
                            <a:pt x="92" y="216"/>
                          </a:lnTo>
                          <a:lnTo>
                            <a:pt x="66" y="211"/>
                          </a:lnTo>
                          <a:lnTo>
                            <a:pt x="61" y="208"/>
                          </a:lnTo>
                          <a:lnTo>
                            <a:pt x="63" y="202"/>
                          </a:lnTo>
                          <a:lnTo>
                            <a:pt x="71" y="202"/>
                          </a:lnTo>
                          <a:lnTo>
                            <a:pt x="68" y="174"/>
                          </a:lnTo>
                          <a:lnTo>
                            <a:pt x="56" y="156"/>
                          </a:lnTo>
                          <a:lnTo>
                            <a:pt x="56" y="148"/>
                          </a:lnTo>
                          <a:lnTo>
                            <a:pt x="44" y="139"/>
                          </a:lnTo>
                          <a:lnTo>
                            <a:pt x="33" y="152"/>
                          </a:lnTo>
                          <a:lnTo>
                            <a:pt x="22" y="155"/>
                          </a:lnTo>
                          <a:lnTo>
                            <a:pt x="26" y="167"/>
                          </a:lnTo>
                          <a:lnTo>
                            <a:pt x="43" y="193"/>
                          </a:lnTo>
                          <a:lnTo>
                            <a:pt x="51" y="203"/>
                          </a:lnTo>
                          <a:lnTo>
                            <a:pt x="58" y="208"/>
                          </a:lnTo>
                          <a:lnTo>
                            <a:pt x="54" y="222"/>
                          </a:lnTo>
                          <a:lnTo>
                            <a:pt x="44" y="224"/>
                          </a:lnTo>
                          <a:lnTo>
                            <a:pt x="29" y="214"/>
                          </a:lnTo>
                          <a:lnTo>
                            <a:pt x="24" y="202"/>
                          </a:lnTo>
                          <a:lnTo>
                            <a:pt x="23" y="188"/>
                          </a:lnTo>
                          <a:lnTo>
                            <a:pt x="12" y="189"/>
                          </a:lnTo>
                          <a:lnTo>
                            <a:pt x="9" y="180"/>
                          </a:lnTo>
                          <a:lnTo>
                            <a:pt x="3" y="171"/>
                          </a:lnTo>
                          <a:lnTo>
                            <a:pt x="0" y="152"/>
                          </a:lnTo>
                          <a:close/>
                        </a:path>
                      </a:pathLst>
                    </a:custGeom>
                    <a:noFill/>
                    <a:ln w="63500" cap="flat" cmpd="sng">
                      <a:solidFill>
                        <a:srgbClr val="000000"/>
                      </a:solidFill>
                      <a:round/>
                      <a:headEnd/>
                      <a:tailEnd/>
                    </a:ln>
                  </p:spPr>
                  <p:txBody>
                    <a:bodyPr/>
                    <a:lstStyle/>
                    <a:p>
                      <a:endParaRPr lang="ja-JP" altLang="en-US"/>
                    </a:p>
                  </p:txBody>
                </p:sp>
              </p:grpSp>
              <p:sp>
                <p:nvSpPr>
                  <p:cNvPr id="11299" name="Line 35"/>
                  <p:cNvSpPr>
                    <a:spLocks noChangeShapeType="1"/>
                  </p:cNvSpPr>
                  <p:nvPr/>
                </p:nvSpPr>
                <p:spPr bwMode="auto">
                  <a:xfrm>
                    <a:off x="392" y="457"/>
                    <a:ext cx="0" cy="13"/>
                  </a:xfrm>
                  <a:prstGeom prst="line">
                    <a:avLst/>
                  </a:prstGeom>
                  <a:noFill/>
                  <a:ln w="3175" cmpd="sng">
                    <a:solidFill>
                      <a:srgbClr val="FF0000"/>
                    </a:solidFill>
                    <a:round/>
                    <a:headEnd/>
                    <a:tailEnd/>
                  </a:ln>
                </p:spPr>
                <p:txBody>
                  <a:bodyPr/>
                  <a:lstStyle/>
                  <a:p>
                    <a:endParaRPr lang="ja-JP" altLang="en-US"/>
                  </a:p>
                </p:txBody>
              </p:sp>
              <p:sp>
                <p:nvSpPr>
                  <p:cNvPr id="11300" name="Line 36"/>
                  <p:cNvSpPr>
                    <a:spLocks noChangeShapeType="1"/>
                  </p:cNvSpPr>
                  <p:nvPr/>
                </p:nvSpPr>
                <p:spPr bwMode="auto">
                  <a:xfrm>
                    <a:off x="395" y="458"/>
                    <a:ext cx="0" cy="14"/>
                  </a:xfrm>
                  <a:prstGeom prst="line">
                    <a:avLst/>
                  </a:prstGeom>
                  <a:noFill/>
                  <a:ln w="3175" cmpd="sng">
                    <a:solidFill>
                      <a:srgbClr val="FF0000"/>
                    </a:solidFill>
                    <a:round/>
                    <a:headEnd/>
                    <a:tailEnd/>
                  </a:ln>
                </p:spPr>
                <p:txBody>
                  <a:bodyPr/>
                  <a:lstStyle/>
                  <a:p>
                    <a:endParaRPr lang="ja-JP" altLang="en-US"/>
                  </a:p>
                </p:txBody>
              </p:sp>
              <p:sp>
                <p:nvSpPr>
                  <p:cNvPr id="11301" name="Line 37"/>
                  <p:cNvSpPr>
                    <a:spLocks noChangeShapeType="1"/>
                  </p:cNvSpPr>
                  <p:nvPr/>
                </p:nvSpPr>
                <p:spPr bwMode="auto">
                  <a:xfrm>
                    <a:off x="398" y="456"/>
                    <a:ext cx="0" cy="17"/>
                  </a:xfrm>
                  <a:prstGeom prst="line">
                    <a:avLst/>
                  </a:prstGeom>
                  <a:noFill/>
                  <a:ln w="3175" cmpd="sng">
                    <a:solidFill>
                      <a:srgbClr val="FF0000"/>
                    </a:solidFill>
                    <a:round/>
                    <a:headEnd/>
                    <a:tailEnd/>
                  </a:ln>
                </p:spPr>
                <p:txBody>
                  <a:bodyPr/>
                  <a:lstStyle/>
                  <a:p>
                    <a:endParaRPr lang="ja-JP" altLang="en-US"/>
                  </a:p>
                </p:txBody>
              </p:sp>
              <p:sp>
                <p:nvSpPr>
                  <p:cNvPr id="11302" name="Line 38"/>
                  <p:cNvSpPr>
                    <a:spLocks noChangeShapeType="1"/>
                  </p:cNvSpPr>
                  <p:nvPr/>
                </p:nvSpPr>
                <p:spPr bwMode="auto">
                  <a:xfrm>
                    <a:off x="401" y="454"/>
                    <a:ext cx="0" cy="22"/>
                  </a:xfrm>
                  <a:prstGeom prst="line">
                    <a:avLst/>
                  </a:prstGeom>
                  <a:noFill/>
                  <a:ln w="3175" cmpd="sng">
                    <a:solidFill>
                      <a:srgbClr val="FF0000"/>
                    </a:solidFill>
                    <a:round/>
                    <a:headEnd/>
                    <a:tailEnd/>
                  </a:ln>
                </p:spPr>
                <p:txBody>
                  <a:bodyPr/>
                  <a:lstStyle/>
                  <a:p>
                    <a:endParaRPr lang="ja-JP" altLang="en-US"/>
                  </a:p>
                </p:txBody>
              </p:sp>
              <p:sp>
                <p:nvSpPr>
                  <p:cNvPr id="11303" name="Line 39"/>
                  <p:cNvSpPr>
                    <a:spLocks noChangeShapeType="1"/>
                  </p:cNvSpPr>
                  <p:nvPr/>
                </p:nvSpPr>
                <p:spPr bwMode="auto">
                  <a:xfrm>
                    <a:off x="404" y="454"/>
                    <a:ext cx="0" cy="23"/>
                  </a:xfrm>
                  <a:prstGeom prst="line">
                    <a:avLst/>
                  </a:prstGeom>
                  <a:noFill/>
                  <a:ln w="3175" cmpd="sng">
                    <a:solidFill>
                      <a:srgbClr val="FF0000"/>
                    </a:solidFill>
                    <a:round/>
                    <a:headEnd/>
                    <a:tailEnd/>
                  </a:ln>
                </p:spPr>
                <p:txBody>
                  <a:bodyPr/>
                  <a:lstStyle/>
                  <a:p>
                    <a:endParaRPr lang="ja-JP" altLang="en-US"/>
                  </a:p>
                </p:txBody>
              </p:sp>
              <p:sp>
                <p:nvSpPr>
                  <p:cNvPr id="11304" name="Line 40"/>
                  <p:cNvSpPr>
                    <a:spLocks noChangeShapeType="1"/>
                  </p:cNvSpPr>
                  <p:nvPr/>
                </p:nvSpPr>
                <p:spPr bwMode="auto">
                  <a:xfrm>
                    <a:off x="407" y="453"/>
                    <a:ext cx="0" cy="26"/>
                  </a:xfrm>
                  <a:prstGeom prst="line">
                    <a:avLst/>
                  </a:prstGeom>
                  <a:noFill/>
                  <a:ln w="3175" cmpd="sng">
                    <a:solidFill>
                      <a:srgbClr val="FF0000"/>
                    </a:solidFill>
                    <a:round/>
                    <a:headEnd/>
                    <a:tailEnd/>
                  </a:ln>
                </p:spPr>
                <p:txBody>
                  <a:bodyPr/>
                  <a:lstStyle/>
                  <a:p>
                    <a:endParaRPr lang="ja-JP" altLang="en-US"/>
                  </a:p>
                </p:txBody>
              </p:sp>
              <p:sp>
                <p:nvSpPr>
                  <p:cNvPr id="11305" name="Line 41"/>
                  <p:cNvSpPr>
                    <a:spLocks noChangeShapeType="1"/>
                  </p:cNvSpPr>
                  <p:nvPr/>
                </p:nvSpPr>
                <p:spPr bwMode="auto">
                  <a:xfrm>
                    <a:off x="410" y="452"/>
                    <a:ext cx="0" cy="26"/>
                  </a:xfrm>
                  <a:prstGeom prst="line">
                    <a:avLst/>
                  </a:prstGeom>
                  <a:noFill/>
                  <a:ln w="3175" cmpd="sng">
                    <a:solidFill>
                      <a:srgbClr val="FF0000"/>
                    </a:solidFill>
                    <a:round/>
                    <a:headEnd/>
                    <a:tailEnd/>
                  </a:ln>
                </p:spPr>
                <p:txBody>
                  <a:bodyPr/>
                  <a:lstStyle/>
                  <a:p>
                    <a:endParaRPr lang="ja-JP" altLang="en-US"/>
                  </a:p>
                </p:txBody>
              </p:sp>
              <p:sp>
                <p:nvSpPr>
                  <p:cNvPr id="11306" name="Line 42"/>
                  <p:cNvSpPr>
                    <a:spLocks noChangeShapeType="1"/>
                  </p:cNvSpPr>
                  <p:nvPr/>
                </p:nvSpPr>
                <p:spPr bwMode="auto">
                  <a:xfrm>
                    <a:off x="413" y="450"/>
                    <a:ext cx="0" cy="24"/>
                  </a:xfrm>
                  <a:prstGeom prst="line">
                    <a:avLst/>
                  </a:prstGeom>
                  <a:noFill/>
                  <a:ln w="3175" cmpd="sng">
                    <a:solidFill>
                      <a:srgbClr val="FF0000"/>
                    </a:solidFill>
                    <a:round/>
                    <a:headEnd/>
                    <a:tailEnd/>
                  </a:ln>
                </p:spPr>
                <p:txBody>
                  <a:bodyPr/>
                  <a:lstStyle/>
                  <a:p>
                    <a:endParaRPr lang="ja-JP" altLang="en-US"/>
                  </a:p>
                </p:txBody>
              </p:sp>
              <p:sp>
                <p:nvSpPr>
                  <p:cNvPr id="11307" name="Line 43"/>
                  <p:cNvSpPr>
                    <a:spLocks noChangeShapeType="1"/>
                  </p:cNvSpPr>
                  <p:nvPr/>
                </p:nvSpPr>
                <p:spPr bwMode="auto">
                  <a:xfrm>
                    <a:off x="416" y="449"/>
                    <a:ext cx="0" cy="13"/>
                  </a:xfrm>
                  <a:prstGeom prst="line">
                    <a:avLst/>
                  </a:prstGeom>
                  <a:noFill/>
                  <a:ln w="3175" cmpd="sng">
                    <a:solidFill>
                      <a:srgbClr val="FF0000"/>
                    </a:solidFill>
                    <a:round/>
                    <a:headEnd/>
                    <a:tailEnd/>
                  </a:ln>
                </p:spPr>
                <p:txBody>
                  <a:bodyPr/>
                  <a:lstStyle/>
                  <a:p>
                    <a:endParaRPr lang="ja-JP" altLang="en-US"/>
                  </a:p>
                </p:txBody>
              </p:sp>
              <p:sp>
                <p:nvSpPr>
                  <p:cNvPr id="11308" name="Line 44"/>
                  <p:cNvSpPr>
                    <a:spLocks noChangeShapeType="1"/>
                  </p:cNvSpPr>
                  <p:nvPr/>
                </p:nvSpPr>
                <p:spPr bwMode="auto">
                  <a:xfrm>
                    <a:off x="419" y="448"/>
                    <a:ext cx="0" cy="13"/>
                  </a:xfrm>
                  <a:prstGeom prst="line">
                    <a:avLst/>
                  </a:prstGeom>
                  <a:noFill/>
                  <a:ln w="3175" cmpd="sng">
                    <a:solidFill>
                      <a:srgbClr val="FF0000"/>
                    </a:solidFill>
                    <a:round/>
                    <a:headEnd/>
                    <a:tailEnd/>
                  </a:ln>
                </p:spPr>
                <p:txBody>
                  <a:bodyPr/>
                  <a:lstStyle/>
                  <a:p>
                    <a:endParaRPr lang="ja-JP" altLang="en-US"/>
                  </a:p>
                </p:txBody>
              </p:sp>
              <p:sp>
                <p:nvSpPr>
                  <p:cNvPr id="11309" name="Line 45"/>
                  <p:cNvSpPr>
                    <a:spLocks noChangeShapeType="1"/>
                  </p:cNvSpPr>
                  <p:nvPr/>
                </p:nvSpPr>
                <p:spPr bwMode="auto">
                  <a:xfrm>
                    <a:off x="422" y="449"/>
                    <a:ext cx="0" cy="12"/>
                  </a:xfrm>
                  <a:prstGeom prst="line">
                    <a:avLst/>
                  </a:prstGeom>
                  <a:noFill/>
                  <a:ln w="3175" cmpd="sng">
                    <a:solidFill>
                      <a:srgbClr val="FF0000"/>
                    </a:solidFill>
                    <a:round/>
                    <a:headEnd/>
                    <a:tailEnd/>
                  </a:ln>
                </p:spPr>
                <p:txBody>
                  <a:bodyPr/>
                  <a:lstStyle/>
                  <a:p>
                    <a:endParaRPr lang="ja-JP" altLang="en-US"/>
                  </a:p>
                </p:txBody>
              </p:sp>
              <p:sp>
                <p:nvSpPr>
                  <p:cNvPr id="11310" name="Line 46"/>
                  <p:cNvSpPr>
                    <a:spLocks noChangeShapeType="1"/>
                  </p:cNvSpPr>
                  <p:nvPr/>
                </p:nvSpPr>
                <p:spPr bwMode="auto">
                  <a:xfrm>
                    <a:off x="425" y="447"/>
                    <a:ext cx="0" cy="13"/>
                  </a:xfrm>
                  <a:prstGeom prst="line">
                    <a:avLst/>
                  </a:prstGeom>
                  <a:noFill/>
                  <a:ln w="3175" cmpd="sng">
                    <a:solidFill>
                      <a:srgbClr val="FF0000"/>
                    </a:solidFill>
                    <a:round/>
                    <a:headEnd/>
                    <a:tailEnd/>
                  </a:ln>
                </p:spPr>
                <p:txBody>
                  <a:bodyPr/>
                  <a:lstStyle/>
                  <a:p>
                    <a:endParaRPr lang="ja-JP" altLang="en-US"/>
                  </a:p>
                </p:txBody>
              </p:sp>
              <p:sp>
                <p:nvSpPr>
                  <p:cNvPr id="11311" name="Line 47"/>
                  <p:cNvSpPr>
                    <a:spLocks noChangeShapeType="1"/>
                  </p:cNvSpPr>
                  <p:nvPr/>
                </p:nvSpPr>
                <p:spPr bwMode="auto">
                  <a:xfrm>
                    <a:off x="428" y="446"/>
                    <a:ext cx="0" cy="11"/>
                  </a:xfrm>
                  <a:prstGeom prst="line">
                    <a:avLst/>
                  </a:prstGeom>
                  <a:noFill/>
                  <a:ln w="3175" cmpd="sng">
                    <a:solidFill>
                      <a:srgbClr val="FF0000"/>
                    </a:solidFill>
                    <a:round/>
                    <a:headEnd/>
                    <a:tailEnd/>
                  </a:ln>
                </p:spPr>
                <p:txBody>
                  <a:bodyPr/>
                  <a:lstStyle/>
                  <a:p>
                    <a:endParaRPr lang="ja-JP" altLang="en-US"/>
                  </a:p>
                </p:txBody>
              </p:sp>
              <p:sp>
                <p:nvSpPr>
                  <p:cNvPr id="11312" name="Line 48"/>
                  <p:cNvSpPr>
                    <a:spLocks noChangeShapeType="1"/>
                  </p:cNvSpPr>
                  <p:nvPr/>
                </p:nvSpPr>
                <p:spPr bwMode="auto">
                  <a:xfrm>
                    <a:off x="431" y="445"/>
                    <a:ext cx="0" cy="22"/>
                  </a:xfrm>
                  <a:prstGeom prst="line">
                    <a:avLst/>
                  </a:prstGeom>
                  <a:noFill/>
                  <a:ln w="3175" cmpd="sng">
                    <a:solidFill>
                      <a:srgbClr val="FF0000"/>
                    </a:solidFill>
                    <a:round/>
                    <a:headEnd/>
                    <a:tailEnd/>
                  </a:ln>
                </p:spPr>
                <p:txBody>
                  <a:bodyPr/>
                  <a:lstStyle/>
                  <a:p>
                    <a:endParaRPr lang="ja-JP" altLang="en-US"/>
                  </a:p>
                </p:txBody>
              </p:sp>
              <p:sp>
                <p:nvSpPr>
                  <p:cNvPr id="11313" name="Line 49"/>
                  <p:cNvSpPr>
                    <a:spLocks noChangeShapeType="1"/>
                  </p:cNvSpPr>
                  <p:nvPr/>
                </p:nvSpPr>
                <p:spPr bwMode="auto">
                  <a:xfrm>
                    <a:off x="434" y="444"/>
                    <a:ext cx="0" cy="23"/>
                  </a:xfrm>
                  <a:prstGeom prst="line">
                    <a:avLst/>
                  </a:prstGeom>
                  <a:noFill/>
                  <a:ln w="3175" cmpd="sng">
                    <a:solidFill>
                      <a:srgbClr val="FF0000"/>
                    </a:solidFill>
                    <a:round/>
                    <a:headEnd/>
                    <a:tailEnd/>
                  </a:ln>
                </p:spPr>
                <p:txBody>
                  <a:bodyPr/>
                  <a:lstStyle/>
                  <a:p>
                    <a:endParaRPr lang="ja-JP" altLang="en-US"/>
                  </a:p>
                </p:txBody>
              </p:sp>
              <p:sp>
                <p:nvSpPr>
                  <p:cNvPr id="11314" name="Line 50"/>
                  <p:cNvSpPr>
                    <a:spLocks noChangeShapeType="1"/>
                  </p:cNvSpPr>
                  <p:nvPr/>
                </p:nvSpPr>
                <p:spPr bwMode="auto">
                  <a:xfrm>
                    <a:off x="437" y="444"/>
                    <a:ext cx="0" cy="22"/>
                  </a:xfrm>
                  <a:prstGeom prst="line">
                    <a:avLst/>
                  </a:prstGeom>
                  <a:noFill/>
                  <a:ln w="3175" cmpd="sng">
                    <a:solidFill>
                      <a:srgbClr val="FF0000"/>
                    </a:solidFill>
                    <a:round/>
                    <a:headEnd/>
                    <a:tailEnd/>
                  </a:ln>
                </p:spPr>
                <p:txBody>
                  <a:bodyPr/>
                  <a:lstStyle/>
                  <a:p>
                    <a:endParaRPr lang="ja-JP" altLang="en-US"/>
                  </a:p>
                </p:txBody>
              </p:sp>
              <p:sp>
                <p:nvSpPr>
                  <p:cNvPr id="11315" name="Line 51"/>
                  <p:cNvSpPr>
                    <a:spLocks noChangeShapeType="1"/>
                  </p:cNvSpPr>
                  <p:nvPr/>
                </p:nvSpPr>
                <p:spPr bwMode="auto">
                  <a:xfrm>
                    <a:off x="440" y="440"/>
                    <a:ext cx="0" cy="24"/>
                  </a:xfrm>
                  <a:prstGeom prst="line">
                    <a:avLst/>
                  </a:prstGeom>
                  <a:noFill/>
                  <a:ln w="3175" cmpd="sng">
                    <a:solidFill>
                      <a:srgbClr val="FF0000"/>
                    </a:solidFill>
                    <a:round/>
                    <a:headEnd/>
                    <a:tailEnd/>
                  </a:ln>
                </p:spPr>
                <p:txBody>
                  <a:bodyPr/>
                  <a:lstStyle/>
                  <a:p>
                    <a:endParaRPr lang="ja-JP" altLang="en-US"/>
                  </a:p>
                </p:txBody>
              </p:sp>
              <p:sp>
                <p:nvSpPr>
                  <p:cNvPr id="11316" name="Line 52"/>
                  <p:cNvSpPr>
                    <a:spLocks noChangeShapeType="1"/>
                  </p:cNvSpPr>
                  <p:nvPr/>
                </p:nvSpPr>
                <p:spPr bwMode="auto">
                  <a:xfrm>
                    <a:off x="443" y="435"/>
                    <a:ext cx="0" cy="29"/>
                  </a:xfrm>
                  <a:prstGeom prst="line">
                    <a:avLst/>
                  </a:prstGeom>
                  <a:noFill/>
                  <a:ln w="3175" cmpd="sng">
                    <a:solidFill>
                      <a:srgbClr val="FF0000"/>
                    </a:solidFill>
                    <a:round/>
                    <a:headEnd/>
                    <a:tailEnd/>
                  </a:ln>
                </p:spPr>
                <p:txBody>
                  <a:bodyPr/>
                  <a:lstStyle/>
                  <a:p>
                    <a:endParaRPr lang="ja-JP" altLang="en-US"/>
                  </a:p>
                </p:txBody>
              </p:sp>
              <p:sp>
                <p:nvSpPr>
                  <p:cNvPr id="11317" name="Line 53"/>
                  <p:cNvSpPr>
                    <a:spLocks noChangeShapeType="1"/>
                  </p:cNvSpPr>
                  <p:nvPr/>
                </p:nvSpPr>
                <p:spPr bwMode="auto">
                  <a:xfrm>
                    <a:off x="446" y="433"/>
                    <a:ext cx="0" cy="30"/>
                  </a:xfrm>
                  <a:prstGeom prst="line">
                    <a:avLst/>
                  </a:prstGeom>
                  <a:noFill/>
                  <a:ln w="3175" cmpd="sng">
                    <a:solidFill>
                      <a:srgbClr val="FF0000"/>
                    </a:solidFill>
                    <a:round/>
                    <a:headEnd/>
                    <a:tailEnd/>
                  </a:ln>
                </p:spPr>
                <p:txBody>
                  <a:bodyPr/>
                  <a:lstStyle/>
                  <a:p>
                    <a:endParaRPr lang="ja-JP" altLang="en-US"/>
                  </a:p>
                </p:txBody>
              </p:sp>
              <p:sp>
                <p:nvSpPr>
                  <p:cNvPr id="11318" name="Line 54"/>
                  <p:cNvSpPr>
                    <a:spLocks noChangeShapeType="1"/>
                  </p:cNvSpPr>
                  <p:nvPr/>
                </p:nvSpPr>
                <p:spPr bwMode="auto">
                  <a:xfrm>
                    <a:off x="449" y="435"/>
                    <a:ext cx="0" cy="24"/>
                  </a:xfrm>
                  <a:prstGeom prst="line">
                    <a:avLst/>
                  </a:prstGeom>
                  <a:noFill/>
                  <a:ln w="3175" cmpd="sng">
                    <a:solidFill>
                      <a:srgbClr val="FF0000"/>
                    </a:solidFill>
                    <a:round/>
                    <a:headEnd/>
                    <a:tailEnd/>
                  </a:ln>
                </p:spPr>
                <p:txBody>
                  <a:bodyPr/>
                  <a:lstStyle/>
                  <a:p>
                    <a:endParaRPr lang="ja-JP" altLang="en-US"/>
                  </a:p>
                </p:txBody>
              </p:sp>
              <p:sp>
                <p:nvSpPr>
                  <p:cNvPr id="11319" name="Line 55"/>
                  <p:cNvSpPr>
                    <a:spLocks noChangeShapeType="1"/>
                  </p:cNvSpPr>
                  <p:nvPr/>
                </p:nvSpPr>
                <p:spPr bwMode="auto">
                  <a:xfrm>
                    <a:off x="452" y="436"/>
                    <a:ext cx="0" cy="19"/>
                  </a:xfrm>
                  <a:prstGeom prst="line">
                    <a:avLst/>
                  </a:prstGeom>
                  <a:noFill/>
                  <a:ln w="3175" cmpd="sng">
                    <a:solidFill>
                      <a:srgbClr val="FF0000"/>
                    </a:solidFill>
                    <a:round/>
                    <a:headEnd/>
                    <a:tailEnd/>
                  </a:ln>
                </p:spPr>
                <p:txBody>
                  <a:bodyPr/>
                  <a:lstStyle/>
                  <a:p>
                    <a:endParaRPr lang="ja-JP" altLang="en-US"/>
                  </a:p>
                </p:txBody>
              </p:sp>
            </p:grpSp>
            <p:sp>
              <p:nvSpPr>
                <p:cNvPr id="11320" name="その他"/>
                <p:cNvSpPr>
                  <a:spLocks/>
                </p:cNvSpPr>
                <p:nvPr/>
              </p:nvSpPr>
              <p:spPr bwMode="auto">
                <a:xfrm>
                  <a:off x="386" y="434"/>
                  <a:ext cx="69" cy="49"/>
                </a:xfrm>
                <a:custGeom>
                  <a:avLst/>
                  <a:gdLst/>
                  <a:ahLst/>
                  <a:cxnLst>
                    <a:cxn ang="0">
                      <a:pos x="1" y="33"/>
                    </a:cxn>
                    <a:cxn ang="0">
                      <a:pos x="22" y="48"/>
                    </a:cxn>
                    <a:cxn ang="0">
                      <a:pos x="29" y="37"/>
                    </a:cxn>
                    <a:cxn ang="0">
                      <a:pos x="28" y="29"/>
                    </a:cxn>
                    <a:cxn ang="0">
                      <a:pos x="41" y="24"/>
                    </a:cxn>
                    <a:cxn ang="0">
                      <a:pos x="42" y="34"/>
                    </a:cxn>
                    <a:cxn ang="0">
                      <a:pos x="59" y="31"/>
                    </a:cxn>
                    <a:cxn ang="0">
                      <a:pos x="67" y="19"/>
                    </a:cxn>
                    <a:cxn ang="0">
                      <a:pos x="68" y="2"/>
                    </a:cxn>
                    <a:cxn ang="0">
                      <a:pos x="56" y="0"/>
                    </a:cxn>
                    <a:cxn ang="0">
                      <a:pos x="51" y="9"/>
                    </a:cxn>
                    <a:cxn ang="0">
                      <a:pos x="0" y="25"/>
                    </a:cxn>
                    <a:cxn ang="0">
                      <a:pos x="1" y="33"/>
                    </a:cxn>
                  </a:cxnLst>
                  <a:rect l="0" t="0" r="r" b="b"/>
                  <a:pathLst>
                    <a:path w="68" h="48">
                      <a:moveTo>
                        <a:pt x="1" y="33"/>
                      </a:moveTo>
                      <a:lnTo>
                        <a:pt x="22" y="48"/>
                      </a:lnTo>
                      <a:lnTo>
                        <a:pt x="29" y="37"/>
                      </a:lnTo>
                      <a:lnTo>
                        <a:pt x="28" y="29"/>
                      </a:lnTo>
                      <a:lnTo>
                        <a:pt x="41" y="24"/>
                      </a:lnTo>
                      <a:lnTo>
                        <a:pt x="42" y="34"/>
                      </a:lnTo>
                      <a:lnTo>
                        <a:pt x="59" y="31"/>
                      </a:lnTo>
                      <a:lnTo>
                        <a:pt x="67" y="19"/>
                      </a:lnTo>
                      <a:lnTo>
                        <a:pt x="68" y="2"/>
                      </a:lnTo>
                      <a:lnTo>
                        <a:pt x="56" y="0"/>
                      </a:lnTo>
                      <a:lnTo>
                        <a:pt x="51" y="9"/>
                      </a:lnTo>
                      <a:lnTo>
                        <a:pt x="0" y="25"/>
                      </a:lnTo>
                      <a:lnTo>
                        <a:pt x="1" y="33"/>
                      </a:lnTo>
                      <a:close/>
                    </a:path>
                  </a:pathLst>
                </a:custGeom>
                <a:noFill/>
                <a:ln w="25400" cap="flat" cmpd="sng">
                  <a:solidFill>
                    <a:srgbClr val="FF0000"/>
                  </a:solidFill>
                  <a:round/>
                  <a:headEnd/>
                  <a:tailEnd/>
                </a:ln>
              </p:spPr>
              <p:txBody>
                <a:bodyPr/>
                <a:lstStyle/>
                <a:p>
                  <a:endParaRPr lang="ja-JP" altLang="en-US"/>
                </a:p>
              </p:txBody>
            </p:sp>
          </p:grpSp>
          <p:sp>
            <p:nvSpPr>
              <p:cNvPr id="11321" name="その他"/>
              <p:cNvSpPr>
                <a:spLocks/>
              </p:cNvSpPr>
              <p:nvPr/>
            </p:nvSpPr>
            <p:spPr bwMode="auto">
              <a:xfrm>
                <a:off x="409" y="461"/>
                <a:ext cx="38" cy="32"/>
              </a:xfrm>
              <a:custGeom>
                <a:avLst/>
                <a:gdLst/>
                <a:ahLst/>
                <a:cxnLst>
                  <a:cxn ang="0">
                    <a:pos x="0" y="24"/>
                  </a:cxn>
                  <a:cxn ang="0">
                    <a:pos x="8" y="12"/>
                  </a:cxn>
                  <a:cxn ang="0">
                    <a:pos x="7" y="3"/>
                  </a:cxn>
                  <a:cxn ang="0">
                    <a:pos x="16" y="0"/>
                  </a:cxn>
                  <a:cxn ang="0">
                    <a:pos x="17" y="10"/>
                  </a:cxn>
                  <a:cxn ang="0">
                    <a:pos x="33" y="7"/>
                  </a:cxn>
                  <a:cxn ang="0">
                    <a:pos x="15" y="33"/>
                  </a:cxn>
                  <a:cxn ang="0">
                    <a:pos x="0" y="24"/>
                  </a:cxn>
                </a:cxnLst>
                <a:rect l="0" t="0" r="r" b="b"/>
                <a:pathLst>
                  <a:path w="33" h="33">
                    <a:moveTo>
                      <a:pt x="0" y="24"/>
                    </a:moveTo>
                    <a:lnTo>
                      <a:pt x="8" y="12"/>
                    </a:lnTo>
                    <a:lnTo>
                      <a:pt x="7" y="3"/>
                    </a:lnTo>
                    <a:lnTo>
                      <a:pt x="16" y="0"/>
                    </a:lnTo>
                    <a:lnTo>
                      <a:pt x="17" y="10"/>
                    </a:lnTo>
                    <a:lnTo>
                      <a:pt x="33" y="7"/>
                    </a:lnTo>
                    <a:lnTo>
                      <a:pt x="15" y="33"/>
                    </a:lnTo>
                    <a:lnTo>
                      <a:pt x="0" y="24"/>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grpSp>
        <p:sp>
          <p:nvSpPr>
            <p:cNvPr id="11322" name="その他"/>
            <p:cNvSpPr>
              <a:spLocks/>
            </p:cNvSpPr>
            <p:nvPr/>
          </p:nvSpPr>
          <p:spPr bwMode="auto">
            <a:xfrm>
              <a:off x="417" y="462"/>
              <a:ext cx="29" cy="20"/>
            </a:xfrm>
            <a:custGeom>
              <a:avLst/>
              <a:gdLst/>
              <a:ahLst/>
              <a:cxnLst>
                <a:cxn ang="0">
                  <a:pos x="1" y="11"/>
                </a:cxn>
                <a:cxn ang="0">
                  <a:pos x="21" y="22"/>
                </a:cxn>
                <a:cxn ang="0">
                  <a:pos x="31" y="7"/>
                </a:cxn>
                <a:cxn ang="0">
                  <a:pos x="13" y="8"/>
                </a:cxn>
                <a:cxn ang="0">
                  <a:pos x="11" y="0"/>
                </a:cxn>
                <a:cxn ang="0">
                  <a:pos x="0" y="3"/>
                </a:cxn>
                <a:cxn ang="0">
                  <a:pos x="1" y="11"/>
                </a:cxn>
              </a:cxnLst>
              <a:rect l="0" t="0" r="r" b="b"/>
              <a:pathLst>
                <a:path w="31" h="22">
                  <a:moveTo>
                    <a:pt x="1" y="11"/>
                  </a:moveTo>
                  <a:lnTo>
                    <a:pt x="21" y="22"/>
                  </a:lnTo>
                  <a:lnTo>
                    <a:pt x="31" y="7"/>
                  </a:lnTo>
                  <a:lnTo>
                    <a:pt x="13" y="8"/>
                  </a:lnTo>
                  <a:lnTo>
                    <a:pt x="11" y="0"/>
                  </a:lnTo>
                  <a:lnTo>
                    <a:pt x="0" y="3"/>
                  </a:lnTo>
                  <a:lnTo>
                    <a:pt x="1" y="11"/>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grpSp>
      <p:grpSp>
        <p:nvGrpSpPr>
          <p:cNvPr id="7" name="Group 59"/>
          <p:cNvGrpSpPr>
            <a:grpSpLocks/>
          </p:cNvGrpSpPr>
          <p:nvPr/>
        </p:nvGrpSpPr>
        <p:grpSpPr bwMode="auto">
          <a:xfrm>
            <a:off x="3208338" y="1514475"/>
            <a:ext cx="2378075" cy="4043363"/>
            <a:chOff x="0" y="0"/>
            <a:chExt cx="1498" cy="2547"/>
          </a:xfrm>
        </p:grpSpPr>
        <p:grpSp>
          <p:nvGrpSpPr>
            <p:cNvPr id="8" name="Group 60"/>
            <p:cNvGrpSpPr>
              <a:grpSpLocks/>
            </p:cNvGrpSpPr>
            <p:nvPr/>
          </p:nvGrpSpPr>
          <p:grpSpPr bwMode="auto">
            <a:xfrm>
              <a:off x="0" y="0"/>
              <a:ext cx="1498" cy="2547"/>
              <a:chOff x="0" y="0"/>
              <a:chExt cx="1498" cy="2547"/>
            </a:xfrm>
          </p:grpSpPr>
          <p:sp>
            <p:nvSpPr>
              <p:cNvPr id="11325" name="その他"/>
              <p:cNvSpPr>
                <a:spLocks noChangeAspect="1"/>
              </p:cNvSpPr>
              <p:nvPr/>
            </p:nvSpPr>
            <p:spPr bwMode="auto">
              <a:xfrm>
                <a:off x="231" y="1154"/>
                <a:ext cx="631" cy="567"/>
              </a:xfrm>
              <a:custGeom>
                <a:avLst/>
                <a:gdLst/>
                <a:ahLst/>
                <a:cxnLst>
                  <a:cxn ang="0">
                    <a:pos x="0" y="125"/>
                  </a:cxn>
                  <a:cxn ang="0">
                    <a:pos x="39" y="102"/>
                  </a:cxn>
                  <a:cxn ang="0">
                    <a:pos x="84" y="17"/>
                  </a:cxn>
                  <a:cxn ang="0">
                    <a:pos x="106" y="3"/>
                  </a:cxn>
                  <a:cxn ang="0">
                    <a:pos x="144" y="0"/>
                  </a:cxn>
                </a:cxnLst>
                <a:rect l="0" t="0" r="r" b="b"/>
                <a:pathLst>
                  <a:path w="144" h="125">
                    <a:moveTo>
                      <a:pt x="0" y="125"/>
                    </a:moveTo>
                    <a:lnTo>
                      <a:pt x="39" y="102"/>
                    </a:lnTo>
                    <a:lnTo>
                      <a:pt x="84" y="17"/>
                    </a:lnTo>
                    <a:lnTo>
                      <a:pt x="106" y="3"/>
                    </a:lnTo>
                    <a:lnTo>
                      <a:pt x="144" y="0"/>
                    </a:lnTo>
                  </a:path>
                </a:pathLst>
              </a:custGeom>
              <a:noFill/>
              <a:ln w="6350" cap="flat" cmpd="sng">
                <a:solidFill>
                  <a:schemeClr val="tx1"/>
                </a:solidFill>
                <a:round/>
                <a:headEnd/>
                <a:tailEnd/>
              </a:ln>
            </p:spPr>
            <p:txBody>
              <a:bodyPr/>
              <a:lstStyle/>
              <a:p>
                <a:endParaRPr lang="ja-JP" altLang="en-US"/>
              </a:p>
            </p:txBody>
          </p:sp>
          <p:sp>
            <p:nvSpPr>
              <p:cNvPr id="11326" name="その他"/>
              <p:cNvSpPr>
                <a:spLocks noChangeAspect="1"/>
              </p:cNvSpPr>
              <p:nvPr/>
            </p:nvSpPr>
            <p:spPr bwMode="auto">
              <a:xfrm>
                <a:off x="0" y="1299"/>
                <a:ext cx="912" cy="1248"/>
              </a:xfrm>
              <a:custGeom>
                <a:avLst/>
                <a:gdLst/>
                <a:ahLst/>
                <a:cxnLst>
                  <a:cxn ang="0">
                    <a:pos x="0" y="0"/>
                  </a:cxn>
                  <a:cxn ang="0">
                    <a:pos x="22" y="22"/>
                  </a:cxn>
                  <a:cxn ang="0">
                    <a:pos x="94" y="36"/>
                  </a:cxn>
                  <a:cxn ang="0">
                    <a:pos x="104" y="39"/>
                  </a:cxn>
                  <a:cxn ang="0">
                    <a:pos x="104" y="79"/>
                  </a:cxn>
                  <a:cxn ang="0">
                    <a:pos x="90" y="111"/>
                  </a:cxn>
                  <a:cxn ang="0">
                    <a:pos x="118" y="152"/>
                  </a:cxn>
                  <a:cxn ang="0">
                    <a:pos x="189" y="239"/>
                  </a:cxn>
                  <a:cxn ang="0">
                    <a:pos x="201" y="260"/>
                  </a:cxn>
                  <a:cxn ang="0">
                    <a:pos x="199" y="275"/>
                  </a:cxn>
                </a:cxnLst>
                <a:rect l="0" t="0" r="r" b="b"/>
                <a:pathLst>
                  <a:path w="201" h="275">
                    <a:moveTo>
                      <a:pt x="0" y="0"/>
                    </a:moveTo>
                    <a:lnTo>
                      <a:pt x="22" y="22"/>
                    </a:lnTo>
                    <a:lnTo>
                      <a:pt x="94" y="36"/>
                    </a:lnTo>
                    <a:lnTo>
                      <a:pt x="104" y="39"/>
                    </a:lnTo>
                    <a:lnTo>
                      <a:pt x="104" y="79"/>
                    </a:lnTo>
                    <a:lnTo>
                      <a:pt x="90" y="111"/>
                    </a:lnTo>
                    <a:lnTo>
                      <a:pt x="118" y="152"/>
                    </a:lnTo>
                    <a:lnTo>
                      <a:pt x="189" y="239"/>
                    </a:lnTo>
                    <a:lnTo>
                      <a:pt x="201" y="260"/>
                    </a:lnTo>
                    <a:lnTo>
                      <a:pt x="199" y="275"/>
                    </a:lnTo>
                  </a:path>
                </a:pathLst>
              </a:custGeom>
              <a:noFill/>
              <a:ln w="6350" cap="flat" cmpd="sng">
                <a:solidFill>
                  <a:schemeClr val="tx1"/>
                </a:solidFill>
                <a:round/>
                <a:headEnd/>
                <a:tailEnd/>
              </a:ln>
            </p:spPr>
            <p:txBody>
              <a:bodyPr/>
              <a:lstStyle/>
              <a:p>
                <a:endParaRPr lang="ja-JP" altLang="en-US"/>
              </a:p>
            </p:txBody>
          </p:sp>
          <p:sp>
            <p:nvSpPr>
              <p:cNvPr id="11327" name="Rectangle 63"/>
              <p:cNvSpPr>
                <a:spLocks noChangeArrowheads="1"/>
              </p:cNvSpPr>
              <p:nvPr/>
            </p:nvSpPr>
            <p:spPr bwMode="auto">
              <a:xfrm>
                <a:off x="173" y="727"/>
                <a:ext cx="532" cy="308"/>
              </a:xfrm>
              <a:prstGeom prst="rect">
                <a:avLst/>
              </a:prstGeom>
              <a:noFill/>
              <a:ln w="9525">
                <a:noFill/>
                <a:miter lim="800000"/>
                <a:headEnd/>
                <a:tailEnd/>
              </a:ln>
              <a:effectLst/>
            </p:spPr>
            <p:txBody>
              <a:bodyPr wrap="none">
                <a:spAutoFit/>
              </a:bodyPr>
              <a:lstStyle/>
              <a:p>
                <a:r>
                  <a:rPr lang="ja-JP" sz="2600">
                    <a:latin typeface="Arial" pitchFamily="34" charset="0"/>
                  </a:rPr>
                  <a:t>柏市</a:t>
                </a:r>
              </a:p>
            </p:txBody>
          </p:sp>
          <p:sp>
            <p:nvSpPr>
              <p:cNvPr id="11328" name="Text Box 64"/>
              <p:cNvSpPr txBox="1">
                <a:spLocks noChangeArrowheads="1"/>
              </p:cNvSpPr>
              <p:nvPr/>
            </p:nvSpPr>
            <p:spPr bwMode="auto">
              <a:xfrm rot="2016619">
                <a:off x="309" y="0"/>
                <a:ext cx="380" cy="164"/>
              </a:xfrm>
              <a:prstGeom prst="rect">
                <a:avLst/>
              </a:prstGeom>
              <a:noFill/>
              <a:ln w="9525">
                <a:noFill/>
                <a:miter lim="800000"/>
                <a:headEnd/>
                <a:tailEnd/>
              </a:ln>
              <a:effectLst/>
            </p:spPr>
            <p:txBody>
              <a:bodyPr wrap="none">
                <a:spAutoFit/>
              </a:bodyPr>
              <a:lstStyle/>
              <a:p>
                <a:r>
                  <a:rPr lang="ja-JP" sz="1100">
                    <a:latin typeface="Arial" pitchFamily="34" charset="0"/>
                  </a:rPr>
                  <a:t>利根川</a:t>
                </a:r>
              </a:p>
            </p:txBody>
          </p:sp>
          <p:sp>
            <p:nvSpPr>
              <p:cNvPr id="11329" name="Text Box 65"/>
              <p:cNvSpPr txBox="1">
                <a:spLocks noChangeArrowheads="1"/>
              </p:cNvSpPr>
              <p:nvPr/>
            </p:nvSpPr>
            <p:spPr bwMode="auto">
              <a:xfrm rot="3086923">
                <a:off x="462" y="2004"/>
                <a:ext cx="436" cy="135"/>
              </a:xfrm>
              <a:prstGeom prst="rect">
                <a:avLst/>
              </a:prstGeom>
              <a:noFill/>
              <a:ln w="9525">
                <a:noFill/>
                <a:miter lim="800000"/>
                <a:headEnd/>
                <a:tailEnd/>
              </a:ln>
              <a:effectLst/>
            </p:spPr>
            <p:txBody>
              <a:bodyPr wrap="none">
                <a:spAutoFit/>
              </a:bodyPr>
              <a:lstStyle/>
              <a:p>
                <a:r>
                  <a:rPr lang="ja-JP" sz="800">
                    <a:latin typeface="Arial" pitchFamily="34" charset="0"/>
                  </a:rPr>
                  <a:t>東武野田線</a:t>
                </a:r>
              </a:p>
            </p:txBody>
          </p:sp>
          <p:sp>
            <p:nvSpPr>
              <p:cNvPr id="11330" name="Text Box 66"/>
              <p:cNvSpPr txBox="1">
                <a:spLocks noChangeArrowheads="1"/>
              </p:cNvSpPr>
              <p:nvPr/>
            </p:nvSpPr>
            <p:spPr bwMode="auto">
              <a:xfrm rot="622550">
                <a:off x="90" y="1317"/>
                <a:ext cx="386" cy="135"/>
              </a:xfrm>
              <a:prstGeom prst="rect">
                <a:avLst/>
              </a:prstGeom>
              <a:noFill/>
              <a:ln w="9525">
                <a:noFill/>
                <a:miter lim="800000"/>
                <a:headEnd/>
                <a:tailEnd/>
              </a:ln>
              <a:effectLst/>
            </p:spPr>
            <p:txBody>
              <a:bodyPr wrap="none">
                <a:spAutoFit/>
              </a:bodyPr>
              <a:lstStyle/>
              <a:p>
                <a:r>
                  <a:rPr lang="ja-JP" altLang="ja-JP" sz="800">
                    <a:latin typeface="Arial" pitchFamily="34" charset="0"/>
                  </a:rPr>
                  <a:t>JR</a:t>
                </a:r>
                <a:r>
                  <a:rPr lang="ja-JP" sz="800">
                    <a:latin typeface="Arial" pitchFamily="34" charset="0"/>
                  </a:rPr>
                  <a:t>常磐線</a:t>
                </a:r>
              </a:p>
            </p:txBody>
          </p:sp>
          <p:sp>
            <p:nvSpPr>
              <p:cNvPr id="11331" name="Text Box 67"/>
              <p:cNvSpPr txBox="1">
                <a:spLocks noChangeArrowheads="1"/>
              </p:cNvSpPr>
              <p:nvPr/>
            </p:nvSpPr>
            <p:spPr bwMode="auto">
              <a:xfrm>
                <a:off x="445" y="1408"/>
                <a:ext cx="260" cy="144"/>
              </a:xfrm>
              <a:prstGeom prst="rect">
                <a:avLst/>
              </a:prstGeom>
              <a:noFill/>
              <a:ln w="9525">
                <a:noFill/>
                <a:miter lim="800000"/>
                <a:headEnd/>
                <a:tailEnd/>
              </a:ln>
              <a:effectLst/>
            </p:spPr>
            <p:txBody>
              <a:bodyPr wrap="none">
                <a:spAutoFit/>
              </a:bodyPr>
              <a:lstStyle/>
              <a:p>
                <a:r>
                  <a:rPr lang="ja-JP" sz="900">
                    <a:latin typeface="Arial" pitchFamily="34" charset="0"/>
                  </a:rPr>
                  <a:t>柏駅</a:t>
                </a:r>
              </a:p>
            </p:txBody>
          </p:sp>
          <p:sp>
            <p:nvSpPr>
              <p:cNvPr id="11332" name="その他"/>
              <p:cNvSpPr>
                <a:spLocks/>
              </p:cNvSpPr>
              <p:nvPr/>
            </p:nvSpPr>
            <p:spPr bwMode="auto">
              <a:xfrm>
                <a:off x="37" y="137"/>
                <a:ext cx="408" cy="908"/>
              </a:xfrm>
              <a:custGeom>
                <a:avLst/>
                <a:gdLst/>
                <a:ahLst/>
                <a:cxnLst>
                  <a:cxn ang="0">
                    <a:pos x="0" y="908"/>
                  </a:cxn>
                  <a:cxn ang="0">
                    <a:pos x="181" y="817"/>
                  </a:cxn>
                  <a:cxn ang="0">
                    <a:pos x="317" y="182"/>
                  </a:cxn>
                  <a:cxn ang="0">
                    <a:pos x="453" y="0"/>
                  </a:cxn>
                </a:cxnLst>
                <a:rect l="0" t="0" r="r" b="b"/>
                <a:pathLst>
                  <a:path w="453" h="908">
                    <a:moveTo>
                      <a:pt x="0" y="908"/>
                    </a:moveTo>
                    <a:lnTo>
                      <a:pt x="181" y="817"/>
                    </a:lnTo>
                    <a:lnTo>
                      <a:pt x="317" y="182"/>
                    </a:lnTo>
                    <a:lnTo>
                      <a:pt x="453" y="0"/>
                    </a:lnTo>
                  </a:path>
                </a:pathLst>
              </a:custGeom>
              <a:noFill/>
              <a:ln w="6350" cap="flat" cmpd="sng">
                <a:solidFill>
                  <a:schemeClr val="tx1"/>
                </a:solidFill>
                <a:round/>
                <a:headEnd/>
                <a:tailEnd/>
              </a:ln>
              <a:effectLst/>
            </p:spPr>
            <p:txBody>
              <a:bodyPr wrap="none" anchor="ctr"/>
              <a:lstStyle/>
              <a:p>
                <a:endParaRPr lang="ja-JP" altLang="en-US"/>
              </a:p>
            </p:txBody>
          </p:sp>
          <p:sp>
            <p:nvSpPr>
              <p:cNvPr id="11333" name="Text Box 69"/>
              <p:cNvSpPr txBox="1">
                <a:spLocks noChangeArrowheads="1"/>
              </p:cNvSpPr>
              <p:nvPr/>
            </p:nvSpPr>
            <p:spPr bwMode="auto">
              <a:xfrm rot="16874458">
                <a:off x="-120" y="597"/>
                <a:ext cx="616" cy="135"/>
              </a:xfrm>
              <a:prstGeom prst="rect">
                <a:avLst/>
              </a:prstGeom>
              <a:noFill/>
              <a:ln w="9525">
                <a:noFill/>
                <a:miter lim="800000"/>
                <a:headEnd/>
                <a:tailEnd/>
              </a:ln>
              <a:effectLst/>
            </p:spPr>
            <p:txBody>
              <a:bodyPr wrap="none">
                <a:spAutoFit/>
              </a:bodyPr>
              <a:lstStyle/>
              <a:p>
                <a:pPr algn="ctr"/>
                <a:r>
                  <a:rPr lang="ja-JP" sz="800"/>
                  <a:t>つくばエクスプレス</a:t>
                </a:r>
              </a:p>
            </p:txBody>
          </p:sp>
          <p:sp>
            <p:nvSpPr>
              <p:cNvPr id="11334" name="Text Box 70"/>
              <p:cNvSpPr txBox="1">
                <a:spLocks noChangeArrowheads="1"/>
              </p:cNvSpPr>
              <p:nvPr/>
            </p:nvSpPr>
            <p:spPr bwMode="auto">
              <a:xfrm rot="963003">
                <a:off x="1118" y="1226"/>
                <a:ext cx="380" cy="164"/>
              </a:xfrm>
              <a:prstGeom prst="rect">
                <a:avLst/>
              </a:prstGeom>
              <a:noFill/>
              <a:ln w="9525">
                <a:noFill/>
                <a:miter lim="800000"/>
                <a:headEnd/>
                <a:tailEnd/>
              </a:ln>
              <a:effectLst/>
            </p:spPr>
            <p:txBody>
              <a:bodyPr wrap="none">
                <a:spAutoFit/>
              </a:bodyPr>
              <a:lstStyle/>
              <a:p>
                <a:r>
                  <a:rPr lang="ja-JP" sz="1100">
                    <a:latin typeface="Arial" pitchFamily="34" charset="0"/>
                  </a:rPr>
                  <a:t>手賀沼</a:t>
                </a:r>
              </a:p>
            </p:txBody>
          </p:sp>
        </p:grpSp>
        <p:sp>
          <p:nvSpPr>
            <p:cNvPr id="11335" name="Rectangle 71"/>
            <p:cNvSpPr>
              <a:spLocks noChangeAspect="1" noChangeArrowheads="1"/>
            </p:cNvSpPr>
            <p:nvPr/>
          </p:nvSpPr>
          <p:spPr bwMode="auto">
            <a:xfrm rot="18000000">
              <a:off x="426" y="1448"/>
              <a:ext cx="81" cy="36"/>
            </a:xfrm>
            <a:prstGeom prst="rect">
              <a:avLst/>
            </a:prstGeom>
            <a:solidFill>
              <a:srgbClr val="FFFFFF"/>
            </a:solidFill>
            <a:ln w="6350" cmpd="sng">
              <a:solidFill>
                <a:schemeClr val="tx1"/>
              </a:solidFill>
              <a:miter lim="800000"/>
              <a:headEnd/>
              <a:tailEnd/>
            </a:ln>
          </p:spPr>
          <p:txBody>
            <a:bodyPr/>
            <a:lstStyle/>
            <a:p>
              <a:endParaRPr lang="ja-JP" altLang="en-US"/>
            </a:p>
          </p:txBody>
        </p:sp>
      </p:grpSp>
      <p:sp>
        <p:nvSpPr>
          <p:cNvPr id="11342" name="その他"/>
          <p:cNvSpPr>
            <a:spLocks/>
          </p:cNvSpPr>
          <p:nvPr/>
        </p:nvSpPr>
        <p:spPr bwMode="auto">
          <a:xfrm>
            <a:off x="5334000" y="4446588"/>
            <a:ext cx="561975" cy="611187"/>
          </a:xfrm>
          <a:custGeom>
            <a:avLst/>
            <a:gdLst/>
            <a:ahLst/>
            <a:cxnLst>
              <a:cxn ang="0">
                <a:pos x="0" y="169"/>
              </a:cxn>
              <a:cxn ang="0">
                <a:pos x="127" y="101"/>
              </a:cxn>
              <a:cxn ang="0">
                <a:pos x="205" y="81"/>
              </a:cxn>
              <a:cxn ang="0">
                <a:pos x="215" y="52"/>
              </a:cxn>
              <a:cxn ang="0">
                <a:pos x="244" y="33"/>
              </a:cxn>
              <a:cxn ang="0">
                <a:pos x="254" y="3"/>
              </a:cxn>
              <a:cxn ang="0">
                <a:pos x="313" y="23"/>
              </a:cxn>
              <a:cxn ang="0">
                <a:pos x="293" y="140"/>
              </a:cxn>
              <a:cxn ang="0">
                <a:pos x="283" y="179"/>
              </a:cxn>
              <a:cxn ang="0">
                <a:pos x="156" y="159"/>
              </a:cxn>
              <a:cxn ang="0">
                <a:pos x="147" y="218"/>
              </a:cxn>
              <a:cxn ang="0">
                <a:pos x="29" y="198"/>
              </a:cxn>
              <a:cxn ang="0">
                <a:pos x="0" y="169"/>
              </a:cxn>
            </a:cxnLst>
            <a:rect l="0" t="0" r="r" b="b"/>
            <a:pathLst>
              <a:path w="327" h="267">
                <a:moveTo>
                  <a:pt x="0" y="169"/>
                </a:moveTo>
                <a:cubicBezTo>
                  <a:pt x="26" y="94"/>
                  <a:pt x="32" y="111"/>
                  <a:pt x="127" y="101"/>
                </a:cubicBezTo>
                <a:cubicBezTo>
                  <a:pt x="152" y="92"/>
                  <a:pt x="183" y="96"/>
                  <a:pt x="205" y="81"/>
                </a:cubicBezTo>
                <a:cubicBezTo>
                  <a:pt x="214" y="75"/>
                  <a:pt x="209" y="60"/>
                  <a:pt x="215" y="52"/>
                </a:cubicBezTo>
                <a:cubicBezTo>
                  <a:pt x="222" y="43"/>
                  <a:pt x="234" y="39"/>
                  <a:pt x="244" y="33"/>
                </a:cubicBezTo>
                <a:cubicBezTo>
                  <a:pt x="247" y="23"/>
                  <a:pt x="244" y="5"/>
                  <a:pt x="254" y="3"/>
                </a:cubicBezTo>
                <a:cubicBezTo>
                  <a:pt x="275" y="0"/>
                  <a:pt x="313" y="23"/>
                  <a:pt x="313" y="23"/>
                </a:cubicBezTo>
                <a:cubicBezTo>
                  <a:pt x="327" y="69"/>
                  <a:pt x="320" y="101"/>
                  <a:pt x="293" y="140"/>
                </a:cubicBezTo>
                <a:cubicBezTo>
                  <a:pt x="290" y="153"/>
                  <a:pt x="296" y="175"/>
                  <a:pt x="283" y="179"/>
                </a:cubicBezTo>
                <a:cubicBezTo>
                  <a:pt x="257" y="187"/>
                  <a:pt x="189" y="168"/>
                  <a:pt x="156" y="159"/>
                </a:cubicBezTo>
                <a:cubicBezTo>
                  <a:pt x="153" y="179"/>
                  <a:pt x="156" y="200"/>
                  <a:pt x="147" y="218"/>
                </a:cubicBezTo>
                <a:cubicBezTo>
                  <a:pt x="123" y="267"/>
                  <a:pt x="58" y="208"/>
                  <a:pt x="29" y="198"/>
                </a:cubicBezTo>
                <a:cubicBezTo>
                  <a:pt x="8" y="166"/>
                  <a:pt x="22" y="169"/>
                  <a:pt x="0" y="169"/>
                </a:cubicBezTo>
                <a:close/>
              </a:path>
            </a:pathLst>
          </a:custGeom>
          <a:solidFill>
            <a:srgbClr val="99CC00"/>
          </a:solidFill>
          <a:ln w="31750" cap="flat" cmpd="sng">
            <a:solidFill>
              <a:srgbClr val="000000"/>
            </a:solidFill>
            <a:prstDash val="sysDot"/>
            <a:round/>
            <a:headEnd/>
            <a:tailEnd/>
          </a:ln>
          <a:effectLst/>
        </p:spPr>
        <p:txBody>
          <a:bodyPr wrap="none"/>
          <a:lstStyle/>
          <a:p>
            <a:endParaRPr lang="ja-JP" altLang="en-US"/>
          </a:p>
        </p:txBody>
      </p:sp>
      <p:sp>
        <p:nvSpPr>
          <p:cNvPr id="11347" name="その他"/>
          <p:cNvSpPr>
            <a:spLocks/>
          </p:cNvSpPr>
          <p:nvPr/>
        </p:nvSpPr>
        <p:spPr bwMode="auto">
          <a:xfrm>
            <a:off x="3703638" y="3459163"/>
            <a:ext cx="547687" cy="604837"/>
          </a:xfrm>
          <a:custGeom>
            <a:avLst/>
            <a:gdLst/>
            <a:ahLst/>
            <a:cxnLst>
              <a:cxn ang="0">
                <a:pos x="208" y="1"/>
              </a:cxn>
              <a:cxn ang="0">
                <a:pos x="296" y="99"/>
              </a:cxn>
              <a:cxn ang="0">
                <a:pos x="277" y="226"/>
              </a:cxn>
              <a:cxn ang="0">
                <a:pos x="247" y="363"/>
              </a:cxn>
              <a:cxn ang="0">
                <a:pos x="179" y="372"/>
              </a:cxn>
              <a:cxn ang="0">
                <a:pos x="120" y="294"/>
              </a:cxn>
              <a:cxn ang="0">
                <a:pos x="42" y="226"/>
              </a:cxn>
              <a:cxn ang="0">
                <a:pos x="3" y="128"/>
              </a:cxn>
              <a:cxn ang="0">
                <a:pos x="13" y="11"/>
              </a:cxn>
              <a:cxn ang="0">
                <a:pos x="42" y="21"/>
              </a:cxn>
              <a:cxn ang="0">
                <a:pos x="81" y="11"/>
              </a:cxn>
              <a:cxn ang="0">
                <a:pos x="208" y="1"/>
              </a:cxn>
            </a:cxnLst>
            <a:rect l="0" t="0" r="r" b="b"/>
            <a:pathLst>
              <a:path w="345" h="381">
                <a:moveTo>
                  <a:pt x="208" y="1"/>
                </a:moveTo>
                <a:cubicBezTo>
                  <a:pt x="255" y="33"/>
                  <a:pt x="244" y="63"/>
                  <a:pt x="296" y="99"/>
                </a:cubicBezTo>
                <a:cubicBezTo>
                  <a:pt x="309" y="149"/>
                  <a:pt x="345" y="203"/>
                  <a:pt x="277" y="226"/>
                </a:cubicBezTo>
                <a:cubicBezTo>
                  <a:pt x="262" y="270"/>
                  <a:pt x="275" y="326"/>
                  <a:pt x="247" y="363"/>
                </a:cubicBezTo>
                <a:cubicBezTo>
                  <a:pt x="233" y="381"/>
                  <a:pt x="202" y="369"/>
                  <a:pt x="179" y="372"/>
                </a:cubicBezTo>
                <a:cubicBezTo>
                  <a:pt x="140" y="346"/>
                  <a:pt x="145" y="332"/>
                  <a:pt x="120" y="294"/>
                </a:cubicBezTo>
                <a:cubicBezTo>
                  <a:pt x="107" y="251"/>
                  <a:pt x="82" y="245"/>
                  <a:pt x="42" y="226"/>
                </a:cubicBezTo>
                <a:cubicBezTo>
                  <a:pt x="33" y="188"/>
                  <a:pt x="15" y="164"/>
                  <a:pt x="3" y="128"/>
                </a:cubicBezTo>
                <a:cubicBezTo>
                  <a:pt x="6" y="89"/>
                  <a:pt x="0" y="48"/>
                  <a:pt x="13" y="11"/>
                </a:cubicBezTo>
                <a:cubicBezTo>
                  <a:pt x="17" y="1"/>
                  <a:pt x="32" y="21"/>
                  <a:pt x="42" y="21"/>
                </a:cubicBezTo>
                <a:cubicBezTo>
                  <a:pt x="55" y="21"/>
                  <a:pt x="68" y="13"/>
                  <a:pt x="81" y="11"/>
                </a:cubicBezTo>
                <a:cubicBezTo>
                  <a:pt x="159" y="0"/>
                  <a:pt x="159" y="1"/>
                  <a:pt x="208" y="1"/>
                </a:cubicBezTo>
                <a:close/>
              </a:path>
            </a:pathLst>
          </a:custGeom>
          <a:solidFill>
            <a:srgbClr val="FF99CC">
              <a:alpha val="50000"/>
            </a:srgbClr>
          </a:solidFill>
          <a:ln w="25400" cap="flat" cmpd="sng">
            <a:solidFill>
              <a:srgbClr val="FF00FF"/>
            </a:solidFill>
            <a:round/>
            <a:headEnd/>
            <a:tailEnd/>
          </a:ln>
          <a:effectLst/>
        </p:spPr>
        <p:txBody>
          <a:bodyPr wrap="none"/>
          <a:lstStyle/>
          <a:p>
            <a:endParaRPr lang="ja-JP" altLang="en-US"/>
          </a:p>
        </p:txBody>
      </p:sp>
      <p:sp>
        <p:nvSpPr>
          <p:cNvPr id="11348" name="Rectangle 84"/>
          <p:cNvSpPr>
            <a:spLocks noChangeArrowheads="1"/>
          </p:cNvSpPr>
          <p:nvPr/>
        </p:nvSpPr>
        <p:spPr bwMode="auto">
          <a:xfrm>
            <a:off x="5943600" y="5943600"/>
            <a:ext cx="685800" cy="304800"/>
          </a:xfrm>
          <a:prstGeom prst="rect">
            <a:avLst/>
          </a:prstGeom>
          <a:solidFill>
            <a:srgbClr val="FF99CC">
              <a:alpha val="50000"/>
            </a:srgbClr>
          </a:solidFill>
          <a:ln w="25400" cmpd="sng">
            <a:solidFill>
              <a:srgbClr val="FF00FF"/>
            </a:solidFill>
            <a:miter lim="800000"/>
            <a:headEnd/>
            <a:tailEnd/>
          </a:ln>
          <a:effectLst/>
        </p:spPr>
        <p:txBody>
          <a:bodyPr wrap="none" anchor="ctr"/>
          <a:lstStyle/>
          <a:p>
            <a:endParaRPr lang="ja-JP" altLang="en-US"/>
          </a:p>
        </p:txBody>
      </p:sp>
      <p:sp>
        <p:nvSpPr>
          <p:cNvPr id="11349" name="Text Box 85"/>
          <p:cNvSpPr txBox="1">
            <a:spLocks noChangeArrowheads="1"/>
          </p:cNvSpPr>
          <p:nvPr/>
        </p:nvSpPr>
        <p:spPr bwMode="auto">
          <a:xfrm>
            <a:off x="6734175" y="5962650"/>
            <a:ext cx="793750" cy="274638"/>
          </a:xfrm>
          <a:prstGeom prst="rect">
            <a:avLst/>
          </a:prstGeom>
          <a:noFill/>
          <a:ln w="9525">
            <a:noFill/>
            <a:miter lim="800000"/>
            <a:headEnd/>
            <a:tailEnd/>
          </a:ln>
          <a:effectLst/>
        </p:spPr>
        <p:txBody>
          <a:bodyPr wrap="none">
            <a:spAutoFit/>
          </a:bodyPr>
          <a:lstStyle/>
          <a:p>
            <a:r>
              <a:rPr lang="ja-JP" sz="1200">
                <a:latin typeface="Arial" pitchFamily="34" charset="0"/>
              </a:rPr>
              <a:t>合流区域</a:t>
            </a:r>
            <a:endParaRPr lang="ja-JP" sz="1200"/>
          </a:p>
        </p:txBody>
      </p:sp>
      <p:sp>
        <p:nvSpPr>
          <p:cNvPr id="87" name="スライド番号プレースホルダ 6"/>
          <p:cNvSpPr>
            <a:spLocks noGrp="1"/>
          </p:cNvSpPr>
          <p:nvPr>
            <p:ph type="sldNum" sz="quarter" idx="12"/>
          </p:nvPr>
        </p:nvSpPr>
        <p:spPr>
          <a:xfrm>
            <a:off x="6553200" y="6245225"/>
            <a:ext cx="2133600" cy="476250"/>
          </a:xfrm>
        </p:spPr>
        <p:txBody>
          <a:bodyPr/>
          <a:lstStyle/>
          <a:p>
            <a:r>
              <a:rPr lang="ja-JP" altLang="en-US" sz="1800" dirty="0" smtClean="0">
                <a:latin typeface="ＭＳ ゴシック" pitchFamily="49" charset="-128"/>
                <a:ea typeface="ＭＳ ゴシック" pitchFamily="49" charset="-128"/>
              </a:rPr>
              <a:t>１９</a:t>
            </a:r>
            <a:endParaRPr lang="ja-JP" altLang="en-US" sz="1800" dirty="0">
              <a:latin typeface="ＭＳ ゴシック" pitchFamily="49" charset="-128"/>
              <a:ea typeface="ＭＳ ゴシック" pitchFamily="49" charset="-128"/>
            </a:endParaRPr>
          </a:p>
        </p:txBody>
      </p:sp>
      <p:sp>
        <p:nvSpPr>
          <p:cNvPr id="77" name="フローチャート: 処理 76"/>
          <p:cNvSpPr/>
          <p:nvPr/>
        </p:nvSpPr>
        <p:spPr bwMode="auto">
          <a:xfrm>
            <a:off x="241300" y="1123950"/>
            <a:ext cx="25146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A1-1-11</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大堀川左岸第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1</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排水区他公共</a:t>
            </a:r>
            <a:endPar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下水道管調査事業</a:t>
            </a:r>
            <a:r>
              <a:rPr lang="en-US" altLang="ja-JP" sz="1400" dirty="0" smtClean="0">
                <a:ea typeface="ＭＳ Ｐゴシック" pitchFamily="50" charset="-128"/>
              </a:rPr>
              <a:t>(</a:t>
            </a:r>
            <a:r>
              <a:rPr lang="ja-JP" altLang="en-US" sz="1400" dirty="0" smtClean="0">
                <a:ea typeface="ＭＳ Ｐゴシック" pitchFamily="50" charset="-128"/>
              </a:rPr>
              <a:t>長寿命化）</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78" name="フローチャート: 処理 77"/>
          <p:cNvSpPr/>
          <p:nvPr/>
        </p:nvSpPr>
        <p:spPr bwMode="auto">
          <a:xfrm>
            <a:off x="171450" y="3917950"/>
            <a:ext cx="23749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A1-1-10</a:t>
            </a:r>
          </a:p>
          <a:p>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柏第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4-1</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処理分区他公共下水道管改築事業</a:t>
            </a:r>
            <a:r>
              <a:rPr lang="en-US" altLang="ja-JP" sz="1400" dirty="0" smtClean="0">
                <a:ea typeface="ＭＳ Ｐゴシック" pitchFamily="50" charset="-128"/>
              </a:rPr>
              <a:t>(</a:t>
            </a:r>
            <a:r>
              <a:rPr lang="ja-JP" altLang="en-US" sz="1400" dirty="0" smtClean="0">
                <a:ea typeface="ＭＳ Ｐゴシック" pitchFamily="50" charset="-128"/>
              </a:rPr>
              <a:t>長寿命化）</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79" name="フローチャート: 処理 78"/>
          <p:cNvSpPr/>
          <p:nvPr/>
        </p:nvSpPr>
        <p:spPr bwMode="auto">
          <a:xfrm>
            <a:off x="6457950" y="3079750"/>
            <a:ext cx="2374900" cy="6985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A1-1-9</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柏第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4-1</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処理分区他公共下水道管調査事業</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長寿命化）</a:t>
            </a:r>
          </a:p>
        </p:txBody>
      </p:sp>
      <p:cxnSp>
        <p:nvCxnSpPr>
          <p:cNvPr id="84" name="直線コネクタ 83"/>
          <p:cNvCxnSpPr/>
          <p:nvPr/>
        </p:nvCxnSpPr>
        <p:spPr bwMode="auto">
          <a:xfrm>
            <a:off x="2406650" y="1822450"/>
            <a:ext cx="1955800" cy="16065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8" name="直線コネクタ 87"/>
          <p:cNvCxnSpPr/>
          <p:nvPr/>
        </p:nvCxnSpPr>
        <p:spPr bwMode="auto">
          <a:xfrm>
            <a:off x="2406650" y="1892300"/>
            <a:ext cx="2095500" cy="1885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0" name="直線コネクタ 89"/>
          <p:cNvCxnSpPr/>
          <p:nvPr/>
        </p:nvCxnSpPr>
        <p:spPr bwMode="auto">
          <a:xfrm>
            <a:off x="2686050" y="4127500"/>
            <a:ext cx="1536700" cy="488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2" name="直線コネクタ 91"/>
          <p:cNvCxnSpPr/>
          <p:nvPr/>
        </p:nvCxnSpPr>
        <p:spPr bwMode="auto">
          <a:xfrm rot="10800000" flipV="1">
            <a:off x="4222750" y="3708400"/>
            <a:ext cx="2235200" cy="97790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10"/>
          <p:cNvSpPr>
            <a:spLocks noGrp="1" noChangeArrowheads="1"/>
          </p:cNvSpPr>
          <p:nvPr>
            <p:ph type="sldNum" sz="quarter" idx="4294967295"/>
          </p:nvPr>
        </p:nvSpPr>
        <p:spPr>
          <a:xfrm>
            <a:off x="9525" y="6361113"/>
            <a:ext cx="587375" cy="487362"/>
          </a:xfrm>
          <a:prstGeom prst="rect">
            <a:avLst/>
          </a:prstGeom>
        </p:spPr>
        <p:txBody>
          <a:bodyPr/>
          <a:lstStyle/>
          <a:p>
            <a:fld id="{20858FB6-3B1E-4FB6-AC05-D4C5AA7D9B29}" type="slidenum">
              <a:rPr lang="ja-JP" altLang="ja-JP"/>
              <a:pPr/>
              <a:t>20</a:t>
            </a:fld>
            <a:endParaRPr lang="ja-JP" altLang="ja-JP"/>
          </a:p>
        </p:txBody>
      </p:sp>
      <p:sp>
        <p:nvSpPr>
          <p:cNvPr id="11266"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lgn="ctr"/>
            <a:endParaRPr lang="ja-JP" altLang="ja-JP" dirty="0"/>
          </a:p>
        </p:txBody>
      </p:sp>
      <p:sp>
        <p:nvSpPr>
          <p:cNvPr id="11267" name="Rectangle 3"/>
          <p:cNvSpPr>
            <a:spLocks noChangeArrowheads="1"/>
          </p:cNvSpPr>
          <p:nvPr/>
        </p:nvSpPr>
        <p:spPr bwMode="auto">
          <a:xfrm>
            <a:off x="304800" y="228600"/>
            <a:ext cx="8528050" cy="762000"/>
          </a:xfrm>
          <a:prstGeom prst="rect">
            <a:avLst/>
          </a:prstGeom>
          <a:noFill/>
          <a:ln w="9525">
            <a:noFill/>
            <a:miter lim="800000"/>
            <a:headEnd/>
            <a:tailEnd/>
          </a:ln>
          <a:effectLst/>
        </p:spPr>
        <p:txBody>
          <a:bodyPr anchor="ctr"/>
          <a:lstStyle/>
          <a:p>
            <a:pPr>
              <a:lnSpc>
                <a:spcPct val="90000"/>
              </a:lnSpc>
              <a:buFontTx/>
              <a:buNone/>
            </a:pPr>
            <a:r>
              <a:rPr lang="ja-JP" altLang="en-US" sz="2800" b="1" dirty="0" smtClean="0">
                <a:solidFill>
                  <a:schemeClr val="tx2"/>
                </a:solidFill>
                <a:latin typeface="+mn-ea"/>
                <a:ea typeface="+mn-ea"/>
              </a:rPr>
              <a:t>５</a:t>
            </a:r>
            <a:r>
              <a:rPr lang="en-US" altLang="ja-JP" sz="2800" b="1" dirty="0" smtClean="0">
                <a:solidFill>
                  <a:schemeClr val="tx2"/>
                </a:solidFill>
                <a:latin typeface="+mn-ea"/>
                <a:ea typeface="+mn-ea"/>
              </a:rPr>
              <a:t>-</a:t>
            </a:r>
            <a:r>
              <a:rPr lang="ja-JP" altLang="en-US" sz="2800" b="1" dirty="0" smtClean="0">
                <a:solidFill>
                  <a:schemeClr val="tx2"/>
                </a:solidFill>
                <a:latin typeface="+mn-ea"/>
                <a:ea typeface="+mn-ea"/>
              </a:rPr>
              <a:t>５　社会資本整備総合交付金事業</a:t>
            </a:r>
            <a:endParaRPr lang="ja-JP" sz="2800" b="1" dirty="0">
              <a:solidFill>
                <a:schemeClr val="tx2"/>
              </a:solidFill>
              <a:latin typeface="+mn-ea"/>
              <a:ea typeface="+mn-ea"/>
            </a:endParaRPr>
          </a:p>
        </p:txBody>
      </p:sp>
      <p:sp>
        <p:nvSpPr>
          <p:cNvPr id="11269" name="Line 5"/>
          <p:cNvSpPr>
            <a:spLocks noChangeShapeType="1"/>
          </p:cNvSpPr>
          <p:nvPr/>
        </p:nvSpPr>
        <p:spPr bwMode="auto">
          <a:xfrm flipV="1">
            <a:off x="5943600" y="5029200"/>
            <a:ext cx="647700" cy="0"/>
          </a:xfrm>
          <a:prstGeom prst="line">
            <a:avLst/>
          </a:prstGeom>
          <a:noFill/>
          <a:ln w="50800" cmpd="sng">
            <a:solidFill>
              <a:srgbClr val="000000"/>
            </a:solidFill>
            <a:round/>
            <a:headEnd/>
            <a:tailEnd/>
          </a:ln>
          <a:effectLst/>
        </p:spPr>
        <p:txBody>
          <a:bodyPr/>
          <a:lstStyle/>
          <a:p>
            <a:endParaRPr lang="ja-JP" altLang="en-US"/>
          </a:p>
        </p:txBody>
      </p:sp>
      <p:sp>
        <p:nvSpPr>
          <p:cNvPr id="11270" name="Rectangle 6"/>
          <p:cNvSpPr>
            <a:spLocks noChangeArrowheads="1"/>
          </p:cNvSpPr>
          <p:nvPr/>
        </p:nvSpPr>
        <p:spPr bwMode="auto">
          <a:xfrm>
            <a:off x="5943600" y="5181600"/>
            <a:ext cx="719138" cy="287338"/>
          </a:xfrm>
          <a:prstGeom prst="rect">
            <a:avLst/>
          </a:prstGeom>
          <a:solidFill>
            <a:srgbClr val="99CC00"/>
          </a:solidFill>
          <a:ln w="38100" cap="rnd" cmpd="sng">
            <a:solidFill>
              <a:srgbClr val="000000"/>
            </a:solidFill>
            <a:prstDash val="sysDot"/>
            <a:miter lim="800000"/>
            <a:headEnd/>
            <a:tailEnd/>
          </a:ln>
          <a:effectLst/>
        </p:spPr>
        <p:txBody>
          <a:bodyPr wrap="none" anchor="ctr"/>
          <a:lstStyle/>
          <a:p>
            <a:endParaRPr lang="ja-JP" altLang="en-US"/>
          </a:p>
        </p:txBody>
      </p:sp>
      <p:sp>
        <p:nvSpPr>
          <p:cNvPr id="11271" name="Text Box 7"/>
          <p:cNvSpPr txBox="1">
            <a:spLocks noChangeArrowheads="1"/>
          </p:cNvSpPr>
          <p:nvPr/>
        </p:nvSpPr>
        <p:spPr bwMode="auto">
          <a:xfrm>
            <a:off x="6629400" y="4876800"/>
            <a:ext cx="1192213" cy="274638"/>
          </a:xfrm>
          <a:prstGeom prst="rect">
            <a:avLst/>
          </a:prstGeom>
          <a:noFill/>
          <a:ln w="9525">
            <a:noFill/>
            <a:miter lim="800000"/>
            <a:headEnd/>
            <a:tailEnd/>
          </a:ln>
          <a:effectLst/>
        </p:spPr>
        <p:txBody>
          <a:bodyPr>
            <a:spAutoFit/>
          </a:bodyPr>
          <a:lstStyle/>
          <a:p>
            <a:pPr algn="dist"/>
            <a:r>
              <a:rPr lang="ja-JP" sz="1200">
                <a:latin typeface="Arial" pitchFamily="34" charset="0"/>
              </a:rPr>
              <a:t>行政区境界</a:t>
            </a:r>
          </a:p>
        </p:txBody>
      </p:sp>
      <p:sp>
        <p:nvSpPr>
          <p:cNvPr id="11272" name="Text Box 8"/>
          <p:cNvSpPr txBox="1">
            <a:spLocks noChangeArrowheads="1"/>
          </p:cNvSpPr>
          <p:nvPr/>
        </p:nvSpPr>
        <p:spPr bwMode="auto">
          <a:xfrm>
            <a:off x="6705600" y="5181600"/>
            <a:ext cx="1708150" cy="274638"/>
          </a:xfrm>
          <a:prstGeom prst="rect">
            <a:avLst/>
          </a:prstGeom>
          <a:noFill/>
          <a:ln w="9525">
            <a:noFill/>
            <a:miter lim="800000"/>
            <a:headEnd/>
            <a:tailEnd/>
          </a:ln>
          <a:effectLst/>
        </p:spPr>
        <p:txBody>
          <a:bodyPr wrap="none">
            <a:spAutoFit/>
          </a:bodyPr>
          <a:lstStyle/>
          <a:p>
            <a:r>
              <a:rPr lang="ja-JP" sz="1200">
                <a:latin typeface="ＭＳ Ｐゴシック" pitchFamily="50" charset="-128"/>
              </a:rPr>
              <a:t>手賀沼流域下水道区域</a:t>
            </a:r>
          </a:p>
        </p:txBody>
      </p:sp>
      <p:sp>
        <p:nvSpPr>
          <p:cNvPr id="11274" name="Rectangle 10"/>
          <p:cNvSpPr>
            <a:spLocks noChangeArrowheads="1"/>
          </p:cNvSpPr>
          <p:nvPr/>
        </p:nvSpPr>
        <p:spPr bwMode="auto">
          <a:xfrm>
            <a:off x="5943600" y="5562600"/>
            <a:ext cx="719138" cy="287338"/>
          </a:xfrm>
          <a:prstGeom prst="rect">
            <a:avLst/>
          </a:prstGeom>
          <a:solidFill>
            <a:srgbClr val="FF9900"/>
          </a:solidFill>
          <a:ln w="38100" cap="rnd" cmpd="sng">
            <a:solidFill>
              <a:srgbClr val="000000"/>
            </a:solidFill>
            <a:prstDash val="sysDot"/>
            <a:miter lim="800000"/>
            <a:headEnd/>
            <a:tailEnd/>
          </a:ln>
          <a:effectLst/>
        </p:spPr>
        <p:txBody>
          <a:bodyPr wrap="none" anchor="ctr"/>
          <a:lstStyle/>
          <a:p>
            <a:endParaRPr lang="ja-JP" altLang="en-US"/>
          </a:p>
        </p:txBody>
      </p:sp>
      <p:sp>
        <p:nvSpPr>
          <p:cNvPr id="11275" name="Text Box 11"/>
          <p:cNvSpPr txBox="1">
            <a:spLocks noChangeArrowheads="1"/>
          </p:cNvSpPr>
          <p:nvPr/>
        </p:nvSpPr>
        <p:spPr bwMode="auto">
          <a:xfrm>
            <a:off x="6705600" y="5562600"/>
            <a:ext cx="2012950" cy="274638"/>
          </a:xfrm>
          <a:prstGeom prst="rect">
            <a:avLst/>
          </a:prstGeom>
          <a:noFill/>
          <a:ln w="9525">
            <a:noFill/>
            <a:miter lim="800000"/>
            <a:headEnd/>
            <a:tailEnd/>
          </a:ln>
          <a:effectLst/>
        </p:spPr>
        <p:txBody>
          <a:bodyPr wrap="none">
            <a:spAutoFit/>
          </a:bodyPr>
          <a:lstStyle/>
          <a:p>
            <a:r>
              <a:rPr lang="ja-JP" sz="1200">
                <a:latin typeface="Arial" pitchFamily="34" charset="0"/>
              </a:rPr>
              <a:t>江戸川左岸流域下水道区域</a:t>
            </a:r>
            <a:endParaRPr lang="ja-JP" sz="1200"/>
          </a:p>
        </p:txBody>
      </p:sp>
      <p:sp>
        <p:nvSpPr>
          <p:cNvPr id="11276" name="Rectangle 12"/>
          <p:cNvSpPr>
            <a:spLocks noChangeAspect="1" noChangeArrowheads="1"/>
          </p:cNvSpPr>
          <p:nvPr/>
        </p:nvSpPr>
        <p:spPr bwMode="auto">
          <a:xfrm rot="1800000">
            <a:off x="971550" y="2795588"/>
            <a:ext cx="57150" cy="130175"/>
          </a:xfrm>
          <a:prstGeom prst="rect">
            <a:avLst/>
          </a:prstGeom>
          <a:solidFill>
            <a:srgbClr val="FFFFFF"/>
          </a:solidFill>
          <a:ln w="9525">
            <a:noFill/>
            <a:miter lim="800000"/>
            <a:headEnd/>
            <a:tailEnd/>
          </a:ln>
        </p:spPr>
        <p:txBody>
          <a:bodyPr/>
          <a:lstStyle/>
          <a:p>
            <a:endParaRPr lang="ja-JP" altLang="en-US"/>
          </a:p>
        </p:txBody>
      </p:sp>
      <p:sp>
        <p:nvSpPr>
          <p:cNvPr id="11277" name="Rectangle 13"/>
          <p:cNvSpPr>
            <a:spLocks noChangeAspect="1" noChangeArrowheads="1"/>
          </p:cNvSpPr>
          <p:nvPr/>
        </p:nvSpPr>
        <p:spPr bwMode="auto">
          <a:xfrm>
            <a:off x="3348038" y="1557338"/>
            <a:ext cx="165100" cy="173037"/>
          </a:xfrm>
          <a:prstGeom prst="rect">
            <a:avLst/>
          </a:prstGeom>
          <a:solidFill>
            <a:srgbClr val="FFFFFF"/>
          </a:solidFill>
          <a:ln w="9525">
            <a:noFill/>
            <a:miter lim="800000"/>
            <a:headEnd/>
            <a:tailEnd/>
          </a:ln>
        </p:spPr>
        <p:txBody>
          <a:bodyPr/>
          <a:lstStyle/>
          <a:p>
            <a:endParaRPr lang="ja-JP" altLang="en-US"/>
          </a:p>
        </p:txBody>
      </p:sp>
      <p:grpSp>
        <p:nvGrpSpPr>
          <p:cNvPr id="2" name="Group 14"/>
          <p:cNvGrpSpPr>
            <a:grpSpLocks/>
          </p:cNvGrpSpPr>
          <p:nvPr/>
        </p:nvGrpSpPr>
        <p:grpSpPr bwMode="auto">
          <a:xfrm>
            <a:off x="2578100" y="1401763"/>
            <a:ext cx="4956175" cy="4868862"/>
            <a:chOff x="0" y="0"/>
            <a:chExt cx="688" cy="665"/>
          </a:xfrm>
        </p:grpSpPr>
        <p:grpSp>
          <p:nvGrpSpPr>
            <p:cNvPr id="3" name="Group 15"/>
            <p:cNvGrpSpPr>
              <a:grpSpLocks/>
            </p:cNvGrpSpPr>
            <p:nvPr/>
          </p:nvGrpSpPr>
          <p:grpSpPr bwMode="auto">
            <a:xfrm>
              <a:off x="0" y="0"/>
              <a:ext cx="688" cy="665"/>
              <a:chOff x="0" y="0"/>
              <a:chExt cx="688" cy="665"/>
            </a:xfrm>
          </p:grpSpPr>
          <p:grpSp>
            <p:nvGrpSpPr>
              <p:cNvPr id="4" name="Group 16"/>
              <p:cNvGrpSpPr>
                <a:grpSpLocks/>
              </p:cNvGrpSpPr>
              <p:nvPr/>
            </p:nvGrpSpPr>
            <p:grpSpPr bwMode="auto">
              <a:xfrm>
                <a:off x="0" y="0"/>
                <a:ext cx="688" cy="665"/>
                <a:chOff x="0" y="0"/>
                <a:chExt cx="688" cy="665"/>
              </a:xfrm>
            </p:grpSpPr>
            <p:grpSp>
              <p:nvGrpSpPr>
                <p:cNvPr id="5" name="Group 17"/>
                <p:cNvGrpSpPr>
                  <a:grpSpLocks/>
                </p:cNvGrpSpPr>
                <p:nvPr/>
              </p:nvGrpSpPr>
              <p:grpSpPr bwMode="auto">
                <a:xfrm>
                  <a:off x="0" y="0"/>
                  <a:ext cx="688" cy="665"/>
                  <a:chOff x="0" y="0"/>
                  <a:chExt cx="688" cy="665"/>
                </a:xfrm>
              </p:grpSpPr>
              <p:grpSp>
                <p:nvGrpSpPr>
                  <p:cNvPr id="6" name="Group 18"/>
                  <p:cNvGrpSpPr>
                    <a:grpSpLocks/>
                  </p:cNvGrpSpPr>
                  <p:nvPr/>
                </p:nvGrpSpPr>
                <p:grpSpPr bwMode="auto">
                  <a:xfrm>
                    <a:off x="0" y="0"/>
                    <a:ext cx="688" cy="665"/>
                    <a:chOff x="0" y="0"/>
                    <a:chExt cx="688" cy="665"/>
                  </a:xfrm>
                </p:grpSpPr>
                <p:sp>
                  <p:nvSpPr>
                    <p:cNvPr id="11283" name="その他"/>
                    <p:cNvSpPr>
                      <a:spLocks/>
                    </p:cNvSpPr>
                    <p:nvPr/>
                  </p:nvSpPr>
                  <p:spPr bwMode="auto">
                    <a:xfrm>
                      <a:off x="115" y="0"/>
                      <a:ext cx="298" cy="174"/>
                    </a:xfrm>
                    <a:custGeom>
                      <a:avLst/>
                      <a:gdLst/>
                      <a:ahLst/>
                      <a:cxnLst>
                        <a:cxn ang="0">
                          <a:pos x="0" y="8"/>
                        </a:cxn>
                        <a:cxn ang="0">
                          <a:pos x="10" y="13"/>
                        </a:cxn>
                        <a:cxn ang="0">
                          <a:pos x="23" y="24"/>
                        </a:cxn>
                        <a:cxn ang="0">
                          <a:pos x="31" y="33"/>
                        </a:cxn>
                        <a:cxn ang="0">
                          <a:pos x="42" y="40"/>
                        </a:cxn>
                        <a:cxn ang="0">
                          <a:pos x="51" y="51"/>
                        </a:cxn>
                        <a:cxn ang="0">
                          <a:pos x="60" y="54"/>
                        </a:cxn>
                        <a:cxn ang="0">
                          <a:pos x="67" y="59"/>
                        </a:cxn>
                        <a:cxn ang="0">
                          <a:pos x="74" y="66"/>
                        </a:cxn>
                        <a:cxn ang="0">
                          <a:pos x="87" y="66"/>
                        </a:cxn>
                        <a:cxn ang="0">
                          <a:pos x="92" y="74"/>
                        </a:cxn>
                        <a:cxn ang="0">
                          <a:pos x="96" y="80"/>
                        </a:cxn>
                        <a:cxn ang="0">
                          <a:pos x="103" y="80"/>
                        </a:cxn>
                        <a:cxn ang="0">
                          <a:pos x="112" y="92"/>
                        </a:cxn>
                        <a:cxn ang="0">
                          <a:pos x="120" y="92"/>
                        </a:cxn>
                        <a:cxn ang="0">
                          <a:pos x="120" y="99"/>
                        </a:cxn>
                        <a:cxn ang="0">
                          <a:pos x="128" y="108"/>
                        </a:cxn>
                        <a:cxn ang="0">
                          <a:pos x="135" y="111"/>
                        </a:cxn>
                        <a:cxn ang="0">
                          <a:pos x="142" y="116"/>
                        </a:cxn>
                        <a:cxn ang="0">
                          <a:pos x="142" y="122"/>
                        </a:cxn>
                        <a:cxn ang="0">
                          <a:pos x="149" y="119"/>
                        </a:cxn>
                        <a:cxn ang="0">
                          <a:pos x="165" y="128"/>
                        </a:cxn>
                        <a:cxn ang="0">
                          <a:pos x="184" y="131"/>
                        </a:cxn>
                        <a:cxn ang="0">
                          <a:pos x="201" y="128"/>
                        </a:cxn>
                        <a:cxn ang="0">
                          <a:pos x="213" y="124"/>
                        </a:cxn>
                        <a:cxn ang="0">
                          <a:pos x="228" y="123"/>
                        </a:cxn>
                        <a:cxn ang="0">
                          <a:pos x="243" y="131"/>
                        </a:cxn>
                        <a:cxn ang="0">
                          <a:pos x="256" y="138"/>
                        </a:cxn>
                        <a:cxn ang="0">
                          <a:pos x="259" y="146"/>
                        </a:cxn>
                        <a:cxn ang="0">
                          <a:pos x="269" y="154"/>
                        </a:cxn>
                        <a:cxn ang="0">
                          <a:pos x="296" y="174"/>
                        </a:cxn>
                        <a:cxn ang="0">
                          <a:pos x="298" y="167"/>
                        </a:cxn>
                        <a:cxn ang="0">
                          <a:pos x="286" y="159"/>
                        </a:cxn>
                        <a:cxn ang="0">
                          <a:pos x="276" y="150"/>
                        </a:cxn>
                        <a:cxn ang="0">
                          <a:pos x="259" y="133"/>
                        </a:cxn>
                        <a:cxn ang="0">
                          <a:pos x="252" y="126"/>
                        </a:cxn>
                        <a:cxn ang="0">
                          <a:pos x="240" y="120"/>
                        </a:cxn>
                        <a:cxn ang="0">
                          <a:pos x="231" y="117"/>
                        </a:cxn>
                        <a:cxn ang="0">
                          <a:pos x="217" y="116"/>
                        </a:cxn>
                        <a:cxn ang="0">
                          <a:pos x="202" y="117"/>
                        </a:cxn>
                        <a:cxn ang="0">
                          <a:pos x="187" y="119"/>
                        </a:cxn>
                        <a:cxn ang="0">
                          <a:pos x="179" y="119"/>
                        </a:cxn>
                        <a:cxn ang="0">
                          <a:pos x="169" y="120"/>
                        </a:cxn>
                        <a:cxn ang="0">
                          <a:pos x="161" y="117"/>
                        </a:cxn>
                        <a:cxn ang="0">
                          <a:pos x="148" y="111"/>
                        </a:cxn>
                        <a:cxn ang="0">
                          <a:pos x="138" y="100"/>
                        </a:cxn>
                        <a:cxn ang="0">
                          <a:pos x="127" y="91"/>
                        </a:cxn>
                        <a:cxn ang="0">
                          <a:pos x="116" y="80"/>
                        </a:cxn>
                        <a:cxn ang="0">
                          <a:pos x="96" y="66"/>
                        </a:cxn>
                        <a:cxn ang="0">
                          <a:pos x="83" y="58"/>
                        </a:cxn>
                        <a:cxn ang="0">
                          <a:pos x="74" y="48"/>
                        </a:cxn>
                        <a:cxn ang="0">
                          <a:pos x="70" y="41"/>
                        </a:cxn>
                        <a:cxn ang="0">
                          <a:pos x="63" y="38"/>
                        </a:cxn>
                        <a:cxn ang="0">
                          <a:pos x="56" y="38"/>
                        </a:cxn>
                        <a:cxn ang="0">
                          <a:pos x="45" y="33"/>
                        </a:cxn>
                        <a:cxn ang="0">
                          <a:pos x="37" y="22"/>
                        </a:cxn>
                        <a:cxn ang="0">
                          <a:pos x="31" y="17"/>
                        </a:cxn>
                        <a:cxn ang="0">
                          <a:pos x="19" y="8"/>
                        </a:cxn>
                        <a:cxn ang="0">
                          <a:pos x="12" y="0"/>
                        </a:cxn>
                        <a:cxn ang="0">
                          <a:pos x="1" y="3"/>
                        </a:cxn>
                        <a:cxn ang="0">
                          <a:pos x="0" y="8"/>
                        </a:cxn>
                      </a:cxnLst>
                      <a:rect l="0" t="0" r="r" b="b"/>
                      <a:pathLst>
                        <a:path w="298" h="174">
                          <a:moveTo>
                            <a:pt x="0" y="8"/>
                          </a:moveTo>
                          <a:cubicBezTo>
                            <a:pt x="4" y="9"/>
                            <a:pt x="10" y="13"/>
                            <a:pt x="10" y="13"/>
                          </a:cubicBezTo>
                          <a:lnTo>
                            <a:pt x="23" y="24"/>
                          </a:lnTo>
                          <a:lnTo>
                            <a:pt x="31" y="33"/>
                          </a:lnTo>
                          <a:lnTo>
                            <a:pt x="42" y="40"/>
                          </a:lnTo>
                          <a:lnTo>
                            <a:pt x="51" y="51"/>
                          </a:lnTo>
                          <a:lnTo>
                            <a:pt x="60" y="54"/>
                          </a:lnTo>
                          <a:lnTo>
                            <a:pt x="67" y="59"/>
                          </a:lnTo>
                          <a:lnTo>
                            <a:pt x="74" y="66"/>
                          </a:lnTo>
                          <a:lnTo>
                            <a:pt x="87" y="66"/>
                          </a:lnTo>
                          <a:lnTo>
                            <a:pt x="92" y="74"/>
                          </a:lnTo>
                          <a:lnTo>
                            <a:pt x="96" y="80"/>
                          </a:lnTo>
                          <a:lnTo>
                            <a:pt x="103" y="80"/>
                          </a:lnTo>
                          <a:lnTo>
                            <a:pt x="112" y="92"/>
                          </a:lnTo>
                          <a:lnTo>
                            <a:pt x="120" y="92"/>
                          </a:lnTo>
                          <a:lnTo>
                            <a:pt x="120" y="99"/>
                          </a:lnTo>
                          <a:lnTo>
                            <a:pt x="128" y="108"/>
                          </a:lnTo>
                          <a:lnTo>
                            <a:pt x="135" y="111"/>
                          </a:lnTo>
                          <a:lnTo>
                            <a:pt x="142" y="116"/>
                          </a:lnTo>
                          <a:lnTo>
                            <a:pt x="142" y="122"/>
                          </a:lnTo>
                          <a:lnTo>
                            <a:pt x="149" y="119"/>
                          </a:lnTo>
                          <a:lnTo>
                            <a:pt x="165" y="128"/>
                          </a:lnTo>
                          <a:lnTo>
                            <a:pt x="184" y="131"/>
                          </a:lnTo>
                          <a:lnTo>
                            <a:pt x="201" y="128"/>
                          </a:lnTo>
                          <a:lnTo>
                            <a:pt x="213" y="124"/>
                          </a:lnTo>
                          <a:lnTo>
                            <a:pt x="228" y="123"/>
                          </a:lnTo>
                          <a:lnTo>
                            <a:pt x="243" y="131"/>
                          </a:lnTo>
                          <a:lnTo>
                            <a:pt x="256" y="138"/>
                          </a:lnTo>
                          <a:lnTo>
                            <a:pt x="259" y="146"/>
                          </a:lnTo>
                          <a:lnTo>
                            <a:pt x="269" y="154"/>
                          </a:lnTo>
                          <a:lnTo>
                            <a:pt x="296" y="174"/>
                          </a:lnTo>
                          <a:lnTo>
                            <a:pt x="298" y="167"/>
                          </a:lnTo>
                          <a:lnTo>
                            <a:pt x="286" y="159"/>
                          </a:lnTo>
                          <a:lnTo>
                            <a:pt x="276" y="150"/>
                          </a:lnTo>
                          <a:lnTo>
                            <a:pt x="259" y="133"/>
                          </a:lnTo>
                          <a:lnTo>
                            <a:pt x="252" y="126"/>
                          </a:lnTo>
                          <a:lnTo>
                            <a:pt x="240" y="120"/>
                          </a:lnTo>
                          <a:lnTo>
                            <a:pt x="231" y="117"/>
                          </a:lnTo>
                          <a:lnTo>
                            <a:pt x="217" y="116"/>
                          </a:lnTo>
                          <a:lnTo>
                            <a:pt x="202" y="117"/>
                          </a:lnTo>
                          <a:lnTo>
                            <a:pt x="187" y="119"/>
                          </a:lnTo>
                          <a:lnTo>
                            <a:pt x="179" y="119"/>
                          </a:lnTo>
                          <a:lnTo>
                            <a:pt x="169" y="120"/>
                          </a:lnTo>
                          <a:lnTo>
                            <a:pt x="161" y="117"/>
                          </a:lnTo>
                          <a:lnTo>
                            <a:pt x="148" y="111"/>
                          </a:lnTo>
                          <a:lnTo>
                            <a:pt x="138" y="100"/>
                          </a:lnTo>
                          <a:lnTo>
                            <a:pt x="127" y="91"/>
                          </a:lnTo>
                          <a:lnTo>
                            <a:pt x="116" y="80"/>
                          </a:lnTo>
                          <a:lnTo>
                            <a:pt x="96" y="66"/>
                          </a:lnTo>
                          <a:lnTo>
                            <a:pt x="83" y="58"/>
                          </a:lnTo>
                          <a:lnTo>
                            <a:pt x="74" y="48"/>
                          </a:lnTo>
                          <a:lnTo>
                            <a:pt x="70" y="41"/>
                          </a:lnTo>
                          <a:lnTo>
                            <a:pt x="63" y="38"/>
                          </a:lnTo>
                          <a:lnTo>
                            <a:pt x="56" y="38"/>
                          </a:lnTo>
                          <a:lnTo>
                            <a:pt x="45" y="33"/>
                          </a:lnTo>
                          <a:cubicBezTo>
                            <a:pt x="42" y="26"/>
                            <a:pt x="43" y="24"/>
                            <a:pt x="37" y="22"/>
                          </a:cubicBezTo>
                          <a:cubicBezTo>
                            <a:pt x="36" y="18"/>
                            <a:pt x="34" y="19"/>
                            <a:pt x="31" y="17"/>
                          </a:cubicBezTo>
                          <a:lnTo>
                            <a:pt x="19" y="8"/>
                          </a:lnTo>
                          <a:lnTo>
                            <a:pt x="12" y="0"/>
                          </a:lnTo>
                          <a:lnTo>
                            <a:pt x="1" y="3"/>
                          </a:lnTo>
                          <a:lnTo>
                            <a:pt x="0" y="8"/>
                          </a:lnTo>
                          <a:close/>
                        </a:path>
                      </a:pathLst>
                    </a:custGeom>
                    <a:solidFill>
                      <a:srgbClr val="99CCFF"/>
                    </a:solidFill>
                    <a:ln w="9525" cap="flat" cmpd="sng">
                      <a:solidFill>
                        <a:srgbClr val="000000"/>
                      </a:solidFill>
                      <a:round/>
                      <a:headEnd/>
                      <a:tailEnd/>
                    </a:ln>
                  </p:spPr>
                  <p:txBody>
                    <a:bodyPr/>
                    <a:lstStyle/>
                    <a:p>
                      <a:endParaRPr lang="ja-JP" altLang="en-US"/>
                    </a:p>
                  </p:txBody>
                </p:sp>
                <p:sp>
                  <p:nvSpPr>
                    <p:cNvPr id="11284" name="その他"/>
                    <p:cNvSpPr>
                      <a:spLocks/>
                    </p:cNvSpPr>
                    <p:nvPr/>
                  </p:nvSpPr>
                  <p:spPr bwMode="auto">
                    <a:xfrm>
                      <a:off x="0" y="23"/>
                      <a:ext cx="220" cy="238"/>
                    </a:xfrm>
                    <a:custGeom>
                      <a:avLst/>
                      <a:gdLst/>
                      <a:ahLst/>
                      <a:cxnLst>
                        <a:cxn ang="0">
                          <a:pos x="94" y="207"/>
                        </a:cxn>
                        <a:cxn ang="0">
                          <a:pos x="68" y="202"/>
                        </a:cxn>
                        <a:cxn ang="0">
                          <a:pos x="61" y="201"/>
                        </a:cxn>
                        <a:cxn ang="0">
                          <a:pos x="63" y="192"/>
                        </a:cxn>
                        <a:cxn ang="0">
                          <a:pos x="72" y="192"/>
                        </a:cxn>
                        <a:cxn ang="0">
                          <a:pos x="70" y="167"/>
                        </a:cxn>
                        <a:cxn ang="0">
                          <a:pos x="59" y="149"/>
                        </a:cxn>
                        <a:cxn ang="0">
                          <a:pos x="56" y="138"/>
                        </a:cxn>
                        <a:cxn ang="0">
                          <a:pos x="45" y="129"/>
                        </a:cxn>
                        <a:cxn ang="0">
                          <a:pos x="35" y="142"/>
                        </a:cxn>
                        <a:cxn ang="0">
                          <a:pos x="22" y="145"/>
                        </a:cxn>
                        <a:cxn ang="0">
                          <a:pos x="31" y="165"/>
                        </a:cxn>
                        <a:cxn ang="0">
                          <a:pos x="42" y="183"/>
                        </a:cxn>
                        <a:cxn ang="0">
                          <a:pos x="54" y="197"/>
                        </a:cxn>
                        <a:cxn ang="0">
                          <a:pos x="59" y="198"/>
                        </a:cxn>
                        <a:cxn ang="0">
                          <a:pos x="57" y="210"/>
                        </a:cxn>
                        <a:cxn ang="0">
                          <a:pos x="45" y="217"/>
                        </a:cxn>
                        <a:cxn ang="0">
                          <a:pos x="27" y="203"/>
                        </a:cxn>
                        <a:cxn ang="0">
                          <a:pos x="22" y="179"/>
                        </a:cxn>
                        <a:cxn ang="0">
                          <a:pos x="14" y="178"/>
                        </a:cxn>
                        <a:cxn ang="0">
                          <a:pos x="4" y="159"/>
                        </a:cxn>
                        <a:cxn ang="0">
                          <a:pos x="0" y="141"/>
                        </a:cxn>
                        <a:cxn ang="0">
                          <a:pos x="18" y="135"/>
                        </a:cxn>
                        <a:cxn ang="0">
                          <a:pos x="26" y="84"/>
                        </a:cxn>
                        <a:cxn ang="0">
                          <a:pos x="25" y="70"/>
                        </a:cxn>
                        <a:cxn ang="0">
                          <a:pos x="33" y="75"/>
                        </a:cxn>
                        <a:cxn ang="0">
                          <a:pos x="58" y="67"/>
                        </a:cxn>
                        <a:cxn ang="0">
                          <a:pos x="68" y="39"/>
                        </a:cxn>
                        <a:cxn ang="0">
                          <a:pos x="81" y="26"/>
                        </a:cxn>
                        <a:cxn ang="0">
                          <a:pos x="111" y="16"/>
                        </a:cxn>
                        <a:cxn ang="0">
                          <a:pos x="126" y="9"/>
                        </a:cxn>
                        <a:cxn ang="0">
                          <a:pos x="134" y="0"/>
                        </a:cxn>
                        <a:cxn ang="0">
                          <a:pos x="220" y="169"/>
                        </a:cxn>
                        <a:cxn ang="0">
                          <a:pos x="214" y="238"/>
                        </a:cxn>
                        <a:cxn ang="0">
                          <a:pos x="103" y="219"/>
                        </a:cxn>
                        <a:cxn ang="0">
                          <a:pos x="94" y="207"/>
                        </a:cxn>
                      </a:cxnLst>
                      <a:rect l="0" t="0" r="r" b="b"/>
                      <a:pathLst>
                        <a:path w="220" h="238">
                          <a:moveTo>
                            <a:pt x="94" y="207"/>
                          </a:moveTo>
                          <a:lnTo>
                            <a:pt x="68" y="202"/>
                          </a:lnTo>
                          <a:lnTo>
                            <a:pt x="61" y="201"/>
                          </a:lnTo>
                          <a:lnTo>
                            <a:pt x="63" y="192"/>
                          </a:lnTo>
                          <a:lnTo>
                            <a:pt x="72" y="192"/>
                          </a:lnTo>
                          <a:lnTo>
                            <a:pt x="70" y="167"/>
                          </a:lnTo>
                          <a:lnTo>
                            <a:pt x="59" y="149"/>
                          </a:lnTo>
                          <a:lnTo>
                            <a:pt x="56" y="138"/>
                          </a:lnTo>
                          <a:lnTo>
                            <a:pt x="45" y="129"/>
                          </a:lnTo>
                          <a:lnTo>
                            <a:pt x="35" y="142"/>
                          </a:lnTo>
                          <a:lnTo>
                            <a:pt x="22" y="145"/>
                          </a:lnTo>
                          <a:lnTo>
                            <a:pt x="31" y="165"/>
                          </a:lnTo>
                          <a:lnTo>
                            <a:pt x="42" y="183"/>
                          </a:lnTo>
                          <a:lnTo>
                            <a:pt x="54" y="197"/>
                          </a:lnTo>
                          <a:lnTo>
                            <a:pt x="59" y="198"/>
                          </a:lnTo>
                          <a:lnTo>
                            <a:pt x="57" y="210"/>
                          </a:lnTo>
                          <a:lnTo>
                            <a:pt x="45" y="217"/>
                          </a:lnTo>
                          <a:lnTo>
                            <a:pt x="27" y="203"/>
                          </a:lnTo>
                          <a:lnTo>
                            <a:pt x="22" y="179"/>
                          </a:lnTo>
                          <a:lnTo>
                            <a:pt x="14" y="178"/>
                          </a:lnTo>
                          <a:lnTo>
                            <a:pt x="4" y="159"/>
                          </a:lnTo>
                          <a:lnTo>
                            <a:pt x="0" y="141"/>
                          </a:lnTo>
                          <a:lnTo>
                            <a:pt x="18" y="135"/>
                          </a:lnTo>
                          <a:lnTo>
                            <a:pt x="26" y="84"/>
                          </a:lnTo>
                          <a:lnTo>
                            <a:pt x="25" y="70"/>
                          </a:lnTo>
                          <a:lnTo>
                            <a:pt x="33" y="75"/>
                          </a:lnTo>
                          <a:lnTo>
                            <a:pt x="58" y="67"/>
                          </a:lnTo>
                          <a:lnTo>
                            <a:pt x="68" y="39"/>
                          </a:lnTo>
                          <a:lnTo>
                            <a:pt x="81" y="26"/>
                          </a:lnTo>
                          <a:lnTo>
                            <a:pt x="111" y="16"/>
                          </a:lnTo>
                          <a:lnTo>
                            <a:pt x="126" y="9"/>
                          </a:lnTo>
                          <a:lnTo>
                            <a:pt x="134" y="0"/>
                          </a:lnTo>
                          <a:lnTo>
                            <a:pt x="220" y="169"/>
                          </a:lnTo>
                          <a:lnTo>
                            <a:pt x="214" y="238"/>
                          </a:lnTo>
                          <a:lnTo>
                            <a:pt x="103" y="219"/>
                          </a:lnTo>
                          <a:lnTo>
                            <a:pt x="94" y="207"/>
                          </a:lnTo>
                          <a:close/>
                        </a:path>
                      </a:pathLst>
                    </a:custGeom>
                    <a:solidFill>
                      <a:srgbClr val="99CC00"/>
                    </a:solidFill>
                    <a:ln w="9525" cap="flat" cmpd="sng">
                      <a:solidFill>
                        <a:srgbClr val="000000"/>
                      </a:solidFill>
                      <a:round/>
                      <a:headEnd/>
                      <a:tailEnd/>
                    </a:ln>
                  </p:spPr>
                  <p:txBody>
                    <a:bodyPr/>
                    <a:lstStyle/>
                    <a:p>
                      <a:endParaRPr lang="ja-JP" altLang="en-US"/>
                    </a:p>
                  </p:txBody>
                </p:sp>
                <p:sp>
                  <p:nvSpPr>
                    <p:cNvPr id="11285" name="その他"/>
                    <p:cNvSpPr>
                      <a:spLocks/>
                    </p:cNvSpPr>
                    <p:nvPr/>
                  </p:nvSpPr>
                  <p:spPr bwMode="auto">
                    <a:xfrm>
                      <a:off x="267" y="298"/>
                      <a:ext cx="421" cy="111"/>
                    </a:xfrm>
                    <a:custGeom>
                      <a:avLst/>
                      <a:gdLst/>
                      <a:ahLst/>
                      <a:cxnLst>
                        <a:cxn ang="0">
                          <a:pos x="0" y="6"/>
                        </a:cxn>
                        <a:cxn ang="0">
                          <a:pos x="6" y="12"/>
                        </a:cxn>
                        <a:cxn ang="0">
                          <a:pos x="25" y="21"/>
                        </a:cxn>
                        <a:cxn ang="0">
                          <a:pos x="37" y="34"/>
                        </a:cxn>
                        <a:cxn ang="0">
                          <a:pos x="37" y="43"/>
                        </a:cxn>
                        <a:cxn ang="0">
                          <a:pos x="65" y="39"/>
                        </a:cxn>
                        <a:cxn ang="0">
                          <a:pos x="105" y="43"/>
                        </a:cxn>
                        <a:cxn ang="0">
                          <a:pos x="125" y="54"/>
                        </a:cxn>
                        <a:cxn ang="0">
                          <a:pos x="146" y="63"/>
                        </a:cxn>
                        <a:cxn ang="0">
                          <a:pos x="171" y="47"/>
                        </a:cxn>
                        <a:cxn ang="0">
                          <a:pos x="200" y="78"/>
                        </a:cxn>
                        <a:cxn ang="0">
                          <a:pos x="240" y="82"/>
                        </a:cxn>
                        <a:cxn ang="0">
                          <a:pos x="292" y="79"/>
                        </a:cxn>
                        <a:cxn ang="0">
                          <a:pos x="345" y="90"/>
                        </a:cxn>
                        <a:cxn ang="0">
                          <a:pos x="364" y="90"/>
                        </a:cxn>
                        <a:cxn ang="0">
                          <a:pos x="388" y="105"/>
                        </a:cxn>
                        <a:cxn ang="0">
                          <a:pos x="407" y="110"/>
                        </a:cxn>
                        <a:cxn ang="0">
                          <a:pos x="394" y="101"/>
                        </a:cxn>
                        <a:cxn ang="0">
                          <a:pos x="363" y="88"/>
                        </a:cxn>
                        <a:cxn ang="0">
                          <a:pos x="313" y="80"/>
                        </a:cxn>
                        <a:cxn ang="0">
                          <a:pos x="262" y="73"/>
                        </a:cxn>
                        <a:cxn ang="0">
                          <a:pos x="236" y="57"/>
                        </a:cxn>
                        <a:cxn ang="0">
                          <a:pos x="194" y="48"/>
                        </a:cxn>
                        <a:cxn ang="0">
                          <a:pos x="173" y="30"/>
                        </a:cxn>
                        <a:cxn ang="0">
                          <a:pos x="150" y="41"/>
                        </a:cxn>
                        <a:cxn ang="0">
                          <a:pos x="127" y="35"/>
                        </a:cxn>
                        <a:cxn ang="0">
                          <a:pos x="110" y="30"/>
                        </a:cxn>
                        <a:cxn ang="0">
                          <a:pos x="89" y="23"/>
                        </a:cxn>
                        <a:cxn ang="0">
                          <a:pos x="75" y="18"/>
                        </a:cxn>
                        <a:cxn ang="0">
                          <a:pos x="70" y="16"/>
                        </a:cxn>
                        <a:cxn ang="0">
                          <a:pos x="30" y="7"/>
                        </a:cxn>
                        <a:cxn ang="0">
                          <a:pos x="5" y="0"/>
                        </a:cxn>
                      </a:cxnLst>
                      <a:rect l="0" t="0" r="r" b="b"/>
                      <a:pathLst>
                        <a:path w="421" h="111">
                          <a:moveTo>
                            <a:pt x="5" y="0"/>
                          </a:moveTo>
                          <a:lnTo>
                            <a:pt x="0" y="6"/>
                          </a:lnTo>
                          <a:lnTo>
                            <a:pt x="10" y="7"/>
                          </a:lnTo>
                          <a:lnTo>
                            <a:pt x="6" y="12"/>
                          </a:lnTo>
                          <a:lnTo>
                            <a:pt x="13" y="12"/>
                          </a:lnTo>
                          <a:lnTo>
                            <a:pt x="25" y="21"/>
                          </a:lnTo>
                          <a:lnTo>
                            <a:pt x="36" y="27"/>
                          </a:lnTo>
                          <a:lnTo>
                            <a:pt x="37" y="34"/>
                          </a:lnTo>
                          <a:lnTo>
                            <a:pt x="43" y="35"/>
                          </a:lnTo>
                          <a:lnTo>
                            <a:pt x="37" y="43"/>
                          </a:lnTo>
                          <a:lnTo>
                            <a:pt x="53" y="43"/>
                          </a:lnTo>
                          <a:lnTo>
                            <a:pt x="65" y="39"/>
                          </a:lnTo>
                          <a:lnTo>
                            <a:pt x="89" y="44"/>
                          </a:lnTo>
                          <a:lnTo>
                            <a:pt x="105" y="43"/>
                          </a:lnTo>
                          <a:lnTo>
                            <a:pt x="116" y="41"/>
                          </a:lnTo>
                          <a:lnTo>
                            <a:pt x="125" y="54"/>
                          </a:lnTo>
                          <a:lnTo>
                            <a:pt x="128" y="66"/>
                          </a:lnTo>
                          <a:lnTo>
                            <a:pt x="146" y="63"/>
                          </a:lnTo>
                          <a:lnTo>
                            <a:pt x="157" y="51"/>
                          </a:lnTo>
                          <a:lnTo>
                            <a:pt x="171" y="47"/>
                          </a:lnTo>
                          <a:lnTo>
                            <a:pt x="183" y="58"/>
                          </a:lnTo>
                          <a:lnTo>
                            <a:pt x="200" y="78"/>
                          </a:lnTo>
                          <a:lnTo>
                            <a:pt x="218" y="100"/>
                          </a:lnTo>
                          <a:lnTo>
                            <a:pt x="240" y="82"/>
                          </a:lnTo>
                          <a:lnTo>
                            <a:pt x="263" y="79"/>
                          </a:lnTo>
                          <a:lnTo>
                            <a:pt x="292" y="79"/>
                          </a:lnTo>
                          <a:lnTo>
                            <a:pt x="326" y="87"/>
                          </a:lnTo>
                          <a:lnTo>
                            <a:pt x="345" y="90"/>
                          </a:lnTo>
                          <a:lnTo>
                            <a:pt x="351" y="94"/>
                          </a:lnTo>
                          <a:lnTo>
                            <a:pt x="364" y="90"/>
                          </a:lnTo>
                          <a:lnTo>
                            <a:pt x="378" y="97"/>
                          </a:lnTo>
                          <a:lnTo>
                            <a:pt x="388" y="105"/>
                          </a:lnTo>
                          <a:lnTo>
                            <a:pt x="399" y="111"/>
                          </a:lnTo>
                          <a:lnTo>
                            <a:pt x="407" y="110"/>
                          </a:lnTo>
                          <a:lnTo>
                            <a:pt x="421" y="111"/>
                          </a:lnTo>
                          <a:lnTo>
                            <a:pt x="394" y="101"/>
                          </a:lnTo>
                          <a:lnTo>
                            <a:pt x="379" y="96"/>
                          </a:lnTo>
                          <a:lnTo>
                            <a:pt x="363" y="88"/>
                          </a:lnTo>
                          <a:lnTo>
                            <a:pt x="349" y="88"/>
                          </a:lnTo>
                          <a:lnTo>
                            <a:pt x="313" y="80"/>
                          </a:lnTo>
                          <a:lnTo>
                            <a:pt x="288" y="74"/>
                          </a:lnTo>
                          <a:lnTo>
                            <a:pt x="262" y="73"/>
                          </a:lnTo>
                          <a:lnTo>
                            <a:pt x="248" y="74"/>
                          </a:lnTo>
                          <a:lnTo>
                            <a:pt x="236" y="57"/>
                          </a:lnTo>
                          <a:lnTo>
                            <a:pt x="210" y="55"/>
                          </a:lnTo>
                          <a:lnTo>
                            <a:pt x="194" y="48"/>
                          </a:lnTo>
                          <a:lnTo>
                            <a:pt x="184" y="34"/>
                          </a:lnTo>
                          <a:lnTo>
                            <a:pt x="173" y="30"/>
                          </a:lnTo>
                          <a:lnTo>
                            <a:pt x="160" y="30"/>
                          </a:lnTo>
                          <a:lnTo>
                            <a:pt x="150" y="41"/>
                          </a:lnTo>
                          <a:lnTo>
                            <a:pt x="140" y="42"/>
                          </a:lnTo>
                          <a:lnTo>
                            <a:pt x="127" y="35"/>
                          </a:lnTo>
                          <a:lnTo>
                            <a:pt x="120" y="28"/>
                          </a:lnTo>
                          <a:lnTo>
                            <a:pt x="110" y="30"/>
                          </a:lnTo>
                          <a:lnTo>
                            <a:pt x="96" y="23"/>
                          </a:lnTo>
                          <a:lnTo>
                            <a:pt x="89" y="23"/>
                          </a:lnTo>
                          <a:lnTo>
                            <a:pt x="83" y="22"/>
                          </a:lnTo>
                          <a:lnTo>
                            <a:pt x="75" y="18"/>
                          </a:lnTo>
                          <a:lnTo>
                            <a:pt x="75" y="13"/>
                          </a:lnTo>
                          <a:lnTo>
                            <a:pt x="70" y="16"/>
                          </a:lnTo>
                          <a:lnTo>
                            <a:pt x="50" y="12"/>
                          </a:lnTo>
                          <a:lnTo>
                            <a:pt x="30" y="7"/>
                          </a:lnTo>
                          <a:lnTo>
                            <a:pt x="17" y="1"/>
                          </a:lnTo>
                          <a:lnTo>
                            <a:pt x="5" y="0"/>
                          </a:lnTo>
                          <a:close/>
                        </a:path>
                      </a:pathLst>
                    </a:custGeom>
                    <a:solidFill>
                      <a:srgbClr val="99CCFF"/>
                    </a:solidFill>
                    <a:ln w="9525" cap="flat" cmpd="sng">
                      <a:solidFill>
                        <a:srgbClr val="000000"/>
                      </a:solidFill>
                      <a:round/>
                      <a:headEnd/>
                      <a:tailEnd/>
                    </a:ln>
                  </p:spPr>
                  <p:txBody>
                    <a:bodyPr/>
                    <a:lstStyle/>
                    <a:p>
                      <a:endParaRPr lang="ja-JP" altLang="en-US"/>
                    </a:p>
                  </p:txBody>
                </p:sp>
                <p:sp>
                  <p:nvSpPr>
                    <p:cNvPr id="11286" name="その他"/>
                    <p:cNvSpPr>
                      <a:spLocks/>
                    </p:cNvSpPr>
                    <p:nvPr/>
                  </p:nvSpPr>
                  <p:spPr bwMode="auto">
                    <a:xfrm>
                      <a:off x="324" y="530"/>
                      <a:ext cx="80" cy="76"/>
                    </a:xfrm>
                    <a:custGeom>
                      <a:avLst/>
                      <a:gdLst/>
                      <a:ahLst/>
                      <a:cxnLst>
                        <a:cxn ang="0">
                          <a:pos x="6" y="45"/>
                        </a:cxn>
                        <a:cxn ang="0">
                          <a:pos x="9" y="27"/>
                        </a:cxn>
                        <a:cxn ang="0">
                          <a:pos x="6" y="11"/>
                        </a:cxn>
                        <a:cxn ang="0">
                          <a:pos x="0" y="0"/>
                        </a:cxn>
                        <a:cxn ang="0">
                          <a:pos x="27" y="2"/>
                        </a:cxn>
                        <a:cxn ang="0">
                          <a:pos x="51" y="13"/>
                        </a:cxn>
                        <a:cxn ang="0">
                          <a:pos x="57" y="15"/>
                        </a:cxn>
                        <a:cxn ang="0">
                          <a:pos x="69" y="27"/>
                        </a:cxn>
                        <a:cxn ang="0">
                          <a:pos x="80" y="36"/>
                        </a:cxn>
                        <a:cxn ang="0">
                          <a:pos x="71" y="58"/>
                        </a:cxn>
                        <a:cxn ang="0">
                          <a:pos x="63" y="56"/>
                        </a:cxn>
                        <a:cxn ang="0">
                          <a:pos x="46" y="69"/>
                        </a:cxn>
                        <a:cxn ang="0">
                          <a:pos x="41" y="71"/>
                        </a:cxn>
                        <a:cxn ang="0">
                          <a:pos x="41" y="66"/>
                        </a:cxn>
                        <a:cxn ang="0">
                          <a:pos x="9" y="49"/>
                        </a:cxn>
                        <a:cxn ang="0">
                          <a:pos x="6" y="45"/>
                        </a:cxn>
                      </a:cxnLst>
                      <a:rect l="0" t="0" r="r" b="b"/>
                      <a:pathLst>
                        <a:path w="80" h="71">
                          <a:moveTo>
                            <a:pt x="6" y="45"/>
                          </a:moveTo>
                          <a:lnTo>
                            <a:pt x="9" y="27"/>
                          </a:lnTo>
                          <a:lnTo>
                            <a:pt x="6" y="11"/>
                          </a:lnTo>
                          <a:lnTo>
                            <a:pt x="0" y="0"/>
                          </a:lnTo>
                          <a:lnTo>
                            <a:pt x="27" y="2"/>
                          </a:lnTo>
                          <a:lnTo>
                            <a:pt x="51" y="13"/>
                          </a:lnTo>
                          <a:lnTo>
                            <a:pt x="57" y="15"/>
                          </a:lnTo>
                          <a:lnTo>
                            <a:pt x="69" y="27"/>
                          </a:lnTo>
                          <a:lnTo>
                            <a:pt x="80" y="36"/>
                          </a:lnTo>
                          <a:lnTo>
                            <a:pt x="71" y="58"/>
                          </a:lnTo>
                          <a:lnTo>
                            <a:pt x="63" y="56"/>
                          </a:lnTo>
                          <a:lnTo>
                            <a:pt x="46" y="69"/>
                          </a:lnTo>
                          <a:lnTo>
                            <a:pt x="41" y="71"/>
                          </a:lnTo>
                          <a:lnTo>
                            <a:pt x="41" y="66"/>
                          </a:lnTo>
                          <a:lnTo>
                            <a:pt x="9" y="49"/>
                          </a:lnTo>
                          <a:lnTo>
                            <a:pt x="6" y="45"/>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87" name="その他"/>
                    <p:cNvSpPr>
                      <a:spLocks/>
                    </p:cNvSpPr>
                    <p:nvPr/>
                  </p:nvSpPr>
                  <p:spPr bwMode="auto">
                    <a:xfrm>
                      <a:off x="274" y="361"/>
                      <a:ext cx="139" cy="150"/>
                    </a:xfrm>
                    <a:custGeom>
                      <a:avLst/>
                      <a:gdLst/>
                      <a:ahLst/>
                      <a:cxnLst>
                        <a:cxn ang="0">
                          <a:pos x="42" y="125"/>
                        </a:cxn>
                        <a:cxn ang="0">
                          <a:pos x="77" y="138"/>
                        </a:cxn>
                        <a:cxn ang="0">
                          <a:pos x="101" y="150"/>
                        </a:cxn>
                        <a:cxn ang="0">
                          <a:pos x="99" y="113"/>
                        </a:cxn>
                        <a:cxn ang="0">
                          <a:pos x="101" y="93"/>
                        </a:cxn>
                        <a:cxn ang="0">
                          <a:pos x="105" y="83"/>
                        </a:cxn>
                        <a:cxn ang="0">
                          <a:pos x="108" y="69"/>
                        </a:cxn>
                        <a:cxn ang="0">
                          <a:pos x="93" y="47"/>
                        </a:cxn>
                        <a:cxn ang="0">
                          <a:pos x="95" y="40"/>
                        </a:cxn>
                        <a:cxn ang="0">
                          <a:pos x="126" y="29"/>
                        </a:cxn>
                        <a:cxn ang="0">
                          <a:pos x="139" y="11"/>
                        </a:cxn>
                        <a:cxn ang="0">
                          <a:pos x="135" y="1"/>
                        </a:cxn>
                        <a:cxn ang="0">
                          <a:pos x="126" y="0"/>
                        </a:cxn>
                        <a:cxn ang="0">
                          <a:pos x="118" y="7"/>
                        </a:cxn>
                        <a:cxn ang="0">
                          <a:pos x="120" y="16"/>
                        </a:cxn>
                        <a:cxn ang="0">
                          <a:pos x="113" y="24"/>
                        </a:cxn>
                        <a:cxn ang="0">
                          <a:pos x="99" y="30"/>
                        </a:cxn>
                        <a:cxn ang="0">
                          <a:pos x="85" y="39"/>
                        </a:cxn>
                        <a:cxn ang="0">
                          <a:pos x="50" y="35"/>
                        </a:cxn>
                        <a:cxn ang="0">
                          <a:pos x="40" y="36"/>
                        </a:cxn>
                        <a:cxn ang="0">
                          <a:pos x="20" y="38"/>
                        </a:cxn>
                        <a:cxn ang="0">
                          <a:pos x="0" y="43"/>
                        </a:cxn>
                        <a:cxn ang="0">
                          <a:pos x="13" y="89"/>
                        </a:cxn>
                        <a:cxn ang="0">
                          <a:pos x="39" y="102"/>
                        </a:cxn>
                        <a:cxn ang="0">
                          <a:pos x="42" y="125"/>
                        </a:cxn>
                      </a:cxnLst>
                      <a:rect l="0" t="0" r="r" b="b"/>
                      <a:pathLst>
                        <a:path w="139" h="150">
                          <a:moveTo>
                            <a:pt x="42" y="125"/>
                          </a:moveTo>
                          <a:lnTo>
                            <a:pt x="77" y="138"/>
                          </a:lnTo>
                          <a:lnTo>
                            <a:pt x="101" y="150"/>
                          </a:lnTo>
                          <a:lnTo>
                            <a:pt x="99" y="113"/>
                          </a:lnTo>
                          <a:lnTo>
                            <a:pt x="101" y="93"/>
                          </a:lnTo>
                          <a:lnTo>
                            <a:pt x="105" y="83"/>
                          </a:lnTo>
                          <a:lnTo>
                            <a:pt x="108" y="69"/>
                          </a:lnTo>
                          <a:lnTo>
                            <a:pt x="93" y="47"/>
                          </a:lnTo>
                          <a:lnTo>
                            <a:pt x="95" y="40"/>
                          </a:lnTo>
                          <a:lnTo>
                            <a:pt x="126" y="29"/>
                          </a:lnTo>
                          <a:lnTo>
                            <a:pt x="139" y="11"/>
                          </a:lnTo>
                          <a:lnTo>
                            <a:pt x="135" y="1"/>
                          </a:lnTo>
                          <a:lnTo>
                            <a:pt x="126" y="0"/>
                          </a:lnTo>
                          <a:lnTo>
                            <a:pt x="118" y="7"/>
                          </a:lnTo>
                          <a:lnTo>
                            <a:pt x="120" y="16"/>
                          </a:lnTo>
                          <a:lnTo>
                            <a:pt x="113" y="24"/>
                          </a:lnTo>
                          <a:lnTo>
                            <a:pt x="99" y="30"/>
                          </a:lnTo>
                          <a:lnTo>
                            <a:pt x="85" y="39"/>
                          </a:lnTo>
                          <a:lnTo>
                            <a:pt x="50" y="35"/>
                          </a:lnTo>
                          <a:lnTo>
                            <a:pt x="40" y="36"/>
                          </a:lnTo>
                          <a:lnTo>
                            <a:pt x="20" y="38"/>
                          </a:lnTo>
                          <a:lnTo>
                            <a:pt x="0" y="43"/>
                          </a:lnTo>
                          <a:lnTo>
                            <a:pt x="13" y="89"/>
                          </a:lnTo>
                          <a:lnTo>
                            <a:pt x="39" y="102"/>
                          </a:lnTo>
                          <a:lnTo>
                            <a:pt x="42" y="125"/>
                          </a:lnTo>
                          <a:close/>
                        </a:path>
                      </a:pathLst>
                    </a:custGeom>
                    <a:solidFill>
                      <a:srgbClr val="99CC00">
                        <a:alpha val="98000"/>
                      </a:srgbClr>
                    </a:solidFill>
                    <a:ln w="25400" cap="flat" cmpd="sng">
                      <a:solidFill>
                        <a:srgbClr val="000000"/>
                      </a:solidFill>
                      <a:prstDash val="sysDot"/>
                      <a:round/>
                      <a:headEnd/>
                      <a:tailEnd/>
                    </a:ln>
                  </p:spPr>
                  <p:txBody>
                    <a:bodyPr/>
                    <a:lstStyle/>
                    <a:p>
                      <a:endParaRPr lang="ja-JP" altLang="en-US"/>
                    </a:p>
                  </p:txBody>
                </p:sp>
                <p:sp>
                  <p:nvSpPr>
                    <p:cNvPr id="11288" name="その他"/>
                    <p:cNvSpPr>
                      <a:spLocks/>
                    </p:cNvSpPr>
                    <p:nvPr/>
                  </p:nvSpPr>
                  <p:spPr bwMode="auto">
                    <a:xfrm>
                      <a:off x="386" y="433"/>
                      <a:ext cx="69" cy="79"/>
                    </a:xfrm>
                    <a:custGeom>
                      <a:avLst/>
                      <a:gdLst/>
                      <a:ahLst/>
                      <a:cxnLst>
                        <a:cxn ang="0">
                          <a:pos x="0" y="40"/>
                        </a:cxn>
                        <a:cxn ang="0">
                          <a:pos x="3" y="67"/>
                        </a:cxn>
                        <a:cxn ang="0">
                          <a:pos x="0" y="84"/>
                        </a:cxn>
                        <a:cxn ang="0">
                          <a:pos x="5" y="103"/>
                        </a:cxn>
                        <a:cxn ang="0">
                          <a:pos x="14" y="120"/>
                        </a:cxn>
                        <a:cxn ang="0">
                          <a:pos x="35" y="107"/>
                        </a:cxn>
                        <a:cxn ang="0">
                          <a:pos x="54" y="69"/>
                        </a:cxn>
                        <a:cxn ang="0">
                          <a:pos x="74" y="28"/>
                        </a:cxn>
                        <a:cxn ang="0">
                          <a:pos x="75" y="4"/>
                        </a:cxn>
                        <a:cxn ang="0">
                          <a:pos x="61" y="0"/>
                        </a:cxn>
                        <a:cxn ang="0">
                          <a:pos x="56" y="15"/>
                        </a:cxn>
                        <a:cxn ang="0">
                          <a:pos x="0" y="40"/>
                        </a:cxn>
                      </a:cxnLst>
                      <a:rect l="0" t="0" r="r" b="b"/>
                      <a:pathLst>
                        <a:path w="75" h="120">
                          <a:moveTo>
                            <a:pt x="0" y="40"/>
                          </a:moveTo>
                          <a:lnTo>
                            <a:pt x="3" y="67"/>
                          </a:lnTo>
                          <a:lnTo>
                            <a:pt x="0" y="84"/>
                          </a:lnTo>
                          <a:lnTo>
                            <a:pt x="5" y="103"/>
                          </a:lnTo>
                          <a:lnTo>
                            <a:pt x="14" y="120"/>
                          </a:lnTo>
                          <a:lnTo>
                            <a:pt x="35" y="107"/>
                          </a:lnTo>
                          <a:lnTo>
                            <a:pt x="54" y="69"/>
                          </a:lnTo>
                          <a:lnTo>
                            <a:pt x="74" y="28"/>
                          </a:lnTo>
                          <a:lnTo>
                            <a:pt x="75" y="4"/>
                          </a:lnTo>
                          <a:lnTo>
                            <a:pt x="61" y="0"/>
                          </a:lnTo>
                          <a:lnTo>
                            <a:pt x="56" y="15"/>
                          </a:lnTo>
                          <a:lnTo>
                            <a:pt x="0" y="40"/>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89" name="その他"/>
                    <p:cNvSpPr>
                      <a:spLocks/>
                    </p:cNvSpPr>
                    <p:nvPr/>
                  </p:nvSpPr>
                  <p:spPr bwMode="auto">
                    <a:xfrm>
                      <a:off x="45" y="97"/>
                      <a:ext cx="290" cy="179"/>
                    </a:xfrm>
                    <a:custGeom>
                      <a:avLst/>
                      <a:gdLst/>
                      <a:ahLst/>
                      <a:cxnLst>
                        <a:cxn ang="0">
                          <a:pos x="33" y="33"/>
                        </a:cxn>
                        <a:cxn ang="0">
                          <a:pos x="51" y="27"/>
                        </a:cxn>
                        <a:cxn ang="0">
                          <a:pos x="113" y="1"/>
                        </a:cxn>
                        <a:cxn ang="0">
                          <a:pos x="144" y="38"/>
                        </a:cxn>
                        <a:cxn ang="0">
                          <a:pos x="170" y="48"/>
                        </a:cxn>
                        <a:cxn ang="0">
                          <a:pos x="186" y="59"/>
                        </a:cxn>
                        <a:cxn ang="0">
                          <a:pos x="198" y="72"/>
                        </a:cxn>
                        <a:cxn ang="0">
                          <a:pos x="166" y="75"/>
                        </a:cxn>
                        <a:cxn ang="0">
                          <a:pos x="170" y="83"/>
                        </a:cxn>
                        <a:cxn ang="0">
                          <a:pos x="183" y="90"/>
                        </a:cxn>
                        <a:cxn ang="0">
                          <a:pos x="204" y="86"/>
                        </a:cxn>
                        <a:cxn ang="0">
                          <a:pos x="219" y="83"/>
                        </a:cxn>
                        <a:cxn ang="0">
                          <a:pos x="238" y="99"/>
                        </a:cxn>
                        <a:cxn ang="0">
                          <a:pos x="239" y="87"/>
                        </a:cxn>
                        <a:cxn ang="0">
                          <a:pos x="251" y="90"/>
                        </a:cxn>
                        <a:cxn ang="0">
                          <a:pos x="265" y="96"/>
                        </a:cxn>
                        <a:cxn ang="0">
                          <a:pos x="275" y="110"/>
                        </a:cxn>
                        <a:cxn ang="0">
                          <a:pos x="285" y="113"/>
                        </a:cxn>
                        <a:cxn ang="0">
                          <a:pos x="282" y="132"/>
                        </a:cxn>
                        <a:cxn ang="0">
                          <a:pos x="261" y="127"/>
                        </a:cxn>
                        <a:cxn ang="0">
                          <a:pos x="255" y="135"/>
                        </a:cxn>
                        <a:cxn ang="0">
                          <a:pos x="257" y="146"/>
                        </a:cxn>
                        <a:cxn ang="0">
                          <a:pos x="244" y="137"/>
                        </a:cxn>
                        <a:cxn ang="0">
                          <a:pos x="235" y="141"/>
                        </a:cxn>
                        <a:cxn ang="0">
                          <a:pos x="223" y="145"/>
                        </a:cxn>
                        <a:cxn ang="0">
                          <a:pos x="213" y="147"/>
                        </a:cxn>
                        <a:cxn ang="0">
                          <a:pos x="175" y="140"/>
                        </a:cxn>
                        <a:cxn ang="0">
                          <a:pos x="125" y="170"/>
                        </a:cxn>
                        <a:cxn ang="0">
                          <a:pos x="90" y="165"/>
                        </a:cxn>
                        <a:cxn ang="0">
                          <a:pos x="68" y="178"/>
                        </a:cxn>
                        <a:cxn ang="0">
                          <a:pos x="54" y="179"/>
                        </a:cxn>
                        <a:cxn ang="0">
                          <a:pos x="48" y="134"/>
                        </a:cxn>
                        <a:cxn ang="0">
                          <a:pos x="54" y="117"/>
                        </a:cxn>
                        <a:cxn ang="0">
                          <a:pos x="26" y="104"/>
                        </a:cxn>
                        <a:cxn ang="0">
                          <a:pos x="17" y="80"/>
                        </a:cxn>
                        <a:cxn ang="0">
                          <a:pos x="12" y="63"/>
                        </a:cxn>
                      </a:cxnLst>
                      <a:rect l="0" t="0" r="r" b="b"/>
                      <a:pathLst>
                        <a:path w="290" h="179">
                          <a:moveTo>
                            <a:pt x="0" y="53"/>
                          </a:moveTo>
                          <a:lnTo>
                            <a:pt x="33" y="33"/>
                          </a:lnTo>
                          <a:lnTo>
                            <a:pt x="43" y="29"/>
                          </a:lnTo>
                          <a:lnTo>
                            <a:pt x="51" y="27"/>
                          </a:lnTo>
                          <a:lnTo>
                            <a:pt x="102" y="0"/>
                          </a:lnTo>
                          <a:lnTo>
                            <a:pt x="113" y="1"/>
                          </a:lnTo>
                          <a:lnTo>
                            <a:pt x="129" y="25"/>
                          </a:lnTo>
                          <a:lnTo>
                            <a:pt x="144" y="38"/>
                          </a:lnTo>
                          <a:lnTo>
                            <a:pt x="158" y="44"/>
                          </a:lnTo>
                          <a:lnTo>
                            <a:pt x="170" y="48"/>
                          </a:lnTo>
                          <a:lnTo>
                            <a:pt x="175" y="50"/>
                          </a:lnTo>
                          <a:lnTo>
                            <a:pt x="186" y="59"/>
                          </a:lnTo>
                          <a:lnTo>
                            <a:pt x="198" y="68"/>
                          </a:lnTo>
                          <a:lnTo>
                            <a:pt x="198" y="72"/>
                          </a:lnTo>
                          <a:lnTo>
                            <a:pt x="170" y="73"/>
                          </a:lnTo>
                          <a:lnTo>
                            <a:pt x="166" y="75"/>
                          </a:lnTo>
                          <a:lnTo>
                            <a:pt x="166" y="79"/>
                          </a:lnTo>
                          <a:lnTo>
                            <a:pt x="170" y="83"/>
                          </a:lnTo>
                          <a:lnTo>
                            <a:pt x="175" y="87"/>
                          </a:lnTo>
                          <a:lnTo>
                            <a:pt x="183" y="90"/>
                          </a:lnTo>
                          <a:lnTo>
                            <a:pt x="191" y="92"/>
                          </a:lnTo>
                          <a:lnTo>
                            <a:pt x="204" y="86"/>
                          </a:lnTo>
                          <a:lnTo>
                            <a:pt x="211" y="83"/>
                          </a:lnTo>
                          <a:lnTo>
                            <a:pt x="219" y="83"/>
                          </a:lnTo>
                          <a:lnTo>
                            <a:pt x="223" y="84"/>
                          </a:lnTo>
                          <a:lnTo>
                            <a:pt x="238" y="99"/>
                          </a:lnTo>
                          <a:lnTo>
                            <a:pt x="238" y="92"/>
                          </a:lnTo>
                          <a:lnTo>
                            <a:pt x="239" y="87"/>
                          </a:lnTo>
                          <a:lnTo>
                            <a:pt x="244" y="84"/>
                          </a:lnTo>
                          <a:lnTo>
                            <a:pt x="251" y="90"/>
                          </a:lnTo>
                          <a:lnTo>
                            <a:pt x="257" y="95"/>
                          </a:lnTo>
                          <a:lnTo>
                            <a:pt x="265" y="96"/>
                          </a:lnTo>
                          <a:lnTo>
                            <a:pt x="270" y="104"/>
                          </a:lnTo>
                          <a:lnTo>
                            <a:pt x="275" y="110"/>
                          </a:lnTo>
                          <a:lnTo>
                            <a:pt x="279" y="113"/>
                          </a:lnTo>
                          <a:lnTo>
                            <a:pt x="285" y="113"/>
                          </a:lnTo>
                          <a:lnTo>
                            <a:pt x="290" y="115"/>
                          </a:lnTo>
                          <a:lnTo>
                            <a:pt x="282" y="132"/>
                          </a:lnTo>
                          <a:lnTo>
                            <a:pt x="276" y="129"/>
                          </a:lnTo>
                          <a:lnTo>
                            <a:pt x="261" y="127"/>
                          </a:lnTo>
                          <a:lnTo>
                            <a:pt x="257" y="129"/>
                          </a:lnTo>
                          <a:lnTo>
                            <a:pt x="255" y="135"/>
                          </a:lnTo>
                          <a:lnTo>
                            <a:pt x="256" y="142"/>
                          </a:lnTo>
                          <a:lnTo>
                            <a:pt x="257" y="146"/>
                          </a:lnTo>
                          <a:lnTo>
                            <a:pt x="250" y="145"/>
                          </a:lnTo>
                          <a:lnTo>
                            <a:pt x="244" y="137"/>
                          </a:lnTo>
                          <a:lnTo>
                            <a:pt x="237" y="133"/>
                          </a:lnTo>
                          <a:lnTo>
                            <a:pt x="235" y="141"/>
                          </a:lnTo>
                          <a:lnTo>
                            <a:pt x="232" y="148"/>
                          </a:lnTo>
                          <a:lnTo>
                            <a:pt x="223" y="145"/>
                          </a:lnTo>
                          <a:lnTo>
                            <a:pt x="218" y="143"/>
                          </a:lnTo>
                          <a:lnTo>
                            <a:pt x="213" y="147"/>
                          </a:lnTo>
                          <a:lnTo>
                            <a:pt x="188" y="142"/>
                          </a:lnTo>
                          <a:lnTo>
                            <a:pt x="175" y="140"/>
                          </a:lnTo>
                          <a:lnTo>
                            <a:pt x="166" y="169"/>
                          </a:lnTo>
                          <a:lnTo>
                            <a:pt x="125" y="170"/>
                          </a:lnTo>
                          <a:lnTo>
                            <a:pt x="109" y="170"/>
                          </a:lnTo>
                          <a:lnTo>
                            <a:pt x="90" y="165"/>
                          </a:lnTo>
                          <a:lnTo>
                            <a:pt x="74" y="169"/>
                          </a:lnTo>
                          <a:lnTo>
                            <a:pt x="68" y="178"/>
                          </a:lnTo>
                          <a:lnTo>
                            <a:pt x="62" y="171"/>
                          </a:lnTo>
                          <a:lnTo>
                            <a:pt x="54" y="179"/>
                          </a:lnTo>
                          <a:lnTo>
                            <a:pt x="43" y="172"/>
                          </a:lnTo>
                          <a:lnTo>
                            <a:pt x="48" y="134"/>
                          </a:lnTo>
                          <a:lnTo>
                            <a:pt x="54" y="126"/>
                          </a:lnTo>
                          <a:lnTo>
                            <a:pt x="54" y="117"/>
                          </a:lnTo>
                          <a:lnTo>
                            <a:pt x="54" y="108"/>
                          </a:lnTo>
                          <a:lnTo>
                            <a:pt x="26" y="104"/>
                          </a:lnTo>
                          <a:lnTo>
                            <a:pt x="23" y="92"/>
                          </a:lnTo>
                          <a:lnTo>
                            <a:pt x="17" y="80"/>
                          </a:lnTo>
                          <a:lnTo>
                            <a:pt x="12" y="72"/>
                          </a:lnTo>
                          <a:lnTo>
                            <a:pt x="12" y="63"/>
                          </a:lnTo>
                          <a:lnTo>
                            <a:pt x="0" y="53"/>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90" name="その他"/>
                    <p:cNvSpPr>
                      <a:spLocks/>
                    </p:cNvSpPr>
                    <p:nvPr/>
                  </p:nvSpPr>
                  <p:spPr bwMode="auto">
                    <a:xfrm>
                      <a:off x="34" y="14"/>
                      <a:ext cx="367" cy="198"/>
                    </a:xfrm>
                    <a:custGeom>
                      <a:avLst/>
                      <a:gdLst/>
                      <a:ahLst/>
                      <a:cxnLst>
                        <a:cxn ang="0">
                          <a:pos x="10" y="139"/>
                        </a:cxn>
                        <a:cxn ang="0">
                          <a:pos x="61" y="110"/>
                        </a:cxn>
                        <a:cxn ang="0">
                          <a:pos x="124" y="83"/>
                        </a:cxn>
                        <a:cxn ang="0">
                          <a:pos x="156" y="122"/>
                        </a:cxn>
                        <a:cxn ang="0">
                          <a:pos x="184" y="132"/>
                        </a:cxn>
                        <a:cxn ang="0">
                          <a:pos x="205" y="156"/>
                        </a:cxn>
                        <a:cxn ang="0">
                          <a:pos x="176" y="161"/>
                        </a:cxn>
                        <a:cxn ang="0">
                          <a:pos x="198" y="174"/>
                        </a:cxn>
                        <a:cxn ang="0">
                          <a:pos x="222" y="166"/>
                        </a:cxn>
                        <a:cxn ang="0">
                          <a:pos x="236" y="168"/>
                        </a:cxn>
                        <a:cxn ang="0">
                          <a:pos x="245" y="180"/>
                        </a:cxn>
                        <a:cxn ang="0">
                          <a:pos x="250" y="174"/>
                        </a:cxn>
                        <a:cxn ang="0">
                          <a:pos x="268" y="178"/>
                        </a:cxn>
                        <a:cxn ang="0">
                          <a:pos x="287" y="193"/>
                        </a:cxn>
                        <a:cxn ang="0">
                          <a:pos x="301" y="198"/>
                        </a:cxn>
                        <a:cxn ang="0">
                          <a:pos x="304" y="184"/>
                        </a:cxn>
                        <a:cxn ang="0">
                          <a:pos x="319" y="164"/>
                        </a:cxn>
                        <a:cxn ang="0">
                          <a:pos x="328" y="195"/>
                        </a:cxn>
                        <a:cxn ang="0">
                          <a:pos x="350" y="174"/>
                        </a:cxn>
                        <a:cxn ang="0">
                          <a:pos x="367" y="150"/>
                        </a:cxn>
                        <a:cxn ang="0">
                          <a:pos x="340" y="124"/>
                        </a:cxn>
                        <a:cxn ang="0">
                          <a:pos x="311" y="108"/>
                        </a:cxn>
                        <a:cxn ang="0">
                          <a:pos x="273" y="108"/>
                        </a:cxn>
                        <a:cxn ang="0">
                          <a:pos x="238" y="106"/>
                        </a:cxn>
                        <a:cxn ang="0">
                          <a:pos x="200" y="70"/>
                        </a:cxn>
                        <a:cxn ang="0">
                          <a:pos x="164" y="46"/>
                        </a:cxn>
                        <a:cxn ang="0">
                          <a:pos x="136" y="31"/>
                        </a:cxn>
                        <a:cxn ang="0">
                          <a:pos x="109" y="10"/>
                        </a:cxn>
                        <a:cxn ang="0">
                          <a:pos x="97" y="0"/>
                        </a:cxn>
                        <a:cxn ang="0">
                          <a:pos x="94" y="17"/>
                        </a:cxn>
                        <a:cxn ang="0">
                          <a:pos x="69" y="26"/>
                        </a:cxn>
                        <a:cxn ang="0">
                          <a:pos x="42" y="40"/>
                        </a:cxn>
                        <a:cxn ang="0">
                          <a:pos x="30" y="55"/>
                        </a:cxn>
                        <a:cxn ang="0">
                          <a:pos x="25" y="74"/>
                        </a:cxn>
                        <a:cxn ang="0">
                          <a:pos x="11" y="83"/>
                        </a:cxn>
                      </a:cxnLst>
                      <a:rect l="0" t="0" r="r" b="b"/>
                      <a:pathLst>
                        <a:path w="367" h="198">
                          <a:moveTo>
                            <a:pt x="0" y="85"/>
                          </a:moveTo>
                          <a:lnTo>
                            <a:pt x="10" y="139"/>
                          </a:lnTo>
                          <a:lnTo>
                            <a:pt x="45" y="115"/>
                          </a:lnTo>
                          <a:lnTo>
                            <a:pt x="61" y="110"/>
                          </a:lnTo>
                          <a:lnTo>
                            <a:pt x="111" y="84"/>
                          </a:lnTo>
                          <a:lnTo>
                            <a:pt x="124" y="83"/>
                          </a:lnTo>
                          <a:lnTo>
                            <a:pt x="140" y="109"/>
                          </a:lnTo>
                          <a:lnTo>
                            <a:pt x="156" y="122"/>
                          </a:lnTo>
                          <a:lnTo>
                            <a:pt x="170" y="128"/>
                          </a:lnTo>
                          <a:lnTo>
                            <a:pt x="184" y="132"/>
                          </a:lnTo>
                          <a:lnTo>
                            <a:pt x="210" y="152"/>
                          </a:lnTo>
                          <a:lnTo>
                            <a:pt x="205" y="156"/>
                          </a:lnTo>
                          <a:lnTo>
                            <a:pt x="180" y="156"/>
                          </a:lnTo>
                          <a:lnTo>
                            <a:pt x="176" y="161"/>
                          </a:lnTo>
                          <a:lnTo>
                            <a:pt x="183" y="169"/>
                          </a:lnTo>
                          <a:lnTo>
                            <a:pt x="198" y="174"/>
                          </a:lnTo>
                          <a:lnTo>
                            <a:pt x="213" y="171"/>
                          </a:lnTo>
                          <a:lnTo>
                            <a:pt x="222" y="166"/>
                          </a:lnTo>
                          <a:lnTo>
                            <a:pt x="230" y="166"/>
                          </a:lnTo>
                          <a:lnTo>
                            <a:pt x="236" y="168"/>
                          </a:lnTo>
                          <a:lnTo>
                            <a:pt x="241" y="174"/>
                          </a:lnTo>
                          <a:lnTo>
                            <a:pt x="245" y="180"/>
                          </a:lnTo>
                          <a:lnTo>
                            <a:pt x="249" y="182"/>
                          </a:lnTo>
                          <a:lnTo>
                            <a:pt x="250" y="174"/>
                          </a:lnTo>
                          <a:lnTo>
                            <a:pt x="253" y="167"/>
                          </a:lnTo>
                          <a:lnTo>
                            <a:pt x="268" y="178"/>
                          </a:lnTo>
                          <a:lnTo>
                            <a:pt x="275" y="180"/>
                          </a:lnTo>
                          <a:lnTo>
                            <a:pt x="287" y="193"/>
                          </a:lnTo>
                          <a:lnTo>
                            <a:pt x="291" y="196"/>
                          </a:lnTo>
                          <a:lnTo>
                            <a:pt x="301" y="198"/>
                          </a:lnTo>
                          <a:lnTo>
                            <a:pt x="304" y="191"/>
                          </a:lnTo>
                          <a:lnTo>
                            <a:pt x="304" y="184"/>
                          </a:lnTo>
                          <a:lnTo>
                            <a:pt x="313" y="173"/>
                          </a:lnTo>
                          <a:lnTo>
                            <a:pt x="319" y="164"/>
                          </a:lnTo>
                          <a:lnTo>
                            <a:pt x="323" y="183"/>
                          </a:lnTo>
                          <a:lnTo>
                            <a:pt x="328" y="195"/>
                          </a:lnTo>
                          <a:lnTo>
                            <a:pt x="343" y="183"/>
                          </a:lnTo>
                          <a:lnTo>
                            <a:pt x="350" y="174"/>
                          </a:lnTo>
                          <a:lnTo>
                            <a:pt x="364" y="157"/>
                          </a:lnTo>
                          <a:lnTo>
                            <a:pt x="367" y="150"/>
                          </a:lnTo>
                          <a:lnTo>
                            <a:pt x="350" y="132"/>
                          </a:lnTo>
                          <a:lnTo>
                            <a:pt x="340" y="124"/>
                          </a:lnTo>
                          <a:lnTo>
                            <a:pt x="321" y="111"/>
                          </a:lnTo>
                          <a:lnTo>
                            <a:pt x="311" y="108"/>
                          </a:lnTo>
                          <a:lnTo>
                            <a:pt x="287" y="107"/>
                          </a:lnTo>
                          <a:lnTo>
                            <a:pt x="273" y="108"/>
                          </a:lnTo>
                          <a:lnTo>
                            <a:pt x="253" y="112"/>
                          </a:lnTo>
                          <a:lnTo>
                            <a:pt x="238" y="106"/>
                          </a:lnTo>
                          <a:lnTo>
                            <a:pt x="222" y="98"/>
                          </a:lnTo>
                          <a:lnTo>
                            <a:pt x="200" y="70"/>
                          </a:lnTo>
                          <a:lnTo>
                            <a:pt x="188" y="56"/>
                          </a:lnTo>
                          <a:lnTo>
                            <a:pt x="164" y="46"/>
                          </a:lnTo>
                          <a:lnTo>
                            <a:pt x="145" y="38"/>
                          </a:lnTo>
                          <a:lnTo>
                            <a:pt x="136" y="31"/>
                          </a:lnTo>
                          <a:lnTo>
                            <a:pt x="123" y="20"/>
                          </a:lnTo>
                          <a:lnTo>
                            <a:pt x="109" y="10"/>
                          </a:lnTo>
                          <a:lnTo>
                            <a:pt x="102" y="3"/>
                          </a:lnTo>
                          <a:lnTo>
                            <a:pt x="97" y="0"/>
                          </a:lnTo>
                          <a:lnTo>
                            <a:pt x="94" y="11"/>
                          </a:lnTo>
                          <a:lnTo>
                            <a:pt x="94" y="17"/>
                          </a:lnTo>
                          <a:lnTo>
                            <a:pt x="82" y="22"/>
                          </a:lnTo>
                          <a:lnTo>
                            <a:pt x="69" y="26"/>
                          </a:lnTo>
                          <a:lnTo>
                            <a:pt x="57" y="32"/>
                          </a:lnTo>
                          <a:lnTo>
                            <a:pt x="42" y="40"/>
                          </a:lnTo>
                          <a:lnTo>
                            <a:pt x="35" y="45"/>
                          </a:lnTo>
                          <a:lnTo>
                            <a:pt x="30" y="55"/>
                          </a:lnTo>
                          <a:lnTo>
                            <a:pt x="26" y="68"/>
                          </a:lnTo>
                          <a:lnTo>
                            <a:pt x="25" y="74"/>
                          </a:lnTo>
                          <a:lnTo>
                            <a:pt x="22" y="78"/>
                          </a:lnTo>
                          <a:lnTo>
                            <a:pt x="11" y="83"/>
                          </a:lnTo>
                          <a:lnTo>
                            <a:pt x="0" y="85"/>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1" name="その他"/>
                    <p:cNvSpPr>
                      <a:spLocks/>
                    </p:cNvSpPr>
                    <p:nvPr/>
                  </p:nvSpPr>
                  <p:spPr bwMode="auto">
                    <a:xfrm>
                      <a:off x="41" y="260"/>
                      <a:ext cx="273" cy="334"/>
                    </a:xfrm>
                    <a:custGeom>
                      <a:avLst/>
                      <a:gdLst/>
                      <a:ahLst/>
                      <a:cxnLst>
                        <a:cxn ang="0">
                          <a:pos x="71" y="47"/>
                        </a:cxn>
                        <a:cxn ang="0">
                          <a:pos x="85" y="20"/>
                        </a:cxn>
                        <a:cxn ang="0">
                          <a:pos x="112" y="22"/>
                        </a:cxn>
                        <a:cxn ang="0">
                          <a:pos x="143" y="20"/>
                        </a:cxn>
                        <a:cxn ang="0">
                          <a:pos x="194" y="22"/>
                        </a:cxn>
                        <a:cxn ang="0">
                          <a:pos x="198" y="0"/>
                        </a:cxn>
                        <a:cxn ang="0">
                          <a:pos x="222" y="7"/>
                        </a:cxn>
                        <a:cxn ang="0">
                          <a:pos x="216" y="43"/>
                        </a:cxn>
                        <a:cxn ang="0">
                          <a:pos x="254" y="72"/>
                        </a:cxn>
                        <a:cxn ang="0">
                          <a:pos x="261" y="82"/>
                        </a:cxn>
                        <a:cxn ang="0">
                          <a:pos x="237" y="115"/>
                        </a:cxn>
                        <a:cxn ang="0">
                          <a:pos x="226" y="133"/>
                        </a:cxn>
                        <a:cxn ang="0">
                          <a:pos x="222" y="157"/>
                        </a:cxn>
                        <a:cxn ang="0">
                          <a:pos x="193" y="146"/>
                        </a:cxn>
                        <a:cxn ang="0">
                          <a:pos x="182" y="161"/>
                        </a:cxn>
                        <a:cxn ang="0">
                          <a:pos x="151" y="166"/>
                        </a:cxn>
                        <a:cxn ang="0">
                          <a:pos x="205" y="164"/>
                        </a:cxn>
                        <a:cxn ang="0">
                          <a:pos x="237" y="184"/>
                        </a:cxn>
                        <a:cxn ang="0">
                          <a:pos x="226" y="226"/>
                        </a:cxn>
                        <a:cxn ang="0">
                          <a:pos x="186" y="244"/>
                        </a:cxn>
                        <a:cxn ang="0">
                          <a:pos x="156" y="252"/>
                        </a:cxn>
                        <a:cxn ang="0">
                          <a:pos x="160" y="265"/>
                        </a:cxn>
                        <a:cxn ang="0">
                          <a:pos x="171" y="283"/>
                        </a:cxn>
                        <a:cxn ang="0">
                          <a:pos x="188" y="292"/>
                        </a:cxn>
                        <a:cxn ang="0">
                          <a:pos x="209" y="272"/>
                        </a:cxn>
                        <a:cxn ang="0">
                          <a:pos x="237" y="254"/>
                        </a:cxn>
                        <a:cxn ang="0">
                          <a:pos x="254" y="229"/>
                        </a:cxn>
                        <a:cxn ang="0">
                          <a:pos x="259" y="261"/>
                        </a:cxn>
                        <a:cxn ang="0">
                          <a:pos x="264" y="270"/>
                        </a:cxn>
                        <a:cxn ang="0">
                          <a:pos x="269" y="287"/>
                        </a:cxn>
                        <a:cxn ang="0">
                          <a:pos x="270" y="311"/>
                        </a:cxn>
                        <a:cxn ang="0">
                          <a:pos x="241" y="308"/>
                        </a:cxn>
                        <a:cxn ang="0">
                          <a:pos x="227" y="313"/>
                        </a:cxn>
                        <a:cxn ang="0">
                          <a:pos x="214" y="311"/>
                        </a:cxn>
                        <a:cxn ang="0">
                          <a:pos x="211" y="295"/>
                        </a:cxn>
                        <a:cxn ang="0">
                          <a:pos x="181" y="326"/>
                        </a:cxn>
                        <a:cxn ang="0">
                          <a:pos x="138" y="314"/>
                        </a:cxn>
                        <a:cxn ang="0">
                          <a:pos x="110" y="289"/>
                        </a:cxn>
                        <a:cxn ang="0">
                          <a:pos x="90" y="231"/>
                        </a:cxn>
                        <a:cxn ang="0">
                          <a:pos x="80" y="198"/>
                        </a:cxn>
                        <a:cxn ang="0">
                          <a:pos x="62" y="194"/>
                        </a:cxn>
                        <a:cxn ang="0">
                          <a:pos x="73" y="177"/>
                        </a:cxn>
                        <a:cxn ang="0">
                          <a:pos x="88" y="179"/>
                        </a:cxn>
                        <a:cxn ang="0">
                          <a:pos x="95" y="187"/>
                        </a:cxn>
                        <a:cxn ang="0">
                          <a:pos x="107" y="167"/>
                        </a:cxn>
                        <a:cxn ang="0">
                          <a:pos x="88" y="142"/>
                        </a:cxn>
                        <a:cxn ang="0">
                          <a:pos x="76" y="106"/>
                        </a:cxn>
                        <a:cxn ang="0">
                          <a:pos x="71" y="90"/>
                        </a:cxn>
                        <a:cxn ang="0">
                          <a:pos x="50" y="115"/>
                        </a:cxn>
                        <a:cxn ang="0">
                          <a:pos x="40" y="120"/>
                        </a:cxn>
                        <a:cxn ang="0">
                          <a:pos x="29" y="93"/>
                        </a:cxn>
                        <a:cxn ang="0">
                          <a:pos x="63" y="80"/>
                        </a:cxn>
                        <a:cxn ang="0">
                          <a:pos x="60" y="59"/>
                        </a:cxn>
                        <a:cxn ang="0">
                          <a:pos x="11" y="71"/>
                        </a:cxn>
                        <a:cxn ang="0">
                          <a:pos x="4" y="48"/>
                        </a:cxn>
                        <a:cxn ang="0">
                          <a:pos x="27" y="41"/>
                        </a:cxn>
                        <a:cxn ang="0">
                          <a:pos x="55" y="34"/>
                        </a:cxn>
                      </a:cxnLst>
                      <a:rect l="0" t="0" r="r" b="b"/>
                      <a:pathLst>
                        <a:path w="273" h="334">
                          <a:moveTo>
                            <a:pt x="61" y="27"/>
                          </a:moveTo>
                          <a:lnTo>
                            <a:pt x="71" y="47"/>
                          </a:lnTo>
                          <a:lnTo>
                            <a:pt x="78" y="26"/>
                          </a:lnTo>
                          <a:lnTo>
                            <a:pt x="85" y="20"/>
                          </a:lnTo>
                          <a:lnTo>
                            <a:pt x="90" y="17"/>
                          </a:lnTo>
                          <a:lnTo>
                            <a:pt x="112" y="22"/>
                          </a:lnTo>
                          <a:lnTo>
                            <a:pt x="123" y="23"/>
                          </a:lnTo>
                          <a:lnTo>
                            <a:pt x="143" y="20"/>
                          </a:lnTo>
                          <a:lnTo>
                            <a:pt x="159" y="21"/>
                          </a:lnTo>
                          <a:lnTo>
                            <a:pt x="194" y="22"/>
                          </a:lnTo>
                          <a:lnTo>
                            <a:pt x="197" y="2"/>
                          </a:lnTo>
                          <a:lnTo>
                            <a:pt x="198" y="0"/>
                          </a:lnTo>
                          <a:lnTo>
                            <a:pt x="210" y="0"/>
                          </a:lnTo>
                          <a:lnTo>
                            <a:pt x="222" y="7"/>
                          </a:lnTo>
                          <a:lnTo>
                            <a:pt x="208" y="33"/>
                          </a:lnTo>
                          <a:lnTo>
                            <a:pt x="216" y="43"/>
                          </a:lnTo>
                          <a:lnTo>
                            <a:pt x="240" y="69"/>
                          </a:lnTo>
                          <a:lnTo>
                            <a:pt x="254" y="72"/>
                          </a:lnTo>
                          <a:lnTo>
                            <a:pt x="260" y="80"/>
                          </a:lnTo>
                          <a:lnTo>
                            <a:pt x="261" y="82"/>
                          </a:lnTo>
                          <a:lnTo>
                            <a:pt x="247" y="98"/>
                          </a:lnTo>
                          <a:lnTo>
                            <a:pt x="237" y="115"/>
                          </a:lnTo>
                          <a:lnTo>
                            <a:pt x="229" y="121"/>
                          </a:lnTo>
                          <a:lnTo>
                            <a:pt x="226" y="133"/>
                          </a:lnTo>
                          <a:lnTo>
                            <a:pt x="221" y="139"/>
                          </a:lnTo>
                          <a:lnTo>
                            <a:pt x="222" y="157"/>
                          </a:lnTo>
                          <a:lnTo>
                            <a:pt x="206" y="141"/>
                          </a:lnTo>
                          <a:lnTo>
                            <a:pt x="193" y="146"/>
                          </a:lnTo>
                          <a:lnTo>
                            <a:pt x="193" y="157"/>
                          </a:lnTo>
                          <a:lnTo>
                            <a:pt x="182" y="161"/>
                          </a:lnTo>
                          <a:lnTo>
                            <a:pt x="176" y="153"/>
                          </a:lnTo>
                          <a:lnTo>
                            <a:pt x="151" y="166"/>
                          </a:lnTo>
                          <a:lnTo>
                            <a:pt x="171" y="179"/>
                          </a:lnTo>
                          <a:lnTo>
                            <a:pt x="205" y="164"/>
                          </a:lnTo>
                          <a:lnTo>
                            <a:pt x="221" y="192"/>
                          </a:lnTo>
                          <a:lnTo>
                            <a:pt x="237" y="184"/>
                          </a:lnTo>
                          <a:lnTo>
                            <a:pt x="239" y="204"/>
                          </a:lnTo>
                          <a:lnTo>
                            <a:pt x="226" y="226"/>
                          </a:lnTo>
                          <a:lnTo>
                            <a:pt x="205" y="240"/>
                          </a:lnTo>
                          <a:lnTo>
                            <a:pt x="186" y="244"/>
                          </a:lnTo>
                          <a:lnTo>
                            <a:pt x="162" y="245"/>
                          </a:lnTo>
                          <a:lnTo>
                            <a:pt x="156" y="252"/>
                          </a:lnTo>
                          <a:lnTo>
                            <a:pt x="158" y="258"/>
                          </a:lnTo>
                          <a:lnTo>
                            <a:pt x="160" y="265"/>
                          </a:lnTo>
                          <a:lnTo>
                            <a:pt x="160" y="277"/>
                          </a:lnTo>
                          <a:lnTo>
                            <a:pt x="171" y="283"/>
                          </a:lnTo>
                          <a:lnTo>
                            <a:pt x="171" y="291"/>
                          </a:lnTo>
                          <a:lnTo>
                            <a:pt x="188" y="292"/>
                          </a:lnTo>
                          <a:lnTo>
                            <a:pt x="202" y="282"/>
                          </a:lnTo>
                          <a:lnTo>
                            <a:pt x="209" y="272"/>
                          </a:lnTo>
                          <a:lnTo>
                            <a:pt x="226" y="262"/>
                          </a:lnTo>
                          <a:lnTo>
                            <a:pt x="237" y="254"/>
                          </a:lnTo>
                          <a:lnTo>
                            <a:pt x="246" y="242"/>
                          </a:lnTo>
                          <a:lnTo>
                            <a:pt x="254" y="229"/>
                          </a:lnTo>
                          <a:lnTo>
                            <a:pt x="254" y="249"/>
                          </a:lnTo>
                          <a:lnTo>
                            <a:pt x="259" y="261"/>
                          </a:lnTo>
                          <a:lnTo>
                            <a:pt x="259" y="265"/>
                          </a:lnTo>
                          <a:lnTo>
                            <a:pt x="264" y="270"/>
                          </a:lnTo>
                          <a:lnTo>
                            <a:pt x="269" y="279"/>
                          </a:lnTo>
                          <a:lnTo>
                            <a:pt x="269" y="287"/>
                          </a:lnTo>
                          <a:lnTo>
                            <a:pt x="273" y="295"/>
                          </a:lnTo>
                          <a:lnTo>
                            <a:pt x="270" y="311"/>
                          </a:lnTo>
                          <a:lnTo>
                            <a:pt x="254" y="311"/>
                          </a:lnTo>
                          <a:lnTo>
                            <a:pt x="241" y="308"/>
                          </a:lnTo>
                          <a:lnTo>
                            <a:pt x="234" y="317"/>
                          </a:lnTo>
                          <a:lnTo>
                            <a:pt x="227" y="313"/>
                          </a:lnTo>
                          <a:lnTo>
                            <a:pt x="220" y="319"/>
                          </a:lnTo>
                          <a:lnTo>
                            <a:pt x="214" y="311"/>
                          </a:lnTo>
                          <a:lnTo>
                            <a:pt x="219" y="295"/>
                          </a:lnTo>
                          <a:lnTo>
                            <a:pt x="211" y="295"/>
                          </a:lnTo>
                          <a:lnTo>
                            <a:pt x="188" y="325"/>
                          </a:lnTo>
                          <a:lnTo>
                            <a:pt x="181" y="326"/>
                          </a:lnTo>
                          <a:lnTo>
                            <a:pt x="177" y="334"/>
                          </a:lnTo>
                          <a:lnTo>
                            <a:pt x="138" y="314"/>
                          </a:lnTo>
                          <a:lnTo>
                            <a:pt x="140" y="291"/>
                          </a:lnTo>
                          <a:lnTo>
                            <a:pt x="110" y="289"/>
                          </a:lnTo>
                          <a:lnTo>
                            <a:pt x="88" y="247"/>
                          </a:lnTo>
                          <a:lnTo>
                            <a:pt x="90" y="231"/>
                          </a:lnTo>
                          <a:lnTo>
                            <a:pt x="80" y="225"/>
                          </a:lnTo>
                          <a:cubicBezTo>
                            <a:pt x="81" y="219"/>
                            <a:pt x="87" y="205"/>
                            <a:pt x="80" y="198"/>
                          </a:cubicBezTo>
                          <a:lnTo>
                            <a:pt x="69" y="195"/>
                          </a:lnTo>
                          <a:lnTo>
                            <a:pt x="62" y="194"/>
                          </a:lnTo>
                          <a:lnTo>
                            <a:pt x="50" y="180"/>
                          </a:lnTo>
                          <a:lnTo>
                            <a:pt x="73" y="177"/>
                          </a:lnTo>
                          <a:lnTo>
                            <a:pt x="79" y="173"/>
                          </a:lnTo>
                          <a:lnTo>
                            <a:pt x="88" y="179"/>
                          </a:lnTo>
                          <a:lnTo>
                            <a:pt x="95" y="175"/>
                          </a:lnTo>
                          <a:lnTo>
                            <a:pt x="95" y="187"/>
                          </a:lnTo>
                          <a:lnTo>
                            <a:pt x="110" y="187"/>
                          </a:lnTo>
                          <a:lnTo>
                            <a:pt x="107" y="167"/>
                          </a:lnTo>
                          <a:lnTo>
                            <a:pt x="94" y="151"/>
                          </a:lnTo>
                          <a:lnTo>
                            <a:pt x="88" y="142"/>
                          </a:lnTo>
                          <a:lnTo>
                            <a:pt x="88" y="106"/>
                          </a:lnTo>
                          <a:lnTo>
                            <a:pt x="76" y="106"/>
                          </a:lnTo>
                          <a:lnTo>
                            <a:pt x="75" y="95"/>
                          </a:lnTo>
                          <a:lnTo>
                            <a:pt x="71" y="90"/>
                          </a:lnTo>
                          <a:lnTo>
                            <a:pt x="59" y="109"/>
                          </a:lnTo>
                          <a:lnTo>
                            <a:pt x="50" y="115"/>
                          </a:lnTo>
                          <a:lnTo>
                            <a:pt x="44" y="116"/>
                          </a:lnTo>
                          <a:lnTo>
                            <a:pt x="40" y="120"/>
                          </a:lnTo>
                          <a:lnTo>
                            <a:pt x="27" y="113"/>
                          </a:lnTo>
                          <a:lnTo>
                            <a:pt x="29" y="93"/>
                          </a:lnTo>
                          <a:lnTo>
                            <a:pt x="39" y="93"/>
                          </a:lnTo>
                          <a:lnTo>
                            <a:pt x="63" y="80"/>
                          </a:lnTo>
                          <a:lnTo>
                            <a:pt x="68" y="76"/>
                          </a:lnTo>
                          <a:lnTo>
                            <a:pt x="60" y="59"/>
                          </a:lnTo>
                          <a:lnTo>
                            <a:pt x="14" y="56"/>
                          </a:lnTo>
                          <a:lnTo>
                            <a:pt x="11" y="71"/>
                          </a:lnTo>
                          <a:lnTo>
                            <a:pt x="0" y="62"/>
                          </a:lnTo>
                          <a:lnTo>
                            <a:pt x="4" y="48"/>
                          </a:lnTo>
                          <a:lnTo>
                            <a:pt x="21" y="35"/>
                          </a:lnTo>
                          <a:lnTo>
                            <a:pt x="27" y="41"/>
                          </a:lnTo>
                          <a:lnTo>
                            <a:pt x="42" y="31"/>
                          </a:lnTo>
                          <a:lnTo>
                            <a:pt x="55" y="34"/>
                          </a:lnTo>
                          <a:lnTo>
                            <a:pt x="61" y="27"/>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sp>
                  <p:nvSpPr>
                    <p:cNvPr id="11292" name="その他"/>
                    <p:cNvSpPr>
                      <a:spLocks/>
                    </p:cNvSpPr>
                    <p:nvPr/>
                  </p:nvSpPr>
                  <p:spPr bwMode="auto">
                    <a:xfrm>
                      <a:off x="60" y="294"/>
                      <a:ext cx="43" cy="29"/>
                    </a:xfrm>
                    <a:custGeom>
                      <a:avLst/>
                      <a:gdLst/>
                      <a:ahLst/>
                      <a:cxnLst>
                        <a:cxn ang="0">
                          <a:pos x="23" y="0"/>
                        </a:cxn>
                        <a:cxn ang="0">
                          <a:pos x="43" y="29"/>
                        </a:cxn>
                        <a:cxn ang="0">
                          <a:pos x="32" y="25"/>
                        </a:cxn>
                        <a:cxn ang="0">
                          <a:pos x="8" y="23"/>
                        </a:cxn>
                        <a:cxn ang="0">
                          <a:pos x="0" y="22"/>
                        </a:cxn>
                        <a:cxn ang="0">
                          <a:pos x="16" y="15"/>
                        </a:cxn>
                        <a:cxn ang="0">
                          <a:pos x="15" y="6"/>
                        </a:cxn>
                        <a:cxn ang="0">
                          <a:pos x="23" y="0"/>
                        </a:cxn>
                      </a:cxnLst>
                      <a:rect l="0" t="0" r="r" b="b"/>
                      <a:pathLst>
                        <a:path w="43" h="29">
                          <a:moveTo>
                            <a:pt x="23" y="0"/>
                          </a:moveTo>
                          <a:lnTo>
                            <a:pt x="43" y="29"/>
                          </a:lnTo>
                          <a:lnTo>
                            <a:pt x="32" y="25"/>
                          </a:lnTo>
                          <a:lnTo>
                            <a:pt x="8" y="23"/>
                          </a:lnTo>
                          <a:lnTo>
                            <a:pt x="0" y="22"/>
                          </a:lnTo>
                          <a:lnTo>
                            <a:pt x="16" y="15"/>
                          </a:lnTo>
                          <a:lnTo>
                            <a:pt x="15" y="6"/>
                          </a:lnTo>
                          <a:lnTo>
                            <a:pt x="23" y="0"/>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3" name="その他"/>
                    <p:cNvSpPr>
                      <a:spLocks/>
                    </p:cNvSpPr>
                    <p:nvPr/>
                  </p:nvSpPr>
                  <p:spPr bwMode="auto">
                    <a:xfrm>
                      <a:off x="66" y="338"/>
                      <a:ext cx="44" cy="42"/>
                    </a:xfrm>
                    <a:custGeom>
                      <a:avLst/>
                      <a:gdLst/>
                      <a:ahLst/>
                      <a:cxnLst>
                        <a:cxn ang="0">
                          <a:pos x="42" y="0"/>
                        </a:cxn>
                        <a:cxn ang="0">
                          <a:pos x="44" y="13"/>
                        </a:cxn>
                        <a:cxn ang="0">
                          <a:pos x="36" y="30"/>
                        </a:cxn>
                        <a:cxn ang="0">
                          <a:pos x="27" y="36"/>
                        </a:cxn>
                        <a:cxn ang="0">
                          <a:pos x="20" y="36"/>
                        </a:cxn>
                        <a:cxn ang="0">
                          <a:pos x="16" y="42"/>
                        </a:cxn>
                        <a:cxn ang="0">
                          <a:pos x="0" y="35"/>
                        </a:cxn>
                        <a:cxn ang="0">
                          <a:pos x="2" y="14"/>
                        </a:cxn>
                        <a:cxn ang="0">
                          <a:pos x="12" y="17"/>
                        </a:cxn>
                        <a:cxn ang="0">
                          <a:pos x="33" y="4"/>
                        </a:cxn>
                        <a:cxn ang="0">
                          <a:pos x="42" y="0"/>
                        </a:cxn>
                      </a:cxnLst>
                      <a:rect l="0" t="0" r="r" b="b"/>
                      <a:pathLst>
                        <a:path w="44" h="42">
                          <a:moveTo>
                            <a:pt x="42" y="0"/>
                          </a:moveTo>
                          <a:lnTo>
                            <a:pt x="44" y="13"/>
                          </a:lnTo>
                          <a:lnTo>
                            <a:pt x="36" y="30"/>
                          </a:lnTo>
                          <a:lnTo>
                            <a:pt x="27" y="36"/>
                          </a:lnTo>
                          <a:lnTo>
                            <a:pt x="20" y="36"/>
                          </a:lnTo>
                          <a:lnTo>
                            <a:pt x="16" y="42"/>
                          </a:lnTo>
                          <a:lnTo>
                            <a:pt x="0" y="35"/>
                          </a:lnTo>
                          <a:lnTo>
                            <a:pt x="2" y="14"/>
                          </a:lnTo>
                          <a:lnTo>
                            <a:pt x="12" y="17"/>
                          </a:lnTo>
                          <a:lnTo>
                            <a:pt x="33" y="4"/>
                          </a:lnTo>
                          <a:lnTo>
                            <a:pt x="42" y="0"/>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4" name="その他"/>
                    <p:cNvSpPr>
                      <a:spLocks/>
                    </p:cNvSpPr>
                    <p:nvPr/>
                  </p:nvSpPr>
                  <p:spPr bwMode="auto">
                    <a:xfrm>
                      <a:off x="91" y="432"/>
                      <a:ext cx="84" cy="91"/>
                    </a:xfrm>
                    <a:custGeom>
                      <a:avLst/>
                      <a:gdLst/>
                      <a:ahLst/>
                      <a:cxnLst>
                        <a:cxn ang="0">
                          <a:pos x="63" y="13"/>
                        </a:cxn>
                        <a:cxn ang="0">
                          <a:pos x="73" y="31"/>
                        </a:cxn>
                        <a:cxn ang="0">
                          <a:pos x="74" y="38"/>
                        </a:cxn>
                        <a:cxn ang="0">
                          <a:pos x="74" y="51"/>
                        </a:cxn>
                        <a:cxn ang="0">
                          <a:pos x="80" y="65"/>
                        </a:cxn>
                        <a:cxn ang="0">
                          <a:pos x="86" y="74"/>
                        </a:cxn>
                        <a:cxn ang="0">
                          <a:pos x="88" y="81"/>
                        </a:cxn>
                        <a:cxn ang="0">
                          <a:pos x="88" y="86"/>
                        </a:cxn>
                        <a:cxn ang="0">
                          <a:pos x="73" y="90"/>
                        </a:cxn>
                        <a:cxn ang="0">
                          <a:pos x="61" y="91"/>
                        </a:cxn>
                        <a:cxn ang="0">
                          <a:pos x="57" y="91"/>
                        </a:cxn>
                        <a:cxn ang="0">
                          <a:pos x="51" y="92"/>
                        </a:cxn>
                        <a:cxn ang="0">
                          <a:pos x="40" y="75"/>
                        </a:cxn>
                        <a:cxn ang="0">
                          <a:pos x="42" y="58"/>
                        </a:cxn>
                        <a:cxn ang="0">
                          <a:pos x="34" y="51"/>
                        </a:cxn>
                        <a:cxn ang="0">
                          <a:pos x="33" y="44"/>
                        </a:cxn>
                        <a:cxn ang="0">
                          <a:pos x="34" y="33"/>
                        </a:cxn>
                        <a:cxn ang="0">
                          <a:pos x="35" y="27"/>
                        </a:cxn>
                        <a:cxn ang="0">
                          <a:pos x="26" y="23"/>
                        </a:cxn>
                        <a:cxn ang="0">
                          <a:pos x="19" y="21"/>
                        </a:cxn>
                        <a:cxn ang="0">
                          <a:pos x="14" y="21"/>
                        </a:cxn>
                        <a:cxn ang="0">
                          <a:pos x="0" y="4"/>
                        </a:cxn>
                        <a:cxn ang="0">
                          <a:pos x="19" y="4"/>
                        </a:cxn>
                        <a:cxn ang="0">
                          <a:pos x="30" y="0"/>
                        </a:cxn>
                        <a:cxn ang="0">
                          <a:pos x="39" y="6"/>
                        </a:cxn>
                        <a:cxn ang="0">
                          <a:pos x="47" y="1"/>
                        </a:cxn>
                        <a:cxn ang="0">
                          <a:pos x="47" y="8"/>
                        </a:cxn>
                        <a:cxn ang="0">
                          <a:pos x="53" y="14"/>
                        </a:cxn>
                        <a:cxn ang="0">
                          <a:pos x="63" y="13"/>
                        </a:cxn>
                      </a:cxnLst>
                      <a:rect l="0" t="0" r="r" b="b"/>
                      <a:pathLst>
                        <a:path w="88" h="92">
                          <a:moveTo>
                            <a:pt x="63" y="13"/>
                          </a:moveTo>
                          <a:lnTo>
                            <a:pt x="73" y="31"/>
                          </a:lnTo>
                          <a:lnTo>
                            <a:pt x="74" y="38"/>
                          </a:lnTo>
                          <a:lnTo>
                            <a:pt x="74" y="51"/>
                          </a:lnTo>
                          <a:lnTo>
                            <a:pt x="80" y="65"/>
                          </a:lnTo>
                          <a:lnTo>
                            <a:pt x="86" y="74"/>
                          </a:lnTo>
                          <a:lnTo>
                            <a:pt x="88" y="81"/>
                          </a:lnTo>
                          <a:lnTo>
                            <a:pt x="88" y="86"/>
                          </a:lnTo>
                          <a:lnTo>
                            <a:pt x="73" y="90"/>
                          </a:lnTo>
                          <a:lnTo>
                            <a:pt x="61" y="91"/>
                          </a:lnTo>
                          <a:lnTo>
                            <a:pt x="57" y="91"/>
                          </a:lnTo>
                          <a:lnTo>
                            <a:pt x="51" y="92"/>
                          </a:lnTo>
                          <a:lnTo>
                            <a:pt x="40" y="75"/>
                          </a:lnTo>
                          <a:lnTo>
                            <a:pt x="42" y="58"/>
                          </a:lnTo>
                          <a:lnTo>
                            <a:pt x="34" y="51"/>
                          </a:lnTo>
                          <a:lnTo>
                            <a:pt x="33" y="44"/>
                          </a:lnTo>
                          <a:lnTo>
                            <a:pt x="34" y="33"/>
                          </a:lnTo>
                          <a:lnTo>
                            <a:pt x="35" y="27"/>
                          </a:lnTo>
                          <a:lnTo>
                            <a:pt x="26" y="23"/>
                          </a:lnTo>
                          <a:lnTo>
                            <a:pt x="19" y="21"/>
                          </a:lnTo>
                          <a:lnTo>
                            <a:pt x="14" y="21"/>
                          </a:lnTo>
                          <a:lnTo>
                            <a:pt x="0" y="4"/>
                          </a:lnTo>
                          <a:lnTo>
                            <a:pt x="19" y="4"/>
                          </a:lnTo>
                          <a:lnTo>
                            <a:pt x="30" y="0"/>
                          </a:lnTo>
                          <a:lnTo>
                            <a:pt x="39" y="6"/>
                          </a:lnTo>
                          <a:lnTo>
                            <a:pt x="47" y="1"/>
                          </a:lnTo>
                          <a:lnTo>
                            <a:pt x="47" y="8"/>
                          </a:lnTo>
                          <a:lnTo>
                            <a:pt x="53" y="14"/>
                          </a:lnTo>
                          <a:lnTo>
                            <a:pt x="63" y="13"/>
                          </a:lnTo>
                          <a:close/>
                        </a:path>
                      </a:pathLst>
                    </a:custGeom>
                    <a:solidFill>
                      <a:srgbClr val="FF9900"/>
                    </a:solidFill>
                    <a:ln w="25400" cap="flat" cmpd="sng">
                      <a:solidFill>
                        <a:srgbClr val="000000"/>
                      </a:solidFill>
                      <a:prstDash val="sysDot"/>
                      <a:round/>
                      <a:headEnd/>
                      <a:tailEnd/>
                    </a:ln>
                  </p:spPr>
                  <p:txBody>
                    <a:bodyPr/>
                    <a:lstStyle/>
                    <a:p>
                      <a:endParaRPr lang="ja-JP" altLang="en-US"/>
                    </a:p>
                  </p:txBody>
                </p:sp>
                <p:sp>
                  <p:nvSpPr>
                    <p:cNvPr id="11295" name="その他"/>
                    <p:cNvSpPr>
                      <a:spLocks/>
                    </p:cNvSpPr>
                    <p:nvPr/>
                  </p:nvSpPr>
                  <p:spPr bwMode="auto">
                    <a:xfrm>
                      <a:off x="63" y="201"/>
                      <a:ext cx="37" cy="29"/>
                    </a:xfrm>
                    <a:custGeom>
                      <a:avLst/>
                      <a:gdLst/>
                      <a:ahLst/>
                      <a:cxnLst>
                        <a:cxn ang="0">
                          <a:pos x="6" y="0"/>
                        </a:cxn>
                        <a:cxn ang="0">
                          <a:pos x="37" y="4"/>
                        </a:cxn>
                        <a:cxn ang="0">
                          <a:pos x="37" y="19"/>
                        </a:cxn>
                        <a:cxn ang="0">
                          <a:pos x="28" y="29"/>
                        </a:cxn>
                        <a:cxn ang="0">
                          <a:pos x="1" y="22"/>
                        </a:cxn>
                        <a:cxn ang="0">
                          <a:pos x="0" y="14"/>
                        </a:cxn>
                        <a:cxn ang="0">
                          <a:pos x="6" y="14"/>
                        </a:cxn>
                        <a:cxn ang="0">
                          <a:pos x="6" y="0"/>
                        </a:cxn>
                      </a:cxnLst>
                      <a:rect l="0" t="0" r="r" b="b"/>
                      <a:pathLst>
                        <a:path w="37" h="29">
                          <a:moveTo>
                            <a:pt x="6" y="0"/>
                          </a:moveTo>
                          <a:lnTo>
                            <a:pt x="37" y="4"/>
                          </a:lnTo>
                          <a:lnTo>
                            <a:pt x="37" y="19"/>
                          </a:lnTo>
                          <a:lnTo>
                            <a:pt x="28" y="29"/>
                          </a:lnTo>
                          <a:lnTo>
                            <a:pt x="1" y="22"/>
                          </a:lnTo>
                          <a:lnTo>
                            <a:pt x="0" y="14"/>
                          </a:lnTo>
                          <a:lnTo>
                            <a:pt x="6" y="14"/>
                          </a:lnTo>
                          <a:lnTo>
                            <a:pt x="6" y="0"/>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6" name="その他"/>
                    <p:cNvSpPr>
                      <a:spLocks/>
                    </p:cNvSpPr>
                    <p:nvPr/>
                  </p:nvSpPr>
                  <p:spPr bwMode="auto">
                    <a:xfrm>
                      <a:off x="41" y="294"/>
                      <a:ext cx="34" cy="37"/>
                    </a:xfrm>
                    <a:custGeom>
                      <a:avLst/>
                      <a:gdLst/>
                      <a:ahLst/>
                      <a:cxnLst>
                        <a:cxn ang="0">
                          <a:pos x="0" y="31"/>
                        </a:cxn>
                        <a:cxn ang="0">
                          <a:pos x="13" y="37"/>
                        </a:cxn>
                        <a:cxn ang="0">
                          <a:pos x="15" y="24"/>
                        </a:cxn>
                        <a:cxn ang="0">
                          <a:pos x="21" y="22"/>
                        </a:cxn>
                        <a:cxn ang="0">
                          <a:pos x="34" y="14"/>
                        </a:cxn>
                        <a:cxn ang="0">
                          <a:pos x="34" y="4"/>
                        </a:cxn>
                        <a:cxn ang="0">
                          <a:pos x="26" y="6"/>
                        </a:cxn>
                        <a:cxn ang="0">
                          <a:pos x="19" y="0"/>
                        </a:cxn>
                        <a:cxn ang="0">
                          <a:pos x="5" y="11"/>
                        </a:cxn>
                        <a:cxn ang="0">
                          <a:pos x="2" y="26"/>
                        </a:cxn>
                        <a:cxn ang="0">
                          <a:pos x="0" y="31"/>
                        </a:cxn>
                      </a:cxnLst>
                      <a:rect l="0" t="0" r="r" b="b"/>
                      <a:pathLst>
                        <a:path w="34" h="37">
                          <a:moveTo>
                            <a:pt x="0" y="31"/>
                          </a:moveTo>
                          <a:lnTo>
                            <a:pt x="13" y="37"/>
                          </a:lnTo>
                          <a:lnTo>
                            <a:pt x="15" y="24"/>
                          </a:lnTo>
                          <a:lnTo>
                            <a:pt x="21" y="22"/>
                          </a:lnTo>
                          <a:lnTo>
                            <a:pt x="34" y="14"/>
                          </a:lnTo>
                          <a:lnTo>
                            <a:pt x="34" y="4"/>
                          </a:lnTo>
                          <a:lnTo>
                            <a:pt x="26" y="6"/>
                          </a:lnTo>
                          <a:lnTo>
                            <a:pt x="19" y="0"/>
                          </a:lnTo>
                          <a:lnTo>
                            <a:pt x="5" y="11"/>
                          </a:lnTo>
                          <a:lnTo>
                            <a:pt x="2" y="26"/>
                          </a:lnTo>
                          <a:lnTo>
                            <a:pt x="0" y="31"/>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7" name="その他"/>
                    <p:cNvSpPr>
                      <a:spLocks/>
                    </p:cNvSpPr>
                    <p:nvPr/>
                  </p:nvSpPr>
                  <p:spPr bwMode="auto">
                    <a:xfrm>
                      <a:off x="130" y="494"/>
                      <a:ext cx="47" cy="29"/>
                    </a:xfrm>
                    <a:custGeom>
                      <a:avLst/>
                      <a:gdLst/>
                      <a:ahLst/>
                      <a:cxnLst>
                        <a:cxn ang="0">
                          <a:pos x="0" y="6"/>
                        </a:cxn>
                        <a:cxn ang="0">
                          <a:pos x="13" y="8"/>
                        </a:cxn>
                        <a:cxn ang="0">
                          <a:pos x="14" y="4"/>
                        </a:cxn>
                        <a:cxn ang="0">
                          <a:pos x="23" y="8"/>
                        </a:cxn>
                        <a:cxn ang="0">
                          <a:pos x="28" y="13"/>
                        </a:cxn>
                        <a:cxn ang="0">
                          <a:pos x="28" y="4"/>
                        </a:cxn>
                        <a:cxn ang="0">
                          <a:pos x="32" y="0"/>
                        </a:cxn>
                        <a:cxn ang="0">
                          <a:pos x="37" y="1"/>
                        </a:cxn>
                        <a:cxn ang="0">
                          <a:pos x="41" y="11"/>
                        </a:cxn>
                        <a:cxn ang="0">
                          <a:pos x="46" y="20"/>
                        </a:cxn>
                        <a:cxn ang="0">
                          <a:pos x="46" y="22"/>
                        </a:cxn>
                        <a:cxn ang="0">
                          <a:pos x="31" y="26"/>
                        </a:cxn>
                        <a:cxn ang="0">
                          <a:pos x="10" y="29"/>
                        </a:cxn>
                        <a:cxn ang="0">
                          <a:pos x="1" y="15"/>
                        </a:cxn>
                        <a:cxn ang="0">
                          <a:pos x="0" y="6"/>
                        </a:cxn>
                      </a:cxnLst>
                      <a:rect l="0" t="0" r="r" b="b"/>
                      <a:pathLst>
                        <a:path w="46" h="29">
                          <a:moveTo>
                            <a:pt x="0" y="6"/>
                          </a:moveTo>
                          <a:lnTo>
                            <a:pt x="13" y="8"/>
                          </a:lnTo>
                          <a:lnTo>
                            <a:pt x="14" y="4"/>
                          </a:lnTo>
                          <a:lnTo>
                            <a:pt x="23" y="8"/>
                          </a:lnTo>
                          <a:lnTo>
                            <a:pt x="28" y="13"/>
                          </a:lnTo>
                          <a:lnTo>
                            <a:pt x="28" y="4"/>
                          </a:lnTo>
                          <a:lnTo>
                            <a:pt x="32" y="0"/>
                          </a:lnTo>
                          <a:lnTo>
                            <a:pt x="37" y="1"/>
                          </a:lnTo>
                          <a:lnTo>
                            <a:pt x="41" y="11"/>
                          </a:lnTo>
                          <a:lnTo>
                            <a:pt x="46" y="20"/>
                          </a:lnTo>
                          <a:lnTo>
                            <a:pt x="46" y="22"/>
                          </a:lnTo>
                          <a:lnTo>
                            <a:pt x="31" y="26"/>
                          </a:lnTo>
                          <a:lnTo>
                            <a:pt x="10" y="29"/>
                          </a:lnTo>
                          <a:lnTo>
                            <a:pt x="1" y="15"/>
                          </a:lnTo>
                          <a:lnTo>
                            <a:pt x="0" y="6"/>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sp>
                  <p:nvSpPr>
                    <p:cNvPr id="11298" name="その他"/>
                    <p:cNvSpPr>
                      <a:spLocks/>
                    </p:cNvSpPr>
                    <p:nvPr/>
                  </p:nvSpPr>
                  <p:spPr bwMode="auto">
                    <a:xfrm>
                      <a:off x="1" y="13"/>
                      <a:ext cx="678" cy="652"/>
                    </a:xfrm>
                    <a:custGeom>
                      <a:avLst/>
                      <a:gdLst/>
                      <a:ahLst/>
                      <a:cxnLst>
                        <a:cxn ang="0">
                          <a:pos x="18" y="131"/>
                        </a:cxn>
                        <a:cxn ang="0">
                          <a:pos x="34" y="87"/>
                        </a:cxn>
                        <a:cxn ang="0">
                          <a:pos x="63" y="59"/>
                        </a:cxn>
                        <a:cxn ang="0">
                          <a:pos x="112" y="24"/>
                        </a:cxn>
                        <a:cxn ang="0">
                          <a:pos x="155" y="20"/>
                        </a:cxn>
                        <a:cxn ang="0">
                          <a:pos x="218" y="55"/>
                        </a:cxn>
                        <a:cxn ang="0">
                          <a:pos x="273" y="107"/>
                        </a:cxn>
                        <a:cxn ang="0">
                          <a:pos x="349" y="109"/>
                        </a:cxn>
                        <a:cxn ang="0">
                          <a:pos x="400" y="152"/>
                        </a:cxn>
                        <a:cxn ang="0">
                          <a:pos x="353" y="164"/>
                        </a:cxn>
                        <a:cxn ang="0">
                          <a:pos x="337" y="192"/>
                        </a:cxn>
                        <a:cxn ang="0">
                          <a:pos x="304" y="209"/>
                        </a:cxn>
                        <a:cxn ang="0">
                          <a:pos x="294" y="228"/>
                        </a:cxn>
                        <a:cxn ang="0">
                          <a:pos x="279" y="226"/>
                        </a:cxn>
                        <a:cxn ang="0">
                          <a:pos x="255" y="232"/>
                        </a:cxn>
                        <a:cxn ang="0">
                          <a:pos x="267" y="274"/>
                        </a:cxn>
                        <a:cxn ang="0">
                          <a:pos x="312" y="308"/>
                        </a:cxn>
                        <a:cxn ang="0">
                          <a:pos x="385" y="323"/>
                        </a:cxn>
                        <a:cxn ang="0">
                          <a:pos x="424" y="324"/>
                        </a:cxn>
                        <a:cxn ang="0">
                          <a:pos x="491" y="359"/>
                        </a:cxn>
                        <a:cxn ang="0">
                          <a:pos x="592" y="354"/>
                        </a:cxn>
                        <a:cxn ang="0">
                          <a:pos x="674" y="375"/>
                        </a:cxn>
                        <a:cxn ang="0">
                          <a:pos x="668" y="432"/>
                        </a:cxn>
                        <a:cxn ang="0">
                          <a:pos x="633" y="441"/>
                        </a:cxn>
                        <a:cxn ang="0">
                          <a:pos x="601" y="461"/>
                        </a:cxn>
                        <a:cxn ang="0">
                          <a:pos x="585" y="441"/>
                        </a:cxn>
                        <a:cxn ang="0">
                          <a:pos x="481" y="426"/>
                        </a:cxn>
                        <a:cxn ang="0">
                          <a:pos x="424" y="488"/>
                        </a:cxn>
                        <a:cxn ang="0">
                          <a:pos x="406" y="516"/>
                        </a:cxn>
                        <a:cxn ang="0">
                          <a:pos x="406" y="550"/>
                        </a:cxn>
                        <a:cxn ang="0">
                          <a:pos x="385" y="604"/>
                        </a:cxn>
                        <a:cxn ang="0">
                          <a:pos x="353" y="641"/>
                        </a:cxn>
                        <a:cxn ang="0">
                          <a:pos x="378" y="595"/>
                        </a:cxn>
                        <a:cxn ang="0">
                          <a:pos x="370" y="589"/>
                        </a:cxn>
                        <a:cxn ang="0">
                          <a:pos x="311" y="557"/>
                        </a:cxn>
                        <a:cxn ang="0">
                          <a:pos x="274" y="564"/>
                        </a:cxn>
                        <a:cxn ang="0">
                          <a:pos x="254" y="557"/>
                        </a:cxn>
                        <a:cxn ang="0">
                          <a:pos x="228" y="571"/>
                        </a:cxn>
                        <a:cxn ang="0">
                          <a:pos x="178" y="560"/>
                        </a:cxn>
                        <a:cxn ang="0">
                          <a:pos x="129" y="494"/>
                        </a:cxn>
                        <a:cxn ang="0">
                          <a:pos x="121" y="463"/>
                        </a:cxn>
                        <a:cxn ang="0">
                          <a:pos x="103" y="441"/>
                        </a:cxn>
                        <a:cxn ang="0">
                          <a:pos x="119" y="420"/>
                        </a:cxn>
                        <a:cxn ang="0">
                          <a:pos x="135" y="432"/>
                        </a:cxn>
                        <a:cxn ang="0">
                          <a:pos x="133" y="395"/>
                        </a:cxn>
                        <a:cxn ang="0">
                          <a:pos x="117" y="352"/>
                        </a:cxn>
                        <a:cxn ang="0">
                          <a:pos x="102" y="351"/>
                        </a:cxn>
                        <a:cxn ang="0">
                          <a:pos x="81" y="365"/>
                        </a:cxn>
                        <a:cxn ang="0">
                          <a:pos x="79" y="340"/>
                        </a:cxn>
                        <a:cxn ang="0">
                          <a:pos x="62" y="303"/>
                        </a:cxn>
                        <a:cxn ang="0">
                          <a:pos x="40" y="310"/>
                        </a:cxn>
                        <a:cxn ang="0">
                          <a:pos x="66" y="288"/>
                        </a:cxn>
                        <a:cxn ang="0">
                          <a:pos x="102" y="269"/>
                        </a:cxn>
                        <a:cxn ang="0">
                          <a:pos x="98" y="264"/>
                        </a:cxn>
                        <a:cxn ang="0">
                          <a:pos x="66" y="211"/>
                        </a:cxn>
                        <a:cxn ang="0">
                          <a:pos x="71" y="202"/>
                        </a:cxn>
                        <a:cxn ang="0">
                          <a:pos x="56" y="148"/>
                        </a:cxn>
                        <a:cxn ang="0">
                          <a:pos x="22" y="155"/>
                        </a:cxn>
                        <a:cxn ang="0">
                          <a:pos x="51" y="203"/>
                        </a:cxn>
                        <a:cxn ang="0">
                          <a:pos x="44" y="224"/>
                        </a:cxn>
                        <a:cxn ang="0">
                          <a:pos x="23" y="188"/>
                        </a:cxn>
                        <a:cxn ang="0">
                          <a:pos x="3" y="171"/>
                        </a:cxn>
                      </a:cxnLst>
                      <a:rect l="0" t="0" r="r" b="b"/>
                      <a:pathLst>
                        <a:path w="678" h="652">
                          <a:moveTo>
                            <a:pt x="0" y="152"/>
                          </a:moveTo>
                          <a:lnTo>
                            <a:pt x="16" y="146"/>
                          </a:lnTo>
                          <a:lnTo>
                            <a:pt x="18" y="131"/>
                          </a:lnTo>
                          <a:lnTo>
                            <a:pt x="24" y="100"/>
                          </a:lnTo>
                          <a:lnTo>
                            <a:pt x="23" y="81"/>
                          </a:lnTo>
                          <a:lnTo>
                            <a:pt x="34" y="87"/>
                          </a:lnTo>
                          <a:lnTo>
                            <a:pt x="57" y="77"/>
                          </a:lnTo>
                          <a:lnTo>
                            <a:pt x="59" y="67"/>
                          </a:lnTo>
                          <a:lnTo>
                            <a:pt x="63" y="59"/>
                          </a:lnTo>
                          <a:lnTo>
                            <a:pt x="68" y="45"/>
                          </a:lnTo>
                          <a:lnTo>
                            <a:pt x="96" y="29"/>
                          </a:lnTo>
                          <a:lnTo>
                            <a:pt x="112" y="24"/>
                          </a:lnTo>
                          <a:lnTo>
                            <a:pt x="127" y="16"/>
                          </a:lnTo>
                          <a:lnTo>
                            <a:pt x="129" y="0"/>
                          </a:lnTo>
                          <a:lnTo>
                            <a:pt x="155" y="20"/>
                          </a:lnTo>
                          <a:lnTo>
                            <a:pt x="174" y="37"/>
                          </a:lnTo>
                          <a:lnTo>
                            <a:pt x="193" y="45"/>
                          </a:lnTo>
                          <a:lnTo>
                            <a:pt x="218" y="55"/>
                          </a:lnTo>
                          <a:lnTo>
                            <a:pt x="232" y="70"/>
                          </a:lnTo>
                          <a:lnTo>
                            <a:pt x="254" y="98"/>
                          </a:lnTo>
                          <a:lnTo>
                            <a:pt x="273" y="107"/>
                          </a:lnTo>
                          <a:lnTo>
                            <a:pt x="284" y="113"/>
                          </a:lnTo>
                          <a:lnTo>
                            <a:pt x="315" y="107"/>
                          </a:lnTo>
                          <a:lnTo>
                            <a:pt x="349" y="109"/>
                          </a:lnTo>
                          <a:lnTo>
                            <a:pt x="365" y="119"/>
                          </a:lnTo>
                          <a:lnTo>
                            <a:pt x="380" y="130"/>
                          </a:lnTo>
                          <a:lnTo>
                            <a:pt x="400" y="152"/>
                          </a:lnTo>
                          <a:lnTo>
                            <a:pt x="384" y="175"/>
                          </a:lnTo>
                          <a:lnTo>
                            <a:pt x="360" y="198"/>
                          </a:lnTo>
                          <a:lnTo>
                            <a:pt x="353" y="164"/>
                          </a:lnTo>
                          <a:lnTo>
                            <a:pt x="335" y="188"/>
                          </a:lnTo>
                          <a:lnTo>
                            <a:pt x="351" y="189"/>
                          </a:lnTo>
                          <a:lnTo>
                            <a:pt x="337" y="192"/>
                          </a:lnTo>
                          <a:lnTo>
                            <a:pt x="325" y="216"/>
                          </a:lnTo>
                          <a:lnTo>
                            <a:pt x="320" y="211"/>
                          </a:lnTo>
                          <a:lnTo>
                            <a:pt x="304" y="209"/>
                          </a:lnTo>
                          <a:lnTo>
                            <a:pt x="300" y="214"/>
                          </a:lnTo>
                          <a:lnTo>
                            <a:pt x="301" y="228"/>
                          </a:lnTo>
                          <a:lnTo>
                            <a:pt x="294" y="228"/>
                          </a:lnTo>
                          <a:lnTo>
                            <a:pt x="288" y="220"/>
                          </a:lnTo>
                          <a:lnTo>
                            <a:pt x="281" y="216"/>
                          </a:lnTo>
                          <a:lnTo>
                            <a:pt x="279" y="226"/>
                          </a:lnTo>
                          <a:lnTo>
                            <a:pt x="274" y="233"/>
                          </a:lnTo>
                          <a:lnTo>
                            <a:pt x="265" y="227"/>
                          </a:lnTo>
                          <a:lnTo>
                            <a:pt x="255" y="232"/>
                          </a:lnTo>
                          <a:lnTo>
                            <a:pt x="254" y="238"/>
                          </a:lnTo>
                          <a:lnTo>
                            <a:pt x="272" y="250"/>
                          </a:lnTo>
                          <a:lnTo>
                            <a:pt x="267" y="274"/>
                          </a:lnTo>
                          <a:lnTo>
                            <a:pt x="284" y="289"/>
                          </a:lnTo>
                          <a:lnTo>
                            <a:pt x="295" y="301"/>
                          </a:lnTo>
                          <a:lnTo>
                            <a:pt x="312" y="308"/>
                          </a:lnTo>
                          <a:lnTo>
                            <a:pt x="324" y="311"/>
                          </a:lnTo>
                          <a:lnTo>
                            <a:pt x="357" y="317"/>
                          </a:lnTo>
                          <a:lnTo>
                            <a:pt x="385" y="323"/>
                          </a:lnTo>
                          <a:lnTo>
                            <a:pt x="396" y="335"/>
                          </a:lnTo>
                          <a:lnTo>
                            <a:pt x="410" y="337"/>
                          </a:lnTo>
                          <a:lnTo>
                            <a:pt x="424" y="324"/>
                          </a:lnTo>
                          <a:lnTo>
                            <a:pt x="441" y="324"/>
                          </a:lnTo>
                          <a:lnTo>
                            <a:pt x="478" y="359"/>
                          </a:lnTo>
                          <a:lnTo>
                            <a:pt x="491" y="359"/>
                          </a:lnTo>
                          <a:lnTo>
                            <a:pt x="513" y="352"/>
                          </a:lnTo>
                          <a:lnTo>
                            <a:pt x="517" y="343"/>
                          </a:lnTo>
                          <a:lnTo>
                            <a:pt x="592" y="354"/>
                          </a:lnTo>
                          <a:lnTo>
                            <a:pt x="598" y="350"/>
                          </a:lnTo>
                          <a:lnTo>
                            <a:pt x="638" y="354"/>
                          </a:lnTo>
                          <a:lnTo>
                            <a:pt x="674" y="375"/>
                          </a:lnTo>
                          <a:lnTo>
                            <a:pt x="668" y="388"/>
                          </a:lnTo>
                          <a:lnTo>
                            <a:pt x="678" y="395"/>
                          </a:lnTo>
                          <a:lnTo>
                            <a:pt x="668" y="432"/>
                          </a:lnTo>
                          <a:lnTo>
                            <a:pt x="655" y="430"/>
                          </a:lnTo>
                          <a:lnTo>
                            <a:pt x="638" y="437"/>
                          </a:lnTo>
                          <a:lnTo>
                            <a:pt x="633" y="441"/>
                          </a:lnTo>
                          <a:lnTo>
                            <a:pt x="637" y="455"/>
                          </a:lnTo>
                          <a:lnTo>
                            <a:pt x="614" y="468"/>
                          </a:lnTo>
                          <a:lnTo>
                            <a:pt x="601" y="461"/>
                          </a:lnTo>
                          <a:lnTo>
                            <a:pt x="605" y="455"/>
                          </a:lnTo>
                          <a:lnTo>
                            <a:pt x="594" y="445"/>
                          </a:lnTo>
                          <a:lnTo>
                            <a:pt x="585" y="441"/>
                          </a:lnTo>
                          <a:lnTo>
                            <a:pt x="558" y="444"/>
                          </a:lnTo>
                          <a:lnTo>
                            <a:pt x="516" y="427"/>
                          </a:lnTo>
                          <a:lnTo>
                            <a:pt x="481" y="426"/>
                          </a:lnTo>
                          <a:lnTo>
                            <a:pt x="462" y="436"/>
                          </a:lnTo>
                          <a:lnTo>
                            <a:pt x="445" y="454"/>
                          </a:lnTo>
                          <a:lnTo>
                            <a:pt x="424" y="488"/>
                          </a:lnTo>
                          <a:lnTo>
                            <a:pt x="410" y="503"/>
                          </a:lnTo>
                          <a:lnTo>
                            <a:pt x="406" y="510"/>
                          </a:lnTo>
                          <a:lnTo>
                            <a:pt x="406" y="516"/>
                          </a:lnTo>
                          <a:lnTo>
                            <a:pt x="399" y="528"/>
                          </a:lnTo>
                          <a:lnTo>
                            <a:pt x="399" y="545"/>
                          </a:lnTo>
                          <a:lnTo>
                            <a:pt x="406" y="550"/>
                          </a:lnTo>
                          <a:lnTo>
                            <a:pt x="394" y="588"/>
                          </a:lnTo>
                          <a:lnTo>
                            <a:pt x="385" y="598"/>
                          </a:lnTo>
                          <a:lnTo>
                            <a:pt x="385" y="604"/>
                          </a:lnTo>
                          <a:lnTo>
                            <a:pt x="367" y="622"/>
                          </a:lnTo>
                          <a:lnTo>
                            <a:pt x="352" y="652"/>
                          </a:lnTo>
                          <a:lnTo>
                            <a:pt x="353" y="641"/>
                          </a:lnTo>
                          <a:lnTo>
                            <a:pt x="363" y="617"/>
                          </a:lnTo>
                          <a:lnTo>
                            <a:pt x="376" y="607"/>
                          </a:lnTo>
                          <a:lnTo>
                            <a:pt x="378" y="595"/>
                          </a:lnTo>
                          <a:lnTo>
                            <a:pt x="391" y="584"/>
                          </a:lnTo>
                          <a:lnTo>
                            <a:pt x="391" y="574"/>
                          </a:lnTo>
                          <a:lnTo>
                            <a:pt x="370" y="589"/>
                          </a:lnTo>
                          <a:lnTo>
                            <a:pt x="354" y="595"/>
                          </a:lnTo>
                          <a:lnTo>
                            <a:pt x="362" y="586"/>
                          </a:lnTo>
                          <a:lnTo>
                            <a:pt x="311" y="557"/>
                          </a:lnTo>
                          <a:lnTo>
                            <a:pt x="298" y="558"/>
                          </a:lnTo>
                          <a:lnTo>
                            <a:pt x="280" y="555"/>
                          </a:lnTo>
                          <a:lnTo>
                            <a:pt x="274" y="564"/>
                          </a:lnTo>
                          <a:lnTo>
                            <a:pt x="268" y="558"/>
                          </a:lnTo>
                          <a:lnTo>
                            <a:pt x="261" y="568"/>
                          </a:lnTo>
                          <a:lnTo>
                            <a:pt x="254" y="557"/>
                          </a:lnTo>
                          <a:lnTo>
                            <a:pt x="260" y="542"/>
                          </a:lnTo>
                          <a:lnTo>
                            <a:pt x="250" y="541"/>
                          </a:lnTo>
                          <a:lnTo>
                            <a:pt x="228" y="571"/>
                          </a:lnTo>
                          <a:lnTo>
                            <a:pt x="222" y="570"/>
                          </a:lnTo>
                          <a:lnTo>
                            <a:pt x="218" y="580"/>
                          </a:lnTo>
                          <a:lnTo>
                            <a:pt x="178" y="560"/>
                          </a:lnTo>
                          <a:lnTo>
                            <a:pt x="181" y="537"/>
                          </a:lnTo>
                          <a:lnTo>
                            <a:pt x="151" y="535"/>
                          </a:lnTo>
                          <a:lnTo>
                            <a:pt x="129" y="494"/>
                          </a:lnTo>
                          <a:lnTo>
                            <a:pt x="130" y="478"/>
                          </a:lnTo>
                          <a:lnTo>
                            <a:pt x="121" y="472"/>
                          </a:lnTo>
                          <a:lnTo>
                            <a:pt x="121" y="463"/>
                          </a:lnTo>
                          <a:lnTo>
                            <a:pt x="124" y="450"/>
                          </a:lnTo>
                          <a:lnTo>
                            <a:pt x="112" y="441"/>
                          </a:lnTo>
                          <a:lnTo>
                            <a:pt x="103" y="441"/>
                          </a:lnTo>
                          <a:lnTo>
                            <a:pt x="89" y="425"/>
                          </a:lnTo>
                          <a:lnTo>
                            <a:pt x="104" y="424"/>
                          </a:lnTo>
                          <a:lnTo>
                            <a:pt x="119" y="420"/>
                          </a:lnTo>
                          <a:lnTo>
                            <a:pt x="129" y="426"/>
                          </a:lnTo>
                          <a:lnTo>
                            <a:pt x="134" y="419"/>
                          </a:lnTo>
                          <a:lnTo>
                            <a:pt x="135" y="432"/>
                          </a:lnTo>
                          <a:lnTo>
                            <a:pt x="151" y="433"/>
                          </a:lnTo>
                          <a:lnTo>
                            <a:pt x="146" y="412"/>
                          </a:lnTo>
                          <a:lnTo>
                            <a:pt x="133" y="395"/>
                          </a:lnTo>
                          <a:lnTo>
                            <a:pt x="128" y="386"/>
                          </a:lnTo>
                          <a:lnTo>
                            <a:pt x="128" y="352"/>
                          </a:lnTo>
                          <a:lnTo>
                            <a:pt x="117" y="352"/>
                          </a:lnTo>
                          <a:lnTo>
                            <a:pt x="116" y="344"/>
                          </a:lnTo>
                          <a:lnTo>
                            <a:pt x="110" y="335"/>
                          </a:lnTo>
                          <a:lnTo>
                            <a:pt x="102" y="351"/>
                          </a:lnTo>
                          <a:lnTo>
                            <a:pt x="95" y="359"/>
                          </a:lnTo>
                          <a:lnTo>
                            <a:pt x="85" y="361"/>
                          </a:lnTo>
                          <a:lnTo>
                            <a:pt x="81" y="365"/>
                          </a:lnTo>
                          <a:lnTo>
                            <a:pt x="66" y="360"/>
                          </a:lnTo>
                          <a:lnTo>
                            <a:pt x="68" y="340"/>
                          </a:lnTo>
                          <a:lnTo>
                            <a:pt x="79" y="340"/>
                          </a:lnTo>
                          <a:lnTo>
                            <a:pt x="108" y="323"/>
                          </a:lnTo>
                          <a:lnTo>
                            <a:pt x="101" y="306"/>
                          </a:lnTo>
                          <a:lnTo>
                            <a:pt x="62" y="303"/>
                          </a:lnTo>
                          <a:lnTo>
                            <a:pt x="54" y="303"/>
                          </a:lnTo>
                          <a:lnTo>
                            <a:pt x="51" y="317"/>
                          </a:lnTo>
                          <a:lnTo>
                            <a:pt x="40" y="310"/>
                          </a:lnTo>
                          <a:lnTo>
                            <a:pt x="45" y="293"/>
                          </a:lnTo>
                          <a:lnTo>
                            <a:pt x="62" y="282"/>
                          </a:lnTo>
                          <a:lnTo>
                            <a:pt x="66" y="288"/>
                          </a:lnTo>
                          <a:lnTo>
                            <a:pt x="82" y="279"/>
                          </a:lnTo>
                          <a:lnTo>
                            <a:pt x="97" y="281"/>
                          </a:lnTo>
                          <a:lnTo>
                            <a:pt x="102" y="269"/>
                          </a:lnTo>
                          <a:lnTo>
                            <a:pt x="112" y="261"/>
                          </a:lnTo>
                          <a:lnTo>
                            <a:pt x="106" y="254"/>
                          </a:lnTo>
                          <a:lnTo>
                            <a:pt x="98" y="264"/>
                          </a:lnTo>
                          <a:lnTo>
                            <a:pt x="86" y="254"/>
                          </a:lnTo>
                          <a:lnTo>
                            <a:pt x="92" y="216"/>
                          </a:lnTo>
                          <a:lnTo>
                            <a:pt x="66" y="211"/>
                          </a:lnTo>
                          <a:lnTo>
                            <a:pt x="61" y="208"/>
                          </a:lnTo>
                          <a:lnTo>
                            <a:pt x="63" y="202"/>
                          </a:lnTo>
                          <a:lnTo>
                            <a:pt x="71" y="202"/>
                          </a:lnTo>
                          <a:lnTo>
                            <a:pt x="68" y="174"/>
                          </a:lnTo>
                          <a:lnTo>
                            <a:pt x="56" y="156"/>
                          </a:lnTo>
                          <a:lnTo>
                            <a:pt x="56" y="148"/>
                          </a:lnTo>
                          <a:lnTo>
                            <a:pt x="44" y="139"/>
                          </a:lnTo>
                          <a:lnTo>
                            <a:pt x="33" y="152"/>
                          </a:lnTo>
                          <a:lnTo>
                            <a:pt x="22" y="155"/>
                          </a:lnTo>
                          <a:lnTo>
                            <a:pt x="26" y="167"/>
                          </a:lnTo>
                          <a:lnTo>
                            <a:pt x="43" y="193"/>
                          </a:lnTo>
                          <a:lnTo>
                            <a:pt x="51" y="203"/>
                          </a:lnTo>
                          <a:lnTo>
                            <a:pt x="58" y="208"/>
                          </a:lnTo>
                          <a:lnTo>
                            <a:pt x="54" y="222"/>
                          </a:lnTo>
                          <a:lnTo>
                            <a:pt x="44" y="224"/>
                          </a:lnTo>
                          <a:lnTo>
                            <a:pt x="29" y="214"/>
                          </a:lnTo>
                          <a:lnTo>
                            <a:pt x="24" y="202"/>
                          </a:lnTo>
                          <a:lnTo>
                            <a:pt x="23" y="188"/>
                          </a:lnTo>
                          <a:lnTo>
                            <a:pt x="12" y="189"/>
                          </a:lnTo>
                          <a:lnTo>
                            <a:pt x="9" y="180"/>
                          </a:lnTo>
                          <a:lnTo>
                            <a:pt x="3" y="171"/>
                          </a:lnTo>
                          <a:lnTo>
                            <a:pt x="0" y="152"/>
                          </a:lnTo>
                          <a:close/>
                        </a:path>
                      </a:pathLst>
                    </a:custGeom>
                    <a:noFill/>
                    <a:ln w="63500" cap="flat" cmpd="sng">
                      <a:solidFill>
                        <a:srgbClr val="000000"/>
                      </a:solidFill>
                      <a:round/>
                      <a:headEnd/>
                      <a:tailEnd/>
                    </a:ln>
                  </p:spPr>
                  <p:txBody>
                    <a:bodyPr/>
                    <a:lstStyle/>
                    <a:p>
                      <a:endParaRPr lang="ja-JP" altLang="en-US"/>
                    </a:p>
                  </p:txBody>
                </p:sp>
              </p:grpSp>
              <p:sp>
                <p:nvSpPr>
                  <p:cNvPr id="11299" name="Line 35"/>
                  <p:cNvSpPr>
                    <a:spLocks noChangeShapeType="1"/>
                  </p:cNvSpPr>
                  <p:nvPr/>
                </p:nvSpPr>
                <p:spPr bwMode="auto">
                  <a:xfrm>
                    <a:off x="392" y="457"/>
                    <a:ext cx="0" cy="13"/>
                  </a:xfrm>
                  <a:prstGeom prst="line">
                    <a:avLst/>
                  </a:prstGeom>
                  <a:noFill/>
                  <a:ln w="3175" cmpd="sng">
                    <a:solidFill>
                      <a:srgbClr val="FF0000"/>
                    </a:solidFill>
                    <a:round/>
                    <a:headEnd/>
                    <a:tailEnd/>
                  </a:ln>
                </p:spPr>
                <p:txBody>
                  <a:bodyPr/>
                  <a:lstStyle/>
                  <a:p>
                    <a:endParaRPr lang="ja-JP" altLang="en-US"/>
                  </a:p>
                </p:txBody>
              </p:sp>
              <p:sp>
                <p:nvSpPr>
                  <p:cNvPr id="11300" name="Line 36"/>
                  <p:cNvSpPr>
                    <a:spLocks noChangeShapeType="1"/>
                  </p:cNvSpPr>
                  <p:nvPr/>
                </p:nvSpPr>
                <p:spPr bwMode="auto">
                  <a:xfrm>
                    <a:off x="395" y="458"/>
                    <a:ext cx="0" cy="14"/>
                  </a:xfrm>
                  <a:prstGeom prst="line">
                    <a:avLst/>
                  </a:prstGeom>
                  <a:noFill/>
                  <a:ln w="3175" cmpd="sng">
                    <a:solidFill>
                      <a:srgbClr val="FF0000"/>
                    </a:solidFill>
                    <a:round/>
                    <a:headEnd/>
                    <a:tailEnd/>
                  </a:ln>
                </p:spPr>
                <p:txBody>
                  <a:bodyPr/>
                  <a:lstStyle/>
                  <a:p>
                    <a:endParaRPr lang="ja-JP" altLang="en-US"/>
                  </a:p>
                </p:txBody>
              </p:sp>
              <p:sp>
                <p:nvSpPr>
                  <p:cNvPr id="11301" name="Line 37"/>
                  <p:cNvSpPr>
                    <a:spLocks noChangeShapeType="1"/>
                  </p:cNvSpPr>
                  <p:nvPr/>
                </p:nvSpPr>
                <p:spPr bwMode="auto">
                  <a:xfrm>
                    <a:off x="398" y="456"/>
                    <a:ext cx="0" cy="17"/>
                  </a:xfrm>
                  <a:prstGeom prst="line">
                    <a:avLst/>
                  </a:prstGeom>
                  <a:noFill/>
                  <a:ln w="3175" cmpd="sng">
                    <a:solidFill>
                      <a:srgbClr val="FF0000"/>
                    </a:solidFill>
                    <a:round/>
                    <a:headEnd/>
                    <a:tailEnd/>
                  </a:ln>
                </p:spPr>
                <p:txBody>
                  <a:bodyPr/>
                  <a:lstStyle/>
                  <a:p>
                    <a:endParaRPr lang="ja-JP" altLang="en-US"/>
                  </a:p>
                </p:txBody>
              </p:sp>
              <p:sp>
                <p:nvSpPr>
                  <p:cNvPr id="11302" name="Line 38"/>
                  <p:cNvSpPr>
                    <a:spLocks noChangeShapeType="1"/>
                  </p:cNvSpPr>
                  <p:nvPr/>
                </p:nvSpPr>
                <p:spPr bwMode="auto">
                  <a:xfrm>
                    <a:off x="401" y="454"/>
                    <a:ext cx="0" cy="22"/>
                  </a:xfrm>
                  <a:prstGeom prst="line">
                    <a:avLst/>
                  </a:prstGeom>
                  <a:noFill/>
                  <a:ln w="3175" cmpd="sng">
                    <a:solidFill>
                      <a:srgbClr val="FF0000"/>
                    </a:solidFill>
                    <a:round/>
                    <a:headEnd/>
                    <a:tailEnd/>
                  </a:ln>
                </p:spPr>
                <p:txBody>
                  <a:bodyPr/>
                  <a:lstStyle/>
                  <a:p>
                    <a:endParaRPr lang="ja-JP" altLang="en-US"/>
                  </a:p>
                </p:txBody>
              </p:sp>
              <p:sp>
                <p:nvSpPr>
                  <p:cNvPr id="11303" name="Line 39"/>
                  <p:cNvSpPr>
                    <a:spLocks noChangeShapeType="1"/>
                  </p:cNvSpPr>
                  <p:nvPr/>
                </p:nvSpPr>
                <p:spPr bwMode="auto">
                  <a:xfrm>
                    <a:off x="404" y="454"/>
                    <a:ext cx="0" cy="23"/>
                  </a:xfrm>
                  <a:prstGeom prst="line">
                    <a:avLst/>
                  </a:prstGeom>
                  <a:noFill/>
                  <a:ln w="3175" cmpd="sng">
                    <a:solidFill>
                      <a:srgbClr val="FF0000"/>
                    </a:solidFill>
                    <a:round/>
                    <a:headEnd/>
                    <a:tailEnd/>
                  </a:ln>
                </p:spPr>
                <p:txBody>
                  <a:bodyPr/>
                  <a:lstStyle/>
                  <a:p>
                    <a:endParaRPr lang="ja-JP" altLang="en-US"/>
                  </a:p>
                </p:txBody>
              </p:sp>
              <p:sp>
                <p:nvSpPr>
                  <p:cNvPr id="11304" name="Line 40"/>
                  <p:cNvSpPr>
                    <a:spLocks noChangeShapeType="1"/>
                  </p:cNvSpPr>
                  <p:nvPr/>
                </p:nvSpPr>
                <p:spPr bwMode="auto">
                  <a:xfrm>
                    <a:off x="407" y="453"/>
                    <a:ext cx="0" cy="26"/>
                  </a:xfrm>
                  <a:prstGeom prst="line">
                    <a:avLst/>
                  </a:prstGeom>
                  <a:noFill/>
                  <a:ln w="3175" cmpd="sng">
                    <a:solidFill>
                      <a:srgbClr val="FF0000"/>
                    </a:solidFill>
                    <a:round/>
                    <a:headEnd/>
                    <a:tailEnd/>
                  </a:ln>
                </p:spPr>
                <p:txBody>
                  <a:bodyPr/>
                  <a:lstStyle/>
                  <a:p>
                    <a:endParaRPr lang="ja-JP" altLang="en-US"/>
                  </a:p>
                </p:txBody>
              </p:sp>
              <p:sp>
                <p:nvSpPr>
                  <p:cNvPr id="11305" name="Line 41"/>
                  <p:cNvSpPr>
                    <a:spLocks noChangeShapeType="1"/>
                  </p:cNvSpPr>
                  <p:nvPr/>
                </p:nvSpPr>
                <p:spPr bwMode="auto">
                  <a:xfrm>
                    <a:off x="410" y="452"/>
                    <a:ext cx="0" cy="26"/>
                  </a:xfrm>
                  <a:prstGeom prst="line">
                    <a:avLst/>
                  </a:prstGeom>
                  <a:noFill/>
                  <a:ln w="3175" cmpd="sng">
                    <a:solidFill>
                      <a:srgbClr val="FF0000"/>
                    </a:solidFill>
                    <a:round/>
                    <a:headEnd/>
                    <a:tailEnd/>
                  </a:ln>
                </p:spPr>
                <p:txBody>
                  <a:bodyPr/>
                  <a:lstStyle/>
                  <a:p>
                    <a:endParaRPr lang="ja-JP" altLang="en-US"/>
                  </a:p>
                </p:txBody>
              </p:sp>
              <p:sp>
                <p:nvSpPr>
                  <p:cNvPr id="11306" name="Line 42"/>
                  <p:cNvSpPr>
                    <a:spLocks noChangeShapeType="1"/>
                  </p:cNvSpPr>
                  <p:nvPr/>
                </p:nvSpPr>
                <p:spPr bwMode="auto">
                  <a:xfrm>
                    <a:off x="413" y="450"/>
                    <a:ext cx="0" cy="24"/>
                  </a:xfrm>
                  <a:prstGeom prst="line">
                    <a:avLst/>
                  </a:prstGeom>
                  <a:noFill/>
                  <a:ln w="3175" cmpd="sng">
                    <a:solidFill>
                      <a:srgbClr val="FF0000"/>
                    </a:solidFill>
                    <a:round/>
                    <a:headEnd/>
                    <a:tailEnd/>
                  </a:ln>
                </p:spPr>
                <p:txBody>
                  <a:bodyPr/>
                  <a:lstStyle/>
                  <a:p>
                    <a:endParaRPr lang="ja-JP" altLang="en-US"/>
                  </a:p>
                </p:txBody>
              </p:sp>
              <p:sp>
                <p:nvSpPr>
                  <p:cNvPr id="11307" name="Line 43"/>
                  <p:cNvSpPr>
                    <a:spLocks noChangeShapeType="1"/>
                  </p:cNvSpPr>
                  <p:nvPr/>
                </p:nvSpPr>
                <p:spPr bwMode="auto">
                  <a:xfrm>
                    <a:off x="416" y="449"/>
                    <a:ext cx="0" cy="13"/>
                  </a:xfrm>
                  <a:prstGeom prst="line">
                    <a:avLst/>
                  </a:prstGeom>
                  <a:noFill/>
                  <a:ln w="3175" cmpd="sng">
                    <a:solidFill>
                      <a:srgbClr val="FF0000"/>
                    </a:solidFill>
                    <a:round/>
                    <a:headEnd/>
                    <a:tailEnd/>
                  </a:ln>
                </p:spPr>
                <p:txBody>
                  <a:bodyPr/>
                  <a:lstStyle/>
                  <a:p>
                    <a:endParaRPr lang="ja-JP" altLang="en-US"/>
                  </a:p>
                </p:txBody>
              </p:sp>
              <p:sp>
                <p:nvSpPr>
                  <p:cNvPr id="11308" name="Line 44"/>
                  <p:cNvSpPr>
                    <a:spLocks noChangeShapeType="1"/>
                  </p:cNvSpPr>
                  <p:nvPr/>
                </p:nvSpPr>
                <p:spPr bwMode="auto">
                  <a:xfrm>
                    <a:off x="419" y="448"/>
                    <a:ext cx="0" cy="13"/>
                  </a:xfrm>
                  <a:prstGeom prst="line">
                    <a:avLst/>
                  </a:prstGeom>
                  <a:noFill/>
                  <a:ln w="3175" cmpd="sng">
                    <a:solidFill>
                      <a:srgbClr val="FF0000"/>
                    </a:solidFill>
                    <a:round/>
                    <a:headEnd/>
                    <a:tailEnd/>
                  </a:ln>
                </p:spPr>
                <p:txBody>
                  <a:bodyPr/>
                  <a:lstStyle/>
                  <a:p>
                    <a:endParaRPr lang="ja-JP" altLang="en-US"/>
                  </a:p>
                </p:txBody>
              </p:sp>
              <p:sp>
                <p:nvSpPr>
                  <p:cNvPr id="11309" name="Line 45"/>
                  <p:cNvSpPr>
                    <a:spLocks noChangeShapeType="1"/>
                  </p:cNvSpPr>
                  <p:nvPr/>
                </p:nvSpPr>
                <p:spPr bwMode="auto">
                  <a:xfrm>
                    <a:off x="422" y="449"/>
                    <a:ext cx="0" cy="12"/>
                  </a:xfrm>
                  <a:prstGeom prst="line">
                    <a:avLst/>
                  </a:prstGeom>
                  <a:noFill/>
                  <a:ln w="3175" cmpd="sng">
                    <a:solidFill>
                      <a:srgbClr val="FF0000"/>
                    </a:solidFill>
                    <a:round/>
                    <a:headEnd/>
                    <a:tailEnd/>
                  </a:ln>
                </p:spPr>
                <p:txBody>
                  <a:bodyPr/>
                  <a:lstStyle/>
                  <a:p>
                    <a:endParaRPr lang="ja-JP" altLang="en-US"/>
                  </a:p>
                </p:txBody>
              </p:sp>
              <p:sp>
                <p:nvSpPr>
                  <p:cNvPr id="11310" name="Line 46"/>
                  <p:cNvSpPr>
                    <a:spLocks noChangeShapeType="1"/>
                  </p:cNvSpPr>
                  <p:nvPr/>
                </p:nvSpPr>
                <p:spPr bwMode="auto">
                  <a:xfrm>
                    <a:off x="425" y="447"/>
                    <a:ext cx="0" cy="13"/>
                  </a:xfrm>
                  <a:prstGeom prst="line">
                    <a:avLst/>
                  </a:prstGeom>
                  <a:noFill/>
                  <a:ln w="3175" cmpd="sng">
                    <a:solidFill>
                      <a:srgbClr val="FF0000"/>
                    </a:solidFill>
                    <a:round/>
                    <a:headEnd/>
                    <a:tailEnd/>
                  </a:ln>
                </p:spPr>
                <p:txBody>
                  <a:bodyPr/>
                  <a:lstStyle/>
                  <a:p>
                    <a:endParaRPr lang="ja-JP" altLang="en-US"/>
                  </a:p>
                </p:txBody>
              </p:sp>
              <p:sp>
                <p:nvSpPr>
                  <p:cNvPr id="11311" name="Line 47"/>
                  <p:cNvSpPr>
                    <a:spLocks noChangeShapeType="1"/>
                  </p:cNvSpPr>
                  <p:nvPr/>
                </p:nvSpPr>
                <p:spPr bwMode="auto">
                  <a:xfrm>
                    <a:off x="428" y="446"/>
                    <a:ext cx="0" cy="11"/>
                  </a:xfrm>
                  <a:prstGeom prst="line">
                    <a:avLst/>
                  </a:prstGeom>
                  <a:noFill/>
                  <a:ln w="3175" cmpd="sng">
                    <a:solidFill>
                      <a:srgbClr val="FF0000"/>
                    </a:solidFill>
                    <a:round/>
                    <a:headEnd/>
                    <a:tailEnd/>
                  </a:ln>
                </p:spPr>
                <p:txBody>
                  <a:bodyPr/>
                  <a:lstStyle/>
                  <a:p>
                    <a:endParaRPr lang="ja-JP" altLang="en-US"/>
                  </a:p>
                </p:txBody>
              </p:sp>
              <p:sp>
                <p:nvSpPr>
                  <p:cNvPr id="11312" name="Line 48"/>
                  <p:cNvSpPr>
                    <a:spLocks noChangeShapeType="1"/>
                  </p:cNvSpPr>
                  <p:nvPr/>
                </p:nvSpPr>
                <p:spPr bwMode="auto">
                  <a:xfrm>
                    <a:off x="431" y="445"/>
                    <a:ext cx="0" cy="22"/>
                  </a:xfrm>
                  <a:prstGeom prst="line">
                    <a:avLst/>
                  </a:prstGeom>
                  <a:noFill/>
                  <a:ln w="3175" cmpd="sng">
                    <a:solidFill>
                      <a:srgbClr val="FF0000"/>
                    </a:solidFill>
                    <a:round/>
                    <a:headEnd/>
                    <a:tailEnd/>
                  </a:ln>
                </p:spPr>
                <p:txBody>
                  <a:bodyPr/>
                  <a:lstStyle/>
                  <a:p>
                    <a:endParaRPr lang="ja-JP" altLang="en-US"/>
                  </a:p>
                </p:txBody>
              </p:sp>
              <p:sp>
                <p:nvSpPr>
                  <p:cNvPr id="11313" name="Line 49"/>
                  <p:cNvSpPr>
                    <a:spLocks noChangeShapeType="1"/>
                  </p:cNvSpPr>
                  <p:nvPr/>
                </p:nvSpPr>
                <p:spPr bwMode="auto">
                  <a:xfrm>
                    <a:off x="434" y="444"/>
                    <a:ext cx="0" cy="23"/>
                  </a:xfrm>
                  <a:prstGeom prst="line">
                    <a:avLst/>
                  </a:prstGeom>
                  <a:noFill/>
                  <a:ln w="3175" cmpd="sng">
                    <a:solidFill>
                      <a:srgbClr val="FF0000"/>
                    </a:solidFill>
                    <a:round/>
                    <a:headEnd/>
                    <a:tailEnd/>
                  </a:ln>
                </p:spPr>
                <p:txBody>
                  <a:bodyPr/>
                  <a:lstStyle/>
                  <a:p>
                    <a:endParaRPr lang="ja-JP" altLang="en-US"/>
                  </a:p>
                </p:txBody>
              </p:sp>
              <p:sp>
                <p:nvSpPr>
                  <p:cNvPr id="11314" name="Line 50"/>
                  <p:cNvSpPr>
                    <a:spLocks noChangeShapeType="1"/>
                  </p:cNvSpPr>
                  <p:nvPr/>
                </p:nvSpPr>
                <p:spPr bwMode="auto">
                  <a:xfrm>
                    <a:off x="437" y="444"/>
                    <a:ext cx="0" cy="22"/>
                  </a:xfrm>
                  <a:prstGeom prst="line">
                    <a:avLst/>
                  </a:prstGeom>
                  <a:noFill/>
                  <a:ln w="3175" cmpd="sng">
                    <a:solidFill>
                      <a:srgbClr val="FF0000"/>
                    </a:solidFill>
                    <a:round/>
                    <a:headEnd/>
                    <a:tailEnd/>
                  </a:ln>
                </p:spPr>
                <p:txBody>
                  <a:bodyPr/>
                  <a:lstStyle/>
                  <a:p>
                    <a:endParaRPr lang="ja-JP" altLang="en-US"/>
                  </a:p>
                </p:txBody>
              </p:sp>
              <p:sp>
                <p:nvSpPr>
                  <p:cNvPr id="11315" name="Line 51"/>
                  <p:cNvSpPr>
                    <a:spLocks noChangeShapeType="1"/>
                  </p:cNvSpPr>
                  <p:nvPr/>
                </p:nvSpPr>
                <p:spPr bwMode="auto">
                  <a:xfrm>
                    <a:off x="440" y="440"/>
                    <a:ext cx="0" cy="24"/>
                  </a:xfrm>
                  <a:prstGeom prst="line">
                    <a:avLst/>
                  </a:prstGeom>
                  <a:noFill/>
                  <a:ln w="3175" cmpd="sng">
                    <a:solidFill>
                      <a:srgbClr val="FF0000"/>
                    </a:solidFill>
                    <a:round/>
                    <a:headEnd/>
                    <a:tailEnd/>
                  </a:ln>
                </p:spPr>
                <p:txBody>
                  <a:bodyPr/>
                  <a:lstStyle/>
                  <a:p>
                    <a:endParaRPr lang="ja-JP" altLang="en-US"/>
                  </a:p>
                </p:txBody>
              </p:sp>
              <p:sp>
                <p:nvSpPr>
                  <p:cNvPr id="11316" name="Line 52"/>
                  <p:cNvSpPr>
                    <a:spLocks noChangeShapeType="1"/>
                  </p:cNvSpPr>
                  <p:nvPr/>
                </p:nvSpPr>
                <p:spPr bwMode="auto">
                  <a:xfrm>
                    <a:off x="443" y="435"/>
                    <a:ext cx="0" cy="29"/>
                  </a:xfrm>
                  <a:prstGeom prst="line">
                    <a:avLst/>
                  </a:prstGeom>
                  <a:noFill/>
                  <a:ln w="3175" cmpd="sng">
                    <a:solidFill>
                      <a:srgbClr val="FF0000"/>
                    </a:solidFill>
                    <a:round/>
                    <a:headEnd/>
                    <a:tailEnd/>
                  </a:ln>
                </p:spPr>
                <p:txBody>
                  <a:bodyPr/>
                  <a:lstStyle/>
                  <a:p>
                    <a:endParaRPr lang="ja-JP" altLang="en-US"/>
                  </a:p>
                </p:txBody>
              </p:sp>
              <p:sp>
                <p:nvSpPr>
                  <p:cNvPr id="11317" name="Line 53"/>
                  <p:cNvSpPr>
                    <a:spLocks noChangeShapeType="1"/>
                  </p:cNvSpPr>
                  <p:nvPr/>
                </p:nvSpPr>
                <p:spPr bwMode="auto">
                  <a:xfrm>
                    <a:off x="446" y="433"/>
                    <a:ext cx="0" cy="30"/>
                  </a:xfrm>
                  <a:prstGeom prst="line">
                    <a:avLst/>
                  </a:prstGeom>
                  <a:noFill/>
                  <a:ln w="3175" cmpd="sng">
                    <a:solidFill>
                      <a:srgbClr val="FF0000"/>
                    </a:solidFill>
                    <a:round/>
                    <a:headEnd/>
                    <a:tailEnd/>
                  </a:ln>
                </p:spPr>
                <p:txBody>
                  <a:bodyPr/>
                  <a:lstStyle/>
                  <a:p>
                    <a:endParaRPr lang="ja-JP" altLang="en-US"/>
                  </a:p>
                </p:txBody>
              </p:sp>
              <p:sp>
                <p:nvSpPr>
                  <p:cNvPr id="11318" name="Line 54"/>
                  <p:cNvSpPr>
                    <a:spLocks noChangeShapeType="1"/>
                  </p:cNvSpPr>
                  <p:nvPr/>
                </p:nvSpPr>
                <p:spPr bwMode="auto">
                  <a:xfrm>
                    <a:off x="449" y="435"/>
                    <a:ext cx="0" cy="24"/>
                  </a:xfrm>
                  <a:prstGeom prst="line">
                    <a:avLst/>
                  </a:prstGeom>
                  <a:noFill/>
                  <a:ln w="3175" cmpd="sng">
                    <a:solidFill>
                      <a:srgbClr val="FF0000"/>
                    </a:solidFill>
                    <a:round/>
                    <a:headEnd/>
                    <a:tailEnd/>
                  </a:ln>
                </p:spPr>
                <p:txBody>
                  <a:bodyPr/>
                  <a:lstStyle/>
                  <a:p>
                    <a:endParaRPr lang="ja-JP" altLang="en-US"/>
                  </a:p>
                </p:txBody>
              </p:sp>
              <p:sp>
                <p:nvSpPr>
                  <p:cNvPr id="11319" name="Line 55"/>
                  <p:cNvSpPr>
                    <a:spLocks noChangeShapeType="1"/>
                  </p:cNvSpPr>
                  <p:nvPr/>
                </p:nvSpPr>
                <p:spPr bwMode="auto">
                  <a:xfrm>
                    <a:off x="452" y="436"/>
                    <a:ext cx="0" cy="19"/>
                  </a:xfrm>
                  <a:prstGeom prst="line">
                    <a:avLst/>
                  </a:prstGeom>
                  <a:noFill/>
                  <a:ln w="3175" cmpd="sng">
                    <a:solidFill>
                      <a:srgbClr val="FF0000"/>
                    </a:solidFill>
                    <a:round/>
                    <a:headEnd/>
                    <a:tailEnd/>
                  </a:ln>
                </p:spPr>
                <p:txBody>
                  <a:bodyPr/>
                  <a:lstStyle/>
                  <a:p>
                    <a:endParaRPr lang="ja-JP" altLang="en-US"/>
                  </a:p>
                </p:txBody>
              </p:sp>
            </p:grpSp>
            <p:sp>
              <p:nvSpPr>
                <p:cNvPr id="11320" name="その他"/>
                <p:cNvSpPr>
                  <a:spLocks/>
                </p:cNvSpPr>
                <p:nvPr/>
              </p:nvSpPr>
              <p:spPr bwMode="auto">
                <a:xfrm>
                  <a:off x="386" y="434"/>
                  <a:ext cx="69" cy="49"/>
                </a:xfrm>
                <a:custGeom>
                  <a:avLst/>
                  <a:gdLst/>
                  <a:ahLst/>
                  <a:cxnLst>
                    <a:cxn ang="0">
                      <a:pos x="1" y="33"/>
                    </a:cxn>
                    <a:cxn ang="0">
                      <a:pos x="22" y="48"/>
                    </a:cxn>
                    <a:cxn ang="0">
                      <a:pos x="29" y="37"/>
                    </a:cxn>
                    <a:cxn ang="0">
                      <a:pos x="28" y="29"/>
                    </a:cxn>
                    <a:cxn ang="0">
                      <a:pos x="41" y="24"/>
                    </a:cxn>
                    <a:cxn ang="0">
                      <a:pos x="42" y="34"/>
                    </a:cxn>
                    <a:cxn ang="0">
                      <a:pos x="59" y="31"/>
                    </a:cxn>
                    <a:cxn ang="0">
                      <a:pos x="67" y="19"/>
                    </a:cxn>
                    <a:cxn ang="0">
                      <a:pos x="68" y="2"/>
                    </a:cxn>
                    <a:cxn ang="0">
                      <a:pos x="56" y="0"/>
                    </a:cxn>
                    <a:cxn ang="0">
                      <a:pos x="51" y="9"/>
                    </a:cxn>
                    <a:cxn ang="0">
                      <a:pos x="0" y="25"/>
                    </a:cxn>
                    <a:cxn ang="0">
                      <a:pos x="1" y="33"/>
                    </a:cxn>
                  </a:cxnLst>
                  <a:rect l="0" t="0" r="r" b="b"/>
                  <a:pathLst>
                    <a:path w="68" h="48">
                      <a:moveTo>
                        <a:pt x="1" y="33"/>
                      </a:moveTo>
                      <a:lnTo>
                        <a:pt x="22" y="48"/>
                      </a:lnTo>
                      <a:lnTo>
                        <a:pt x="29" y="37"/>
                      </a:lnTo>
                      <a:lnTo>
                        <a:pt x="28" y="29"/>
                      </a:lnTo>
                      <a:lnTo>
                        <a:pt x="41" y="24"/>
                      </a:lnTo>
                      <a:lnTo>
                        <a:pt x="42" y="34"/>
                      </a:lnTo>
                      <a:lnTo>
                        <a:pt x="59" y="31"/>
                      </a:lnTo>
                      <a:lnTo>
                        <a:pt x="67" y="19"/>
                      </a:lnTo>
                      <a:lnTo>
                        <a:pt x="68" y="2"/>
                      </a:lnTo>
                      <a:lnTo>
                        <a:pt x="56" y="0"/>
                      </a:lnTo>
                      <a:lnTo>
                        <a:pt x="51" y="9"/>
                      </a:lnTo>
                      <a:lnTo>
                        <a:pt x="0" y="25"/>
                      </a:lnTo>
                      <a:lnTo>
                        <a:pt x="1" y="33"/>
                      </a:lnTo>
                      <a:close/>
                    </a:path>
                  </a:pathLst>
                </a:custGeom>
                <a:noFill/>
                <a:ln w="25400" cap="flat" cmpd="sng">
                  <a:solidFill>
                    <a:srgbClr val="FF0000"/>
                  </a:solidFill>
                  <a:round/>
                  <a:headEnd/>
                  <a:tailEnd/>
                </a:ln>
              </p:spPr>
              <p:txBody>
                <a:bodyPr/>
                <a:lstStyle/>
                <a:p>
                  <a:endParaRPr lang="ja-JP" altLang="en-US"/>
                </a:p>
              </p:txBody>
            </p:sp>
          </p:grpSp>
          <p:sp>
            <p:nvSpPr>
              <p:cNvPr id="11321" name="その他"/>
              <p:cNvSpPr>
                <a:spLocks/>
              </p:cNvSpPr>
              <p:nvPr/>
            </p:nvSpPr>
            <p:spPr bwMode="auto">
              <a:xfrm>
                <a:off x="409" y="461"/>
                <a:ext cx="38" cy="32"/>
              </a:xfrm>
              <a:custGeom>
                <a:avLst/>
                <a:gdLst/>
                <a:ahLst/>
                <a:cxnLst>
                  <a:cxn ang="0">
                    <a:pos x="0" y="24"/>
                  </a:cxn>
                  <a:cxn ang="0">
                    <a:pos x="8" y="12"/>
                  </a:cxn>
                  <a:cxn ang="0">
                    <a:pos x="7" y="3"/>
                  </a:cxn>
                  <a:cxn ang="0">
                    <a:pos x="16" y="0"/>
                  </a:cxn>
                  <a:cxn ang="0">
                    <a:pos x="17" y="10"/>
                  </a:cxn>
                  <a:cxn ang="0">
                    <a:pos x="33" y="7"/>
                  </a:cxn>
                  <a:cxn ang="0">
                    <a:pos x="15" y="33"/>
                  </a:cxn>
                  <a:cxn ang="0">
                    <a:pos x="0" y="24"/>
                  </a:cxn>
                </a:cxnLst>
                <a:rect l="0" t="0" r="r" b="b"/>
                <a:pathLst>
                  <a:path w="33" h="33">
                    <a:moveTo>
                      <a:pt x="0" y="24"/>
                    </a:moveTo>
                    <a:lnTo>
                      <a:pt x="8" y="12"/>
                    </a:lnTo>
                    <a:lnTo>
                      <a:pt x="7" y="3"/>
                    </a:lnTo>
                    <a:lnTo>
                      <a:pt x="16" y="0"/>
                    </a:lnTo>
                    <a:lnTo>
                      <a:pt x="17" y="10"/>
                    </a:lnTo>
                    <a:lnTo>
                      <a:pt x="33" y="7"/>
                    </a:lnTo>
                    <a:lnTo>
                      <a:pt x="15" y="33"/>
                    </a:lnTo>
                    <a:lnTo>
                      <a:pt x="0" y="24"/>
                    </a:lnTo>
                    <a:close/>
                  </a:path>
                </a:pathLst>
              </a:custGeom>
              <a:solidFill>
                <a:srgbClr val="FFFFFF"/>
              </a:solidFill>
              <a:ln w="25400" cap="flat" cmpd="sng">
                <a:solidFill>
                  <a:srgbClr val="000000"/>
                </a:solidFill>
                <a:prstDash val="sysDot"/>
                <a:round/>
                <a:headEnd/>
                <a:tailEnd/>
              </a:ln>
            </p:spPr>
            <p:txBody>
              <a:bodyPr/>
              <a:lstStyle/>
              <a:p>
                <a:endParaRPr lang="ja-JP" altLang="en-US"/>
              </a:p>
            </p:txBody>
          </p:sp>
        </p:grpSp>
        <p:sp>
          <p:nvSpPr>
            <p:cNvPr id="11322" name="その他"/>
            <p:cNvSpPr>
              <a:spLocks/>
            </p:cNvSpPr>
            <p:nvPr/>
          </p:nvSpPr>
          <p:spPr bwMode="auto">
            <a:xfrm>
              <a:off x="417" y="462"/>
              <a:ext cx="29" cy="20"/>
            </a:xfrm>
            <a:custGeom>
              <a:avLst/>
              <a:gdLst/>
              <a:ahLst/>
              <a:cxnLst>
                <a:cxn ang="0">
                  <a:pos x="1" y="11"/>
                </a:cxn>
                <a:cxn ang="0">
                  <a:pos x="21" y="22"/>
                </a:cxn>
                <a:cxn ang="0">
                  <a:pos x="31" y="7"/>
                </a:cxn>
                <a:cxn ang="0">
                  <a:pos x="13" y="8"/>
                </a:cxn>
                <a:cxn ang="0">
                  <a:pos x="11" y="0"/>
                </a:cxn>
                <a:cxn ang="0">
                  <a:pos x="0" y="3"/>
                </a:cxn>
                <a:cxn ang="0">
                  <a:pos x="1" y="11"/>
                </a:cxn>
              </a:cxnLst>
              <a:rect l="0" t="0" r="r" b="b"/>
              <a:pathLst>
                <a:path w="31" h="22">
                  <a:moveTo>
                    <a:pt x="1" y="11"/>
                  </a:moveTo>
                  <a:lnTo>
                    <a:pt x="21" y="22"/>
                  </a:lnTo>
                  <a:lnTo>
                    <a:pt x="31" y="7"/>
                  </a:lnTo>
                  <a:lnTo>
                    <a:pt x="13" y="8"/>
                  </a:lnTo>
                  <a:lnTo>
                    <a:pt x="11" y="0"/>
                  </a:lnTo>
                  <a:lnTo>
                    <a:pt x="0" y="3"/>
                  </a:lnTo>
                  <a:lnTo>
                    <a:pt x="1" y="11"/>
                  </a:lnTo>
                  <a:close/>
                </a:path>
              </a:pathLst>
            </a:custGeom>
            <a:solidFill>
              <a:srgbClr val="99CC00"/>
            </a:solidFill>
            <a:ln w="25400" cap="flat" cmpd="sng">
              <a:solidFill>
                <a:srgbClr val="000000"/>
              </a:solidFill>
              <a:prstDash val="sysDot"/>
              <a:round/>
              <a:headEnd/>
              <a:tailEnd/>
            </a:ln>
          </p:spPr>
          <p:txBody>
            <a:bodyPr/>
            <a:lstStyle/>
            <a:p>
              <a:endParaRPr lang="ja-JP" altLang="en-US"/>
            </a:p>
          </p:txBody>
        </p:sp>
      </p:grpSp>
      <p:grpSp>
        <p:nvGrpSpPr>
          <p:cNvPr id="7" name="Group 59"/>
          <p:cNvGrpSpPr>
            <a:grpSpLocks/>
          </p:cNvGrpSpPr>
          <p:nvPr/>
        </p:nvGrpSpPr>
        <p:grpSpPr bwMode="auto">
          <a:xfrm>
            <a:off x="3208338" y="1514475"/>
            <a:ext cx="2378075" cy="4043363"/>
            <a:chOff x="0" y="0"/>
            <a:chExt cx="1498" cy="2547"/>
          </a:xfrm>
        </p:grpSpPr>
        <p:grpSp>
          <p:nvGrpSpPr>
            <p:cNvPr id="8" name="Group 60"/>
            <p:cNvGrpSpPr>
              <a:grpSpLocks/>
            </p:cNvGrpSpPr>
            <p:nvPr/>
          </p:nvGrpSpPr>
          <p:grpSpPr bwMode="auto">
            <a:xfrm>
              <a:off x="0" y="0"/>
              <a:ext cx="1498" cy="2547"/>
              <a:chOff x="0" y="0"/>
              <a:chExt cx="1498" cy="2547"/>
            </a:xfrm>
          </p:grpSpPr>
          <p:sp>
            <p:nvSpPr>
              <p:cNvPr id="11325" name="その他"/>
              <p:cNvSpPr>
                <a:spLocks noChangeAspect="1"/>
              </p:cNvSpPr>
              <p:nvPr/>
            </p:nvSpPr>
            <p:spPr bwMode="auto">
              <a:xfrm>
                <a:off x="231" y="1154"/>
                <a:ext cx="631" cy="567"/>
              </a:xfrm>
              <a:custGeom>
                <a:avLst/>
                <a:gdLst/>
                <a:ahLst/>
                <a:cxnLst>
                  <a:cxn ang="0">
                    <a:pos x="0" y="125"/>
                  </a:cxn>
                  <a:cxn ang="0">
                    <a:pos x="39" y="102"/>
                  </a:cxn>
                  <a:cxn ang="0">
                    <a:pos x="84" y="17"/>
                  </a:cxn>
                  <a:cxn ang="0">
                    <a:pos x="106" y="3"/>
                  </a:cxn>
                  <a:cxn ang="0">
                    <a:pos x="144" y="0"/>
                  </a:cxn>
                </a:cxnLst>
                <a:rect l="0" t="0" r="r" b="b"/>
                <a:pathLst>
                  <a:path w="144" h="125">
                    <a:moveTo>
                      <a:pt x="0" y="125"/>
                    </a:moveTo>
                    <a:lnTo>
                      <a:pt x="39" y="102"/>
                    </a:lnTo>
                    <a:lnTo>
                      <a:pt x="84" y="17"/>
                    </a:lnTo>
                    <a:lnTo>
                      <a:pt x="106" y="3"/>
                    </a:lnTo>
                    <a:lnTo>
                      <a:pt x="144" y="0"/>
                    </a:lnTo>
                  </a:path>
                </a:pathLst>
              </a:custGeom>
              <a:noFill/>
              <a:ln w="6350" cap="flat" cmpd="sng">
                <a:solidFill>
                  <a:schemeClr val="tx1"/>
                </a:solidFill>
                <a:round/>
                <a:headEnd/>
                <a:tailEnd/>
              </a:ln>
            </p:spPr>
            <p:txBody>
              <a:bodyPr/>
              <a:lstStyle/>
              <a:p>
                <a:endParaRPr lang="ja-JP" altLang="en-US"/>
              </a:p>
            </p:txBody>
          </p:sp>
          <p:sp>
            <p:nvSpPr>
              <p:cNvPr id="11326" name="その他"/>
              <p:cNvSpPr>
                <a:spLocks noChangeAspect="1"/>
              </p:cNvSpPr>
              <p:nvPr/>
            </p:nvSpPr>
            <p:spPr bwMode="auto">
              <a:xfrm>
                <a:off x="0" y="1299"/>
                <a:ext cx="912" cy="1248"/>
              </a:xfrm>
              <a:custGeom>
                <a:avLst/>
                <a:gdLst/>
                <a:ahLst/>
                <a:cxnLst>
                  <a:cxn ang="0">
                    <a:pos x="0" y="0"/>
                  </a:cxn>
                  <a:cxn ang="0">
                    <a:pos x="22" y="22"/>
                  </a:cxn>
                  <a:cxn ang="0">
                    <a:pos x="94" y="36"/>
                  </a:cxn>
                  <a:cxn ang="0">
                    <a:pos x="104" y="39"/>
                  </a:cxn>
                  <a:cxn ang="0">
                    <a:pos x="104" y="79"/>
                  </a:cxn>
                  <a:cxn ang="0">
                    <a:pos x="90" y="111"/>
                  </a:cxn>
                  <a:cxn ang="0">
                    <a:pos x="118" y="152"/>
                  </a:cxn>
                  <a:cxn ang="0">
                    <a:pos x="189" y="239"/>
                  </a:cxn>
                  <a:cxn ang="0">
                    <a:pos x="201" y="260"/>
                  </a:cxn>
                  <a:cxn ang="0">
                    <a:pos x="199" y="275"/>
                  </a:cxn>
                </a:cxnLst>
                <a:rect l="0" t="0" r="r" b="b"/>
                <a:pathLst>
                  <a:path w="201" h="275">
                    <a:moveTo>
                      <a:pt x="0" y="0"/>
                    </a:moveTo>
                    <a:lnTo>
                      <a:pt x="22" y="22"/>
                    </a:lnTo>
                    <a:lnTo>
                      <a:pt x="94" y="36"/>
                    </a:lnTo>
                    <a:lnTo>
                      <a:pt x="104" y="39"/>
                    </a:lnTo>
                    <a:lnTo>
                      <a:pt x="104" y="79"/>
                    </a:lnTo>
                    <a:lnTo>
                      <a:pt x="90" y="111"/>
                    </a:lnTo>
                    <a:lnTo>
                      <a:pt x="118" y="152"/>
                    </a:lnTo>
                    <a:lnTo>
                      <a:pt x="189" y="239"/>
                    </a:lnTo>
                    <a:lnTo>
                      <a:pt x="201" y="260"/>
                    </a:lnTo>
                    <a:lnTo>
                      <a:pt x="199" y="275"/>
                    </a:lnTo>
                  </a:path>
                </a:pathLst>
              </a:custGeom>
              <a:noFill/>
              <a:ln w="6350" cap="flat" cmpd="sng">
                <a:solidFill>
                  <a:schemeClr val="tx1"/>
                </a:solidFill>
                <a:round/>
                <a:headEnd/>
                <a:tailEnd/>
              </a:ln>
            </p:spPr>
            <p:txBody>
              <a:bodyPr/>
              <a:lstStyle/>
              <a:p>
                <a:endParaRPr lang="ja-JP" altLang="en-US"/>
              </a:p>
            </p:txBody>
          </p:sp>
          <p:sp>
            <p:nvSpPr>
              <p:cNvPr id="11327" name="Rectangle 63"/>
              <p:cNvSpPr>
                <a:spLocks noChangeArrowheads="1"/>
              </p:cNvSpPr>
              <p:nvPr/>
            </p:nvSpPr>
            <p:spPr bwMode="auto">
              <a:xfrm>
                <a:off x="173" y="727"/>
                <a:ext cx="532" cy="308"/>
              </a:xfrm>
              <a:prstGeom prst="rect">
                <a:avLst/>
              </a:prstGeom>
              <a:noFill/>
              <a:ln w="9525">
                <a:noFill/>
                <a:miter lim="800000"/>
                <a:headEnd/>
                <a:tailEnd/>
              </a:ln>
              <a:effectLst/>
            </p:spPr>
            <p:txBody>
              <a:bodyPr wrap="none">
                <a:spAutoFit/>
              </a:bodyPr>
              <a:lstStyle/>
              <a:p>
                <a:r>
                  <a:rPr lang="ja-JP" sz="2600">
                    <a:latin typeface="Arial" pitchFamily="34" charset="0"/>
                  </a:rPr>
                  <a:t>柏市</a:t>
                </a:r>
              </a:p>
            </p:txBody>
          </p:sp>
          <p:sp>
            <p:nvSpPr>
              <p:cNvPr id="11328" name="Text Box 64"/>
              <p:cNvSpPr txBox="1">
                <a:spLocks noChangeArrowheads="1"/>
              </p:cNvSpPr>
              <p:nvPr/>
            </p:nvSpPr>
            <p:spPr bwMode="auto">
              <a:xfrm rot="2016619">
                <a:off x="309" y="0"/>
                <a:ext cx="380" cy="164"/>
              </a:xfrm>
              <a:prstGeom prst="rect">
                <a:avLst/>
              </a:prstGeom>
              <a:noFill/>
              <a:ln w="9525">
                <a:noFill/>
                <a:miter lim="800000"/>
                <a:headEnd/>
                <a:tailEnd/>
              </a:ln>
              <a:effectLst/>
            </p:spPr>
            <p:txBody>
              <a:bodyPr wrap="none">
                <a:spAutoFit/>
              </a:bodyPr>
              <a:lstStyle/>
              <a:p>
                <a:r>
                  <a:rPr lang="ja-JP" sz="1100">
                    <a:latin typeface="Arial" pitchFamily="34" charset="0"/>
                  </a:rPr>
                  <a:t>利根川</a:t>
                </a:r>
              </a:p>
            </p:txBody>
          </p:sp>
          <p:sp>
            <p:nvSpPr>
              <p:cNvPr id="11329" name="Text Box 65"/>
              <p:cNvSpPr txBox="1">
                <a:spLocks noChangeArrowheads="1"/>
              </p:cNvSpPr>
              <p:nvPr/>
            </p:nvSpPr>
            <p:spPr bwMode="auto">
              <a:xfrm rot="3086923">
                <a:off x="462" y="2004"/>
                <a:ext cx="436" cy="135"/>
              </a:xfrm>
              <a:prstGeom prst="rect">
                <a:avLst/>
              </a:prstGeom>
              <a:noFill/>
              <a:ln w="9525">
                <a:noFill/>
                <a:miter lim="800000"/>
                <a:headEnd/>
                <a:tailEnd/>
              </a:ln>
              <a:effectLst/>
            </p:spPr>
            <p:txBody>
              <a:bodyPr wrap="none">
                <a:spAutoFit/>
              </a:bodyPr>
              <a:lstStyle/>
              <a:p>
                <a:r>
                  <a:rPr lang="ja-JP" sz="800">
                    <a:latin typeface="Arial" pitchFamily="34" charset="0"/>
                  </a:rPr>
                  <a:t>東武野田線</a:t>
                </a:r>
              </a:p>
            </p:txBody>
          </p:sp>
          <p:sp>
            <p:nvSpPr>
              <p:cNvPr id="11330" name="Text Box 66"/>
              <p:cNvSpPr txBox="1">
                <a:spLocks noChangeArrowheads="1"/>
              </p:cNvSpPr>
              <p:nvPr/>
            </p:nvSpPr>
            <p:spPr bwMode="auto">
              <a:xfrm rot="622550">
                <a:off x="90" y="1317"/>
                <a:ext cx="386" cy="135"/>
              </a:xfrm>
              <a:prstGeom prst="rect">
                <a:avLst/>
              </a:prstGeom>
              <a:noFill/>
              <a:ln w="9525">
                <a:noFill/>
                <a:miter lim="800000"/>
                <a:headEnd/>
                <a:tailEnd/>
              </a:ln>
              <a:effectLst/>
            </p:spPr>
            <p:txBody>
              <a:bodyPr wrap="none">
                <a:spAutoFit/>
              </a:bodyPr>
              <a:lstStyle/>
              <a:p>
                <a:r>
                  <a:rPr lang="ja-JP" altLang="ja-JP" sz="800">
                    <a:latin typeface="Arial" pitchFamily="34" charset="0"/>
                  </a:rPr>
                  <a:t>JR</a:t>
                </a:r>
                <a:r>
                  <a:rPr lang="ja-JP" sz="800">
                    <a:latin typeface="Arial" pitchFamily="34" charset="0"/>
                  </a:rPr>
                  <a:t>常磐線</a:t>
                </a:r>
              </a:p>
            </p:txBody>
          </p:sp>
          <p:sp>
            <p:nvSpPr>
              <p:cNvPr id="11331" name="Text Box 67"/>
              <p:cNvSpPr txBox="1">
                <a:spLocks noChangeArrowheads="1"/>
              </p:cNvSpPr>
              <p:nvPr/>
            </p:nvSpPr>
            <p:spPr bwMode="auto">
              <a:xfrm>
                <a:off x="445" y="1408"/>
                <a:ext cx="260" cy="144"/>
              </a:xfrm>
              <a:prstGeom prst="rect">
                <a:avLst/>
              </a:prstGeom>
              <a:noFill/>
              <a:ln w="9525">
                <a:noFill/>
                <a:miter lim="800000"/>
                <a:headEnd/>
                <a:tailEnd/>
              </a:ln>
              <a:effectLst/>
            </p:spPr>
            <p:txBody>
              <a:bodyPr wrap="none">
                <a:spAutoFit/>
              </a:bodyPr>
              <a:lstStyle/>
              <a:p>
                <a:r>
                  <a:rPr lang="ja-JP" sz="900">
                    <a:latin typeface="Arial" pitchFamily="34" charset="0"/>
                  </a:rPr>
                  <a:t>柏駅</a:t>
                </a:r>
              </a:p>
            </p:txBody>
          </p:sp>
          <p:sp>
            <p:nvSpPr>
              <p:cNvPr id="11332" name="その他"/>
              <p:cNvSpPr>
                <a:spLocks/>
              </p:cNvSpPr>
              <p:nvPr/>
            </p:nvSpPr>
            <p:spPr bwMode="auto">
              <a:xfrm>
                <a:off x="37" y="137"/>
                <a:ext cx="408" cy="908"/>
              </a:xfrm>
              <a:custGeom>
                <a:avLst/>
                <a:gdLst/>
                <a:ahLst/>
                <a:cxnLst>
                  <a:cxn ang="0">
                    <a:pos x="0" y="908"/>
                  </a:cxn>
                  <a:cxn ang="0">
                    <a:pos x="181" y="817"/>
                  </a:cxn>
                  <a:cxn ang="0">
                    <a:pos x="317" y="182"/>
                  </a:cxn>
                  <a:cxn ang="0">
                    <a:pos x="453" y="0"/>
                  </a:cxn>
                </a:cxnLst>
                <a:rect l="0" t="0" r="r" b="b"/>
                <a:pathLst>
                  <a:path w="453" h="908">
                    <a:moveTo>
                      <a:pt x="0" y="908"/>
                    </a:moveTo>
                    <a:lnTo>
                      <a:pt x="181" y="817"/>
                    </a:lnTo>
                    <a:lnTo>
                      <a:pt x="317" y="182"/>
                    </a:lnTo>
                    <a:lnTo>
                      <a:pt x="453" y="0"/>
                    </a:lnTo>
                  </a:path>
                </a:pathLst>
              </a:custGeom>
              <a:noFill/>
              <a:ln w="6350" cap="flat" cmpd="sng">
                <a:solidFill>
                  <a:schemeClr val="tx1"/>
                </a:solidFill>
                <a:round/>
                <a:headEnd/>
                <a:tailEnd/>
              </a:ln>
              <a:effectLst/>
            </p:spPr>
            <p:txBody>
              <a:bodyPr wrap="none" anchor="ctr"/>
              <a:lstStyle/>
              <a:p>
                <a:endParaRPr lang="ja-JP" altLang="en-US"/>
              </a:p>
            </p:txBody>
          </p:sp>
          <p:sp>
            <p:nvSpPr>
              <p:cNvPr id="11333" name="Text Box 69"/>
              <p:cNvSpPr txBox="1">
                <a:spLocks noChangeArrowheads="1"/>
              </p:cNvSpPr>
              <p:nvPr/>
            </p:nvSpPr>
            <p:spPr bwMode="auto">
              <a:xfrm rot="16874458">
                <a:off x="-120" y="597"/>
                <a:ext cx="616" cy="135"/>
              </a:xfrm>
              <a:prstGeom prst="rect">
                <a:avLst/>
              </a:prstGeom>
              <a:noFill/>
              <a:ln w="9525">
                <a:noFill/>
                <a:miter lim="800000"/>
                <a:headEnd/>
                <a:tailEnd/>
              </a:ln>
              <a:effectLst/>
            </p:spPr>
            <p:txBody>
              <a:bodyPr wrap="none">
                <a:spAutoFit/>
              </a:bodyPr>
              <a:lstStyle/>
              <a:p>
                <a:pPr algn="ctr"/>
                <a:r>
                  <a:rPr lang="ja-JP" sz="800"/>
                  <a:t>つくばエクスプレス</a:t>
                </a:r>
              </a:p>
            </p:txBody>
          </p:sp>
          <p:sp>
            <p:nvSpPr>
              <p:cNvPr id="11334" name="Text Box 70"/>
              <p:cNvSpPr txBox="1">
                <a:spLocks noChangeArrowheads="1"/>
              </p:cNvSpPr>
              <p:nvPr/>
            </p:nvSpPr>
            <p:spPr bwMode="auto">
              <a:xfrm rot="963003">
                <a:off x="1118" y="1226"/>
                <a:ext cx="380" cy="164"/>
              </a:xfrm>
              <a:prstGeom prst="rect">
                <a:avLst/>
              </a:prstGeom>
              <a:noFill/>
              <a:ln w="9525">
                <a:noFill/>
                <a:miter lim="800000"/>
                <a:headEnd/>
                <a:tailEnd/>
              </a:ln>
              <a:effectLst/>
            </p:spPr>
            <p:txBody>
              <a:bodyPr wrap="none">
                <a:spAutoFit/>
              </a:bodyPr>
              <a:lstStyle/>
              <a:p>
                <a:r>
                  <a:rPr lang="ja-JP" sz="1100">
                    <a:latin typeface="Arial" pitchFamily="34" charset="0"/>
                  </a:rPr>
                  <a:t>手賀沼</a:t>
                </a:r>
              </a:p>
            </p:txBody>
          </p:sp>
        </p:grpSp>
        <p:sp>
          <p:nvSpPr>
            <p:cNvPr id="11335" name="Rectangle 71"/>
            <p:cNvSpPr>
              <a:spLocks noChangeAspect="1" noChangeArrowheads="1"/>
            </p:cNvSpPr>
            <p:nvPr/>
          </p:nvSpPr>
          <p:spPr bwMode="auto">
            <a:xfrm rot="18000000">
              <a:off x="426" y="1448"/>
              <a:ext cx="81" cy="36"/>
            </a:xfrm>
            <a:prstGeom prst="rect">
              <a:avLst/>
            </a:prstGeom>
            <a:solidFill>
              <a:srgbClr val="FFFFFF"/>
            </a:solidFill>
            <a:ln w="6350" cmpd="sng">
              <a:solidFill>
                <a:schemeClr val="tx1"/>
              </a:solidFill>
              <a:miter lim="800000"/>
              <a:headEnd/>
              <a:tailEnd/>
            </a:ln>
          </p:spPr>
          <p:txBody>
            <a:bodyPr/>
            <a:lstStyle/>
            <a:p>
              <a:endParaRPr lang="ja-JP" altLang="en-US"/>
            </a:p>
          </p:txBody>
        </p:sp>
      </p:grpSp>
      <p:sp>
        <p:nvSpPr>
          <p:cNvPr id="11342" name="その他"/>
          <p:cNvSpPr>
            <a:spLocks/>
          </p:cNvSpPr>
          <p:nvPr/>
        </p:nvSpPr>
        <p:spPr bwMode="auto">
          <a:xfrm>
            <a:off x="5334000" y="4446588"/>
            <a:ext cx="561975" cy="611187"/>
          </a:xfrm>
          <a:custGeom>
            <a:avLst/>
            <a:gdLst/>
            <a:ahLst/>
            <a:cxnLst>
              <a:cxn ang="0">
                <a:pos x="0" y="169"/>
              </a:cxn>
              <a:cxn ang="0">
                <a:pos x="127" y="101"/>
              </a:cxn>
              <a:cxn ang="0">
                <a:pos x="205" y="81"/>
              </a:cxn>
              <a:cxn ang="0">
                <a:pos x="215" y="52"/>
              </a:cxn>
              <a:cxn ang="0">
                <a:pos x="244" y="33"/>
              </a:cxn>
              <a:cxn ang="0">
                <a:pos x="254" y="3"/>
              </a:cxn>
              <a:cxn ang="0">
                <a:pos x="313" y="23"/>
              </a:cxn>
              <a:cxn ang="0">
                <a:pos x="293" y="140"/>
              </a:cxn>
              <a:cxn ang="0">
                <a:pos x="283" y="179"/>
              </a:cxn>
              <a:cxn ang="0">
                <a:pos x="156" y="159"/>
              </a:cxn>
              <a:cxn ang="0">
                <a:pos x="147" y="218"/>
              </a:cxn>
              <a:cxn ang="0">
                <a:pos x="29" y="198"/>
              </a:cxn>
              <a:cxn ang="0">
                <a:pos x="0" y="169"/>
              </a:cxn>
            </a:cxnLst>
            <a:rect l="0" t="0" r="r" b="b"/>
            <a:pathLst>
              <a:path w="327" h="267">
                <a:moveTo>
                  <a:pt x="0" y="169"/>
                </a:moveTo>
                <a:cubicBezTo>
                  <a:pt x="26" y="94"/>
                  <a:pt x="32" y="111"/>
                  <a:pt x="127" y="101"/>
                </a:cubicBezTo>
                <a:cubicBezTo>
                  <a:pt x="152" y="92"/>
                  <a:pt x="183" y="96"/>
                  <a:pt x="205" y="81"/>
                </a:cubicBezTo>
                <a:cubicBezTo>
                  <a:pt x="214" y="75"/>
                  <a:pt x="209" y="60"/>
                  <a:pt x="215" y="52"/>
                </a:cubicBezTo>
                <a:cubicBezTo>
                  <a:pt x="222" y="43"/>
                  <a:pt x="234" y="39"/>
                  <a:pt x="244" y="33"/>
                </a:cubicBezTo>
                <a:cubicBezTo>
                  <a:pt x="247" y="23"/>
                  <a:pt x="244" y="5"/>
                  <a:pt x="254" y="3"/>
                </a:cubicBezTo>
                <a:cubicBezTo>
                  <a:pt x="275" y="0"/>
                  <a:pt x="313" y="23"/>
                  <a:pt x="313" y="23"/>
                </a:cubicBezTo>
                <a:cubicBezTo>
                  <a:pt x="327" y="69"/>
                  <a:pt x="320" y="101"/>
                  <a:pt x="293" y="140"/>
                </a:cubicBezTo>
                <a:cubicBezTo>
                  <a:pt x="290" y="153"/>
                  <a:pt x="296" y="175"/>
                  <a:pt x="283" y="179"/>
                </a:cubicBezTo>
                <a:cubicBezTo>
                  <a:pt x="257" y="187"/>
                  <a:pt x="189" y="168"/>
                  <a:pt x="156" y="159"/>
                </a:cubicBezTo>
                <a:cubicBezTo>
                  <a:pt x="153" y="179"/>
                  <a:pt x="156" y="200"/>
                  <a:pt x="147" y="218"/>
                </a:cubicBezTo>
                <a:cubicBezTo>
                  <a:pt x="123" y="267"/>
                  <a:pt x="58" y="208"/>
                  <a:pt x="29" y="198"/>
                </a:cubicBezTo>
                <a:cubicBezTo>
                  <a:pt x="8" y="166"/>
                  <a:pt x="22" y="169"/>
                  <a:pt x="0" y="169"/>
                </a:cubicBezTo>
                <a:close/>
              </a:path>
            </a:pathLst>
          </a:custGeom>
          <a:solidFill>
            <a:srgbClr val="99CC00"/>
          </a:solidFill>
          <a:ln w="31750" cap="flat" cmpd="sng">
            <a:solidFill>
              <a:srgbClr val="000000"/>
            </a:solidFill>
            <a:prstDash val="sysDot"/>
            <a:round/>
            <a:headEnd/>
            <a:tailEnd/>
          </a:ln>
          <a:effectLst/>
        </p:spPr>
        <p:txBody>
          <a:bodyPr wrap="none"/>
          <a:lstStyle/>
          <a:p>
            <a:endParaRPr lang="ja-JP" altLang="en-US"/>
          </a:p>
        </p:txBody>
      </p:sp>
      <p:sp>
        <p:nvSpPr>
          <p:cNvPr id="11347" name="その他"/>
          <p:cNvSpPr>
            <a:spLocks/>
          </p:cNvSpPr>
          <p:nvPr/>
        </p:nvSpPr>
        <p:spPr bwMode="auto">
          <a:xfrm>
            <a:off x="3703638" y="3459163"/>
            <a:ext cx="547687" cy="604837"/>
          </a:xfrm>
          <a:custGeom>
            <a:avLst/>
            <a:gdLst/>
            <a:ahLst/>
            <a:cxnLst>
              <a:cxn ang="0">
                <a:pos x="208" y="1"/>
              </a:cxn>
              <a:cxn ang="0">
                <a:pos x="296" y="99"/>
              </a:cxn>
              <a:cxn ang="0">
                <a:pos x="277" y="226"/>
              </a:cxn>
              <a:cxn ang="0">
                <a:pos x="247" y="363"/>
              </a:cxn>
              <a:cxn ang="0">
                <a:pos x="179" y="372"/>
              </a:cxn>
              <a:cxn ang="0">
                <a:pos x="120" y="294"/>
              </a:cxn>
              <a:cxn ang="0">
                <a:pos x="42" y="226"/>
              </a:cxn>
              <a:cxn ang="0">
                <a:pos x="3" y="128"/>
              </a:cxn>
              <a:cxn ang="0">
                <a:pos x="13" y="11"/>
              </a:cxn>
              <a:cxn ang="0">
                <a:pos x="42" y="21"/>
              </a:cxn>
              <a:cxn ang="0">
                <a:pos x="81" y="11"/>
              </a:cxn>
              <a:cxn ang="0">
                <a:pos x="208" y="1"/>
              </a:cxn>
            </a:cxnLst>
            <a:rect l="0" t="0" r="r" b="b"/>
            <a:pathLst>
              <a:path w="345" h="381">
                <a:moveTo>
                  <a:pt x="208" y="1"/>
                </a:moveTo>
                <a:cubicBezTo>
                  <a:pt x="255" y="33"/>
                  <a:pt x="244" y="63"/>
                  <a:pt x="296" y="99"/>
                </a:cubicBezTo>
                <a:cubicBezTo>
                  <a:pt x="309" y="149"/>
                  <a:pt x="345" y="203"/>
                  <a:pt x="277" y="226"/>
                </a:cubicBezTo>
                <a:cubicBezTo>
                  <a:pt x="262" y="270"/>
                  <a:pt x="275" y="326"/>
                  <a:pt x="247" y="363"/>
                </a:cubicBezTo>
                <a:cubicBezTo>
                  <a:pt x="233" y="381"/>
                  <a:pt x="202" y="369"/>
                  <a:pt x="179" y="372"/>
                </a:cubicBezTo>
                <a:cubicBezTo>
                  <a:pt x="140" y="346"/>
                  <a:pt x="145" y="332"/>
                  <a:pt x="120" y="294"/>
                </a:cubicBezTo>
                <a:cubicBezTo>
                  <a:pt x="107" y="251"/>
                  <a:pt x="82" y="245"/>
                  <a:pt x="42" y="226"/>
                </a:cubicBezTo>
                <a:cubicBezTo>
                  <a:pt x="33" y="188"/>
                  <a:pt x="15" y="164"/>
                  <a:pt x="3" y="128"/>
                </a:cubicBezTo>
                <a:cubicBezTo>
                  <a:pt x="6" y="89"/>
                  <a:pt x="0" y="48"/>
                  <a:pt x="13" y="11"/>
                </a:cubicBezTo>
                <a:cubicBezTo>
                  <a:pt x="17" y="1"/>
                  <a:pt x="32" y="21"/>
                  <a:pt x="42" y="21"/>
                </a:cubicBezTo>
                <a:cubicBezTo>
                  <a:pt x="55" y="21"/>
                  <a:pt x="68" y="13"/>
                  <a:pt x="81" y="11"/>
                </a:cubicBezTo>
                <a:cubicBezTo>
                  <a:pt x="159" y="0"/>
                  <a:pt x="159" y="1"/>
                  <a:pt x="208" y="1"/>
                </a:cubicBezTo>
                <a:close/>
              </a:path>
            </a:pathLst>
          </a:custGeom>
          <a:solidFill>
            <a:srgbClr val="FF99CC">
              <a:alpha val="50000"/>
            </a:srgbClr>
          </a:solidFill>
          <a:ln w="25400" cap="flat" cmpd="sng">
            <a:solidFill>
              <a:srgbClr val="FF00FF"/>
            </a:solidFill>
            <a:round/>
            <a:headEnd/>
            <a:tailEnd/>
          </a:ln>
          <a:effectLst/>
        </p:spPr>
        <p:txBody>
          <a:bodyPr wrap="none"/>
          <a:lstStyle/>
          <a:p>
            <a:endParaRPr lang="ja-JP" altLang="en-US"/>
          </a:p>
        </p:txBody>
      </p:sp>
      <p:sp>
        <p:nvSpPr>
          <p:cNvPr id="11348" name="Rectangle 84"/>
          <p:cNvSpPr>
            <a:spLocks noChangeArrowheads="1"/>
          </p:cNvSpPr>
          <p:nvPr/>
        </p:nvSpPr>
        <p:spPr bwMode="auto">
          <a:xfrm>
            <a:off x="5943600" y="5943600"/>
            <a:ext cx="685800" cy="304800"/>
          </a:xfrm>
          <a:prstGeom prst="rect">
            <a:avLst/>
          </a:prstGeom>
          <a:solidFill>
            <a:srgbClr val="FF99CC">
              <a:alpha val="50000"/>
            </a:srgbClr>
          </a:solidFill>
          <a:ln w="25400" cmpd="sng">
            <a:solidFill>
              <a:srgbClr val="FF00FF"/>
            </a:solidFill>
            <a:miter lim="800000"/>
            <a:headEnd/>
            <a:tailEnd/>
          </a:ln>
          <a:effectLst/>
        </p:spPr>
        <p:txBody>
          <a:bodyPr wrap="none" anchor="ctr"/>
          <a:lstStyle/>
          <a:p>
            <a:endParaRPr lang="ja-JP" altLang="en-US"/>
          </a:p>
        </p:txBody>
      </p:sp>
      <p:sp>
        <p:nvSpPr>
          <p:cNvPr id="11349" name="Text Box 85"/>
          <p:cNvSpPr txBox="1">
            <a:spLocks noChangeArrowheads="1"/>
          </p:cNvSpPr>
          <p:nvPr/>
        </p:nvSpPr>
        <p:spPr bwMode="auto">
          <a:xfrm>
            <a:off x="6734175" y="5962650"/>
            <a:ext cx="793750" cy="274638"/>
          </a:xfrm>
          <a:prstGeom prst="rect">
            <a:avLst/>
          </a:prstGeom>
          <a:noFill/>
          <a:ln w="9525">
            <a:noFill/>
            <a:miter lim="800000"/>
            <a:headEnd/>
            <a:tailEnd/>
          </a:ln>
          <a:effectLst/>
        </p:spPr>
        <p:txBody>
          <a:bodyPr wrap="none">
            <a:spAutoFit/>
          </a:bodyPr>
          <a:lstStyle/>
          <a:p>
            <a:r>
              <a:rPr lang="ja-JP" sz="1200">
                <a:latin typeface="Arial" pitchFamily="34" charset="0"/>
              </a:rPr>
              <a:t>合流区域</a:t>
            </a:r>
            <a:endParaRPr lang="ja-JP" sz="1200"/>
          </a:p>
        </p:txBody>
      </p:sp>
      <p:sp>
        <p:nvSpPr>
          <p:cNvPr id="81" name="フローチャート: 処理 80"/>
          <p:cNvSpPr/>
          <p:nvPr/>
        </p:nvSpPr>
        <p:spPr bwMode="auto">
          <a:xfrm>
            <a:off x="6178550" y="2730500"/>
            <a:ext cx="2374900" cy="90805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A1-1-1</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沼南中央汚水第</a:t>
            </a: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2</a:t>
            </a: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号幹線整備事業</a:t>
            </a:r>
          </a:p>
        </p:txBody>
      </p:sp>
      <p:cxnSp>
        <p:nvCxnSpPr>
          <p:cNvPr id="83" name="直線コネクタ 82"/>
          <p:cNvCxnSpPr/>
          <p:nvPr/>
        </p:nvCxnSpPr>
        <p:spPr bwMode="auto">
          <a:xfrm rot="10800000" flipV="1">
            <a:off x="4921250" y="3638550"/>
            <a:ext cx="1257300" cy="97790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85" name="フローチャート: 処理 84"/>
          <p:cNvSpPr/>
          <p:nvPr/>
        </p:nvSpPr>
        <p:spPr bwMode="auto">
          <a:xfrm>
            <a:off x="311150" y="2520950"/>
            <a:ext cx="2374900" cy="83820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A1-2-1</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江戸川左岸処理区汚水枝線整備事業</a:t>
            </a:r>
          </a:p>
        </p:txBody>
      </p:sp>
      <p:cxnSp>
        <p:nvCxnSpPr>
          <p:cNvPr id="88" name="直線コネクタ 87"/>
          <p:cNvCxnSpPr/>
          <p:nvPr/>
        </p:nvCxnSpPr>
        <p:spPr bwMode="auto">
          <a:xfrm rot="16200000" flipH="1">
            <a:off x="2476500" y="3429000"/>
            <a:ext cx="698500" cy="5588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2" name="直線コネクタ 91"/>
          <p:cNvCxnSpPr/>
          <p:nvPr/>
        </p:nvCxnSpPr>
        <p:spPr bwMode="auto">
          <a:xfrm rot="16200000" flipH="1">
            <a:off x="2232025" y="3673475"/>
            <a:ext cx="1536700" cy="9080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7" name="フローチャート: 処理 96"/>
          <p:cNvSpPr/>
          <p:nvPr/>
        </p:nvSpPr>
        <p:spPr bwMode="auto">
          <a:xfrm>
            <a:off x="1358900" y="5734050"/>
            <a:ext cx="2374900" cy="76835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A1-1-2</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手賀沼処理区汚水枝線整備事業</a:t>
            </a:r>
          </a:p>
        </p:txBody>
      </p:sp>
      <p:cxnSp>
        <p:nvCxnSpPr>
          <p:cNvPr id="102" name="直線コネクタ 101"/>
          <p:cNvCxnSpPr/>
          <p:nvPr/>
        </p:nvCxnSpPr>
        <p:spPr bwMode="auto">
          <a:xfrm flipV="1">
            <a:off x="3594100" y="5454650"/>
            <a:ext cx="419100" cy="2794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06" name="直線コネクタ 105"/>
          <p:cNvCxnSpPr/>
          <p:nvPr/>
        </p:nvCxnSpPr>
        <p:spPr bwMode="auto">
          <a:xfrm flipV="1">
            <a:off x="3733800" y="5384800"/>
            <a:ext cx="908050" cy="3492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08" name="スライド番号プレースホルダ 6"/>
          <p:cNvSpPr>
            <a:spLocks noGrp="1"/>
          </p:cNvSpPr>
          <p:nvPr>
            <p:ph type="sldNum" sz="quarter" idx="12"/>
          </p:nvPr>
        </p:nvSpPr>
        <p:spPr>
          <a:xfrm>
            <a:off x="6553200" y="6245225"/>
            <a:ext cx="2133600" cy="476250"/>
          </a:xfrm>
        </p:spPr>
        <p:txBody>
          <a:bodyPr/>
          <a:lstStyle/>
          <a:p>
            <a:r>
              <a:rPr lang="ja-JP" altLang="en-US" sz="1800" dirty="0" smtClean="0">
                <a:latin typeface="ＭＳ ゴシック" pitchFamily="49" charset="-128"/>
                <a:ea typeface="ＭＳ ゴシック" pitchFamily="49" charset="-128"/>
              </a:rPr>
              <a:t>２０</a:t>
            </a:r>
            <a:endParaRPr lang="ja-JP" altLang="en-US" sz="1800" dirty="0">
              <a:latin typeface="ＭＳ ゴシック" pitchFamily="49" charset="-128"/>
              <a:ea typeface="ＭＳ ゴシック" pitchFamily="49" charset="-128"/>
            </a:endParaRPr>
          </a:p>
        </p:txBody>
      </p:sp>
      <p:sp>
        <p:nvSpPr>
          <p:cNvPr id="87" name="フローチャート: 処理 86"/>
          <p:cNvSpPr/>
          <p:nvPr/>
        </p:nvSpPr>
        <p:spPr bwMode="auto">
          <a:xfrm>
            <a:off x="5060950" y="1123950"/>
            <a:ext cx="2374900" cy="768350"/>
          </a:xfrm>
          <a:prstGeom prst="flowChart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A1-1-2</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手賀沼処理区汚水枝線整備事業</a:t>
            </a:r>
          </a:p>
        </p:txBody>
      </p:sp>
      <p:cxnSp>
        <p:nvCxnSpPr>
          <p:cNvPr id="90" name="直線コネクタ 89"/>
          <p:cNvCxnSpPr>
            <a:stCxn id="87" idx="1"/>
          </p:cNvCxnSpPr>
          <p:nvPr/>
        </p:nvCxnSpPr>
        <p:spPr bwMode="auto">
          <a:xfrm rot="10800000" flipV="1">
            <a:off x="3454400" y="1508124"/>
            <a:ext cx="1606550" cy="94297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3" name="直線コネクタ 92"/>
          <p:cNvCxnSpPr/>
          <p:nvPr/>
        </p:nvCxnSpPr>
        <p:spPr bwMode="auto">
          <a:xfrm rot="10800000" flipV="1">
            <a:off x="3943350" y="1752600"/>
            <a:ext cx="1117600" cy="8382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5" name="直線コネクタ 94"/>
          <p:cNvCxnSpPr/>
          <p:nvPr/>
        </p:nvCxnSpPr>
        <p:spPr bwMode="auto">
          <a:xfrm rot="5400000">
            <a:off x="4257675" y="1997075"/>
            <a:ext cx="977900" cy="7683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 3"/>
          <p:cNvSpPr>
            <a:spLocks noGrp="1"/>
          </p:cNvSpPr>
          <p:nvPr>
            <p:ph type="sldNum" sz="quarter" idx="12"/>
          </p:nvPr>
        </p:nvSpPr>
        <p:spPr>
          <a:xfrm>
            <a:off x="7994650" y="6356350"/>
            <a:ext cx="692150" cy="365125"/>
          </a:xfrm>
        </p:spPr>
        <p:txBody>
          <a:bodyPr/>
          <a:lstStyle/>
          <a:p>
            <a:r>
              <a:rPr lang="ja-JP" altLang="en-US" sz="1800" dirty="0" smtClean="0">
                <a:latin typeface="ＭＳ ゴシック" pitchFamily="49" charset="-128"/>
                <a:ea typeface="ＭＳ ゴシック" pitchFamily="49" charset="-128"/>
              </a:rPr>
              <a:t>２</a:t>
            </a:r>
            <a:endParaRPr lang="ja-JP" altLang="en-US" sz="1800" dirty="0">
              <a:latin typeface="ＭＳ ゴシック" pitchFamily="49" charset="-128"/>
              <a:ea typeface="ＭＳ ゴシック" pitchFamily="49" charset="-128"/>
            </a:endParaRPr>
          </a:p>
        </p:txBody>
      </p:sp>
      <p:sp>
        <p:nvSpPr>
          <p:cNvPr id="26626" name="Text Box 4"/>
          <p:cNvSpPr txBox="1">
            <a:spLocks noChangeArrowheads="1"/>
          </p:cNvSpPr>
          <p:nvPr/>
        </p:nvSpPr>
        <p:spPr bwMode="auto">
          <a:xfrm>
            <a:off x="939800" y="1193800"/>
            <a:ext cx="8001000" cy="519113"/>
          </a:xfrm>
          <a:prstGeom prst="rect">
            <a:avLst/>
          </a:prstGeom>
          <a:noFill/>
          <a:ln w="9525">
            <a:noFill/>
            <a:miter lim="800000"/>
            <a:headEnd/>
            <a:tailEnd/>
          </a:ln>
          <a:effectLst/>
        </p:spPr>
        <p:txBody>
          <a:bodyPr>
            <a:spAutoFit/>
          </a:bodyPr>
          <a:lstStyle/>
          <a:p>
            <a:pPr eaLnBrk="1" hangingPunct="1">
              <a:spcBef>
                <a:spcPct val="50000"/>
              </a:spcBef>
            </a:pPr>
            <a:r>
              <a:rPr lang="ja-JP" altLang="en-US" sz="2800" dirty="0">
                <a:latin typeface="HGSｺﾞｼｯｸM" pitchFamily="50" charset="-128"/>
                <a:ea typeface="HGSｺﾞｼｯｸM" pitchFamily="50" charset="-128"/>
              </a:rPr>
              <a:t> </a:t>
            </a:r>
            <a:r>
              <a:rPr lang="ja-JP" altLang="en-US" sz="2800" dirty="0">
                <a:latin typeface="ＭＳ Ｐゴシック" pitchFamily="50" charset="-128"/>
                <a:ea typeface="ＭＳ Ｐゴシック" pitchFamily="50" charset="-128"/>
              </a:rPr>
              <a:t>下水道整備費の状況（平成</a:t>
            </a:r>
            <a:r>
              <a:rPr lang="ja-JP" altLang="en-US" sz="2800" dirty="0" smtClean="0">
                <a:latin typeface="ＭＳ Ｐゴシック" pitchFamily="50" charset="-128"/>
                <a:ea typeface="ＭＳ Ｐゴシック" pitchFamily="50" charset="-128"/>
              </a:rPr>
              <a:t>2</a:t>
            </a:r>
            <a:r>
              <a:rPr lang="en-US" altLang="ja-JP" sz="2800" dirty="0" smtClean="0">
                <a:latin typeface="ＭＳ Ｐゴシック" pitchFamily="50" charset="-128"/>
                <a:ea typeface="ＭＳ Ｐゴシック" pitchFamily="50" charset="-128"/>
              </a:rPr>
              <a:t>8</a:t>
            </a:r>
            <a:r>
              <a:rPr lang="ja-JP" altLang="en-US" sz="2800" dirty="0" smtClean="0">
                <a:latin typeface="ＭＳ Ｐゴシック" pitchFamily="50" charset="-128"/>
                <a:ea typeface="ＭＳ Ｐゴシック" pitchFamily="50" charset="-128"/>
              </a:rPr>
              <a:t>年度決算見込）</a:t>
            </a:r>
            <a:endParaRPr lang="ja-JP" altLang="en-US" sz="2800" dirty="0">
              <a:latin typeface="ＭＳ Ｐゴシック" pitchFamily="50" charset="-128"/>
              <a:ea typeface="ＭＳ Ｐゴシック" pitchFamily="50" charset="-128"/>
            </a:endParaRPr>
          </a:p>
        </p:txBody>
      </p:sp>
      <p:sp>
        <p:nvSpPr>
          <p:cNvPr id="26627" name="Rectangle 3"/>
          <p:cNvSpPr>
            <a:spLocks noChangeArrowheads="1"/>
          </p:cNvSpPr>
          <p:nvPr/>
        </p:nvSpPr>
        <p:spPr bwMode="auto">
          <a:xfrm>
            <a:off x="179388" y="2874963"/>
            <a:ext cx="4967287" cy="503237"/>
          </a:xfrm>
          <a:prstGeom prst="rect">
            <a:avLst/>
          </a:prstGeom>
          <a:solidFill>
            <a:srgbClr val="33CCCC">
              <a:alpha val="89999"/>
            </a:srgbClr>
          </a:solidFill>
          <a:ln w="9525" cap="flat" cmpd="sng">
            <a:solidFill>
              <a:schemeClr val="bg1"/>
            </a:solidFill>
            <a:miter lim="800000"/>
            <a:headEnd/>
            <a:tailEnd/>
          </a:ln>
          <a:effectLst/>
        </p:spPr>
        <p:txBody>
          <a:bodyPr anchor="ctr"/>
          <a:lstStyle/>
          <a:p>
            <a:endParaRPr lang="ja-JP" altLang="en-US"/>
          </a:p>
        </p:txBody>
      </p:sp>
      <p:sp>
        <p:nvSpPr>
          <p:cNvPr id="26628" name="Rectangle 4"/>
          <p:cNvSpPr>
            <a:spLocks noChangeArrowheads="1"/>
          </p:cNvSpPr>
          <p:nvPr/>
        </p:nvSpPr>
        <p:spPr bwMode="auto">
          <a:xfrm>
            <a:off x="5148263" y="2874963"/>
            <a:ext cx="3887787" cy="503237"/>
          </a:xfrm>
          <a:prstGeom prst="rect">
            <a:avLst/>
          </a:prstGeom>
          <a:solidFill>
            <a:srgbClr val="FF6600"/>
          </a:solidFill>
          <a:ln w="9525" cap="flat" cmpd="sng">
            <a:solidFill>
              <a:schemeClr val="bg1"/>
            </a:solidFill>
            <a:miter lim="800000"/>
            <a:headEnd/>
            <a:tailEnd/>
          </a:ln>
          <a:effectLst/>
        </p:spPr>
        <p:txBody>
          <a:bodyPr anchor="ctr"/>
          <a:lstStyle/>
          <a:p>
            <a:endParaRPr lang="ja-JP" altLang="en-US"/>
          </a:p>
        </p:txBody>
      </p:sp>
      <p:sp>
        <p:nvSpPr>
          <p:cNvPr id="26629" name="Rectangle 5"/>
          <p:cNvSpPr>
            <a:spLocks noChangeArrowheads="1"/>
          </p:cNvSpPr>
          <p:nvPr/>
        </p:nvSpPr>
        <p:spPr bwMode="auto">
          <a:xfrm>
            <a:off x="180975" y="3379788"/>
            <a:ext cx="4371975" cy="647700"/>
          </a:xfrm>
          <a:prstGeom prst="rect">
            <a:avLst/>
          </a:prstGeom>
          <a:solidFill>
            <a:srgbClr val="99CC00"/>
          </a:solidFill>
          <a:ln w="9525" cap="flat" cmpd="sng">
            <a:solidFill>
              <a:schemeClr val="bg1"/>
            </a:solidFill>
            <a:miter lim="800000"/>
            <a:headEnd/>
            <a:tailEnd/>
          </a:ln>
          <a:effectLst/>
        </p:spPr>
        <p:txBody>
          <a:bodyPr anchor="ctr"/>
          <a:lstStyle/>
          <a:p>
            <a:endParaRPr lang="ja-JP" altLang="en-US"/>
          </a:p>
        </p:txBody>
      </p:sp>
      <p:sp>
        <p:nvSpPr>
          <p:cNvPr id="26630" name="Rectangle 6"/>
          <p:cNvSpPr>
            <a:spLocks noChangeArrowheads="1"/>
          </p:cNvSpPr>
          <p:nvPr/>
        </p:nvSpPr>
        <p:spPr bwMode="auto">
          <a:xfrm>
            <a:off x="5148263" y="3379788"/>
            <a:ext cx="1889125" cy="647700"/>
          </a:xfrm>
          <a:prstGeom prst="rect">
            <a:avLst/>
          </a:prstGeom>
          <a:solidFill>
            <a:srgbClr val="FF9900"/>
          </a:solidFill>
          <a:ln w="9525" cap="flat" cmpd="sng">
            <a:solidFill>
              <a:schemeClr val="bg1"/>
            </a:solidFill>
            <a:miter lim="800000"/>
            <a:headEnd/>
            <a:tailEnd/>
          </a:ln>
          <a:effectLst/>
        </p:spPr>
        <p:txBody>
          <a:bodyPr anchor="ctr"/>
          <a:lstStyle/>
          <a:p>
            <a:endParaRPr lang="ja-JP" altLang="en-US"/>
          </a:p>
        </p:txBody>
      </p:sp>
      <p:sp>
        <p:nvSpPr>
          <p:cNvPr id="26631" name="Rectangle 7"/>
          <p:cNvSpPr>
            <a:spLocks noChangeArrowheads="1"/>
          </p:cNvSpPr>
          <p:nvPr/>
        </p:nvSpPr>
        <p:spPr bwMode="auto">
          <a:xfrm>
            <a:off x="4554538" y="3379788"/>
            <a:ext cx="593725" cy="647700"/>
          </a:xfrm>
          <a:prstGeom prst="rect">
            <a:avLst/>
          </a:prstGeom>
          <a:solidFill>
            <a:srgbClr val="FF66FF"/>
          </a:solidFill>
          <a:ln w="9525" cap="flat" cmpd="sng">
            <a:solidFill>
              <a:schemeClr val="bg1"/>
            </a:solidFill>
            <a:miter lim="800000"/>
            <a:headEnd/>
            <a:tailEnd/>
          </a:ln>
          <a:effectLst/>
        </p:spPr>
        <p:txBody>
          <a:bodyPr anchor="ctr"/>
          <a:lstStyle/>
          <a:p>
            <a:endParaRPr lang="ja-JP" altLang="en-US"/>
          </a:p>
        </p:txBody>
      </p:sp>
      <p:sp>
        <p:nvSpPr>
          <p:cNvPr id="26632" name="Text Box 8"/>
          <p:cNvSpPr txBox="1">
            <a:spLocks noChangeArrowheads="1"/>
          </p:cNvSpPr>
          <p:nvPr/>
        </p:nvSpPr>
        <p:spPr bwMode="auto">
          <a:xfrm>
            <a:off x="985838" y="2935288"/>
            <a:ext cx="3875087" cy="400110"/>
          </a:xfrm>
          <a:prstGeom prst="rect">
            <a:avLst/>
          </a:prstGeom>
          <a:noFill/>
          <a:ln w="9525">
            <a:noFill/>
            <a:miter lim="800000"/>
            <a:headEnd/>
            <a:tailEnd/>
          </a:ln>
          <a:effectLst/>
        </p:spPr>
        <p:txBody>
          <a:bodyPr>
            <a:spAutoFit/>
          </a:bodyPr>
          <a:lstStyle/>
          <a:p>
            <a:pPr eaLnBrk="1" hangingPunct="1"/>
            <a:r>
              <a:rPr lang="ja-JP" altLang="en-US" b="1" dirty="0">
                <a:solidFill>
                  <a:schemeClr val="bg1"/>
                </a:solidFill>
                <a:ea typeface="HGSｺﾞｼｯｸM" pitchFamily="50" charset="-128"/>
              </a:rPr>
              <a:t>下</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水</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道</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事</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業</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費</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用　</a:t>
            </a:r>
            <a:r>
              <a:rPr lang="ja-JP" altLang="en-US" sz="2000" b="1" dirty="0" smtClean="0">
                <a:solidFill>
                  <a:schemeClr val="bg1"/>
                </a:solidFill>
                <a:ea typeface="HGSｺﾞｼｯｸM" pitchFamily="50" charset="-128"/>
              </a:rPr>
              <a:t>9</a:t>
            </a:r>
            <a:r>
              <a:rPr lang="en-US" altLang="ja-JP" sz="2000" b="1" dirty="0" smtClean="0">
                <a:solidFill>
                  <a:schemeClr val="bg1"/>
                </a:solidFill>
                <a:ea typeface="HGSｺﾞｼｯｸM" pitchFamily="50" charset="-128"/>
              </a:rPr>
              <a:t>2</a:t>
            </a:r>
            <a:r>
              <a:rPr lang="ja-JP" altLang="en-US" sz="900" b="1" dirty="0">
                <a:solidFill>
                  <a:schemeClr val="bg1"/>
                </a:solidFill>
                <a:ea typeface="HGSｺﾞｼｯｸM" pitchFamily="50" charset="-128"/>
              </a:rPr>
              <a:t>　</a:t>
            </a:r>
            <a:r>
              <a:rPr lang="ja-JP" altLang="en-US" b="1" dirty="0">
                <a:solidFill>
                  <a:schemeClr val="bg1"/>
                </a:solidFill>
                <a:ea typeface="HGSｺﾞｼｯｸM" pitchFamily="50" charset="-128"/>
              </a:rPr>
              <a:t>億円</a:t>
            </a:r>
          </a:p>
        </p:txBody>
      </p:sp>
      <p:sp>
        <p:nvSpPr>
          <p:cNvPr id="26633" name="Text Box 9"/>
          <p:cNvSpPr txBox="1">
            <a:spLocks noChangeArrowheads="1"/>
          </p:cNvSpPr>
          <p:nvPr/>
        </p:nvSpPr>
        <p:spPr bwMode="auto">
          <a:xfrm>
            <a:off x="5292725" y="2947988"/>
            <a:ext cx="3816350" cy="400110"/>
          </a:xfrm>
          <a:prstGeom prst="rect">
            <a:avLst/>
          </a:prstGeom>
          <a:noFill/>
          <a:ln w="9525">
            <a:noFill/>
            <a:miter lim="800000"/>
            <a:headEnd/>
            <a:tailEnd/>
          </a:ln>
          <a:effectLst/>
        </p:spPr>
        <p:txBody>
          <a:bodyPr>
            <a:spAutoFit/>
          </a:bodyPr>
          <a:lstStyle/>
          <a:p>
            <a:pPr eaLnBrk="1" hangingPunct="1"/>
            <a:r>
              <a:rPr lang="ja-JP" altLang="en-US" b="1" dirty="0">
                <a:solidFill>
                  <a:schemeClr val="bg1"/>
                </a:solidFill>
                <a:ea typeface="HGSｺﾞｼｯｸM" pitchFamily="50" charset="-128"/>
              </a:rPr>
              <a:t>資　本　的　支　出　</a:t>
            </a:r>
            <a:r>
              <a:rPr lang="ja-JP" altLang="en-US" sz="2000" b="1" dirty="0" smtClean="0">
                <a:solidFill>
                  <a:schemeClr val="bg1"/>
                </a:solidFill>
                <a:ea typeface="HGSｺﾞｼｯｸM" pitchFamily="50" charset="-128"/>
              </a:rPr>
              <a:t>7</a:t>
            </a:r>
            <a:r>
              <a:rPr lang="en-US" altLang="ja-JP" sz="2000" b="1" dirty="0" smtClean="0">
                <a:solidFill>
                  <a:schemeClr val="bg1"/>
                </a:solidFill>
                <a:ea typeface="HGSｺﾞｼｯｸM" pitchFamily="50" charset="-128"/>
              </a:rPr>
              <a:t>2</a:t>
            </a:r>
            <a:r>
              <a:rPr lang="ja-JP" altLang="en-US" b="1" dirty="0">
                <a:solidFill>
                  <a:schemeClr val="bg1"/>
                </a:solidFill>
                <a:ea typeface="HGSｺﾞｼｯｸM" pitchFamily="50" charset="-128"/>
              </a:rPr>
              <a:t>　億円</a:t>
            </a:r>
          </a:p>
        </p:txBody>
      </p:sp>
      <p:sp>
        <p:nvSpPr>
          <p:cNvPr id="26634" name="Rectangle 10"/>
          <p:cNvSpPr>
            <a:spLocks noChangeArrowheads="1"/>
          </p:cNvSpPr>
          <p:nvPr/>
        </p:nvSpPr>
        <p:spPr bwMode="auto">
          <a:xfrm>
            <a:off x="2393950" y="3703638"/>
            <a:ext cx="2159000" cy="323850"/>
          </a:xfrm>
          <a:prstGeom prst="rect">
            <a:avLst/>
          </a:prstGeom>
          <a:solidFill>
            <a:srgbClr val="008000"/>
          </a:solidFill>
          <a:ln w="9525" cap="flat" cmpd="sng">
            <a:solidFill>
              <a:schemeClr val="bg1"/>
            </a:solidFill>
            <a:miter lim="800000"/>
            <a:headEnd/>
            <a:tailEnd/>
          </a:ln>
          <a:effectLst/>
        </p:spPr>
        <p:txBody>
          <a:bodyPr anchor="ctr"/>
          <a:lstStyle/>
          <a:p>
            <a:endParaRPr lang="ja-JP" altLang="en-US"/>
          </a:p>
        </p:txBody>
      </p:sp>
      <p:sp>
        <p:nvSpPr>
          <p:cNvPr id="26635" name="Text Box 11"/>
          <p:cNvSpPr txBox="1">
            <a:spLocks noChangeArrowheads="1"/>
          </p:cNvSpPr>
          <p:nvPr/>
        </p:nvSpPr>
        <p:spPr bwMode="auto">
          <a:xfrm>
            <a:off x="4211638" y="3379788"/>
            <a:ext cx="1296987" cy="336550"/>
          </a:xfrm>
          <a:prstGeom prst="rect">
            <a:avLst/>
          </a:prstGeom>
          <a:noFill/>
          <a:ln w="9525">
            <a:noFill/>
            <a:miter lim="800000"/>
            <a:headEnd/>
            <a:tailEnd/>
          </a:ln>
          <a:effectLst/>
        </p:spPr>
        <p:txBody>
          <a:bodyPr>
            <a:spAutoFit/>
          </a:bodyPr>
          <a:lstStyle/>
          <a:p>
            <a:pPr eaLnBrk="1" hangingPunct="1"/>
            <a:r>
              <a:rPr lang="ja-JP" altLang="en-US" sz="1600" b="1">
                <a:ea typeface="HGSｺﾞｼｯｸM" pitchFamily="50" charset="-128"/>
              </a:rPr>
              <a:t>営業外費用</a:t>
            </a:r>
          </a:p>
        </p:txBody>
      </p:sp>
      <p:sp>
        <p:nvSpPr>
          <p:cNvPr id="26636" name="Text Box 12"/>
          <p:cNvSpPr txBox="1">
            <a:spLocks noChangeArrowheads="1"/>
          </p:cNvSpPr>
          <p:nvPr/>
        </p:nvSpPr>
        <p:spPr bwMode="auto">
          <a:xfrm>
            <a:off x="2438400" y="3667125"/>
            <a:ext cx="2160588" cy="369332"/>
          </a:xfrm>
          <a:prstGeom prst="rect">
            <a:avLst/>
          </a:prstGeom>
          <a:noFill/>
          <a:ln w="9525">
            <a:noFill/>
            <a:miter lim="800000"/>
            <a:headEnd/>
            <a:tailEnd/>
          </a:ln>
          <a:effectLst/>
        </p:spPr>
        <p:txBody>
          <a:bodyPr>
            <a:spAutoFit/>
          </a:bodyPr>
          <a:lstStyle/>
          <a:p>
            <a:pPr eaLnBrk="1" hangingPunct="1"/>
            <a:r>
              <a:rPr lang="ja-JP" altLang="en-US" sz="1600" b="1" dirty="0">
                <a:solidFill>
                  <a:schemeClr val="bg1"/>
                </a:solidFill>
                <a:ea typeface="HGSｺﾞｼｯｸM" pitchFamily="50" charset="-128"/>
              </a:rPr>
              <a:t>減価償却費　</a:t>
            </a:r>
            <a:r>
              <a:rPr lang="ja-JP" altLang="en-US" b="1" dirty="0" smtClean="0">
                <a:solidFill>
                  <a:schemeClr val="bg1"/>
                </a:solidFill>
                <a:ea typeface="HGSｺﾞｼｯｸM" pitchFamily="50" charset="-128"/>
              </a:rPr>
              <a:t>4</a:t>
            </a:r>
            <a:r>
              <a:rPr lang="en-US" altLang="ja-JP" b="1" dirty="0" smtClean="0">
                <a:solidFill>
                  <a:schemeClr val="bg1"/>
                </a:solidFill>
                <a:ea typeface="HGSｺﾞｼｯｸM" pitchFamily="50" charset="-128"/>
              </a:rPr>
              <a:t>5</a:t>
            </a:r>
            <a:r>
              <a:rPr lang="ja-JP" altLang="en-US" sz="1600" b="1" dirty="0" smtClean="0">
                <a:solidFill>
                  <a:schemeClr val="bg1"/>
                </a:solidFill>
                <a:ea typeface="HGSｺﾞｼｯｸM" pitchFamily="50" charset="-128"/>
              </a:rPr>
              <a:t>億円</a:t>
            </a:r>
            <a:endParaRPr lang="ja-JP" altLang="en-US" sz="1600" b="1" dirty="0">
              <a:solidFill>
                <a:schemeClr val="bg1"/>
              </a:solidFill>
              <a:ea typeface="HGSｺﾞｼｯｸM" pitchFamily="50" charset="-128"/>
            </a:endParaRPr>
          </a:p>
        </p:txBody>
      </p:sp>
      <p:sp>
        <p:nvSpPr>
          <p:cNvPr id="26637" name="Text Box 13"/>
          <p:cNvSpPr txBox="1">
            <a:spLocks noChangeArrowheads="1"/>
          </p:cNvSpPr>
          <p:nvPr/>
        </p:nvSpPr>
        <p:spPr bwMode="auto">
          <a:xfrm>
            <a:off x="468313" y="3379788"/>
            <a:ext cx="3455987" cy="369332"/>
          </a:xfrm>
          <a:prstGeom prst="rect">
            <a:avLst/>
          </a:prstGeom>
          <a:noFill/>
          <a:ln w="9525">
            <a:noFill/>
            <a:miter lim="800000"/>
            <a:headEnd/>
            <a:tailEnd/>
          </a:ln>
          <a:effectLst/>
        </p:spPr>
        <p:txBody>
          <a:bodyPr>
            <a:spAutoFit/>
          </a:bodyPr>
          <a:lstStyle/>
          <a:p>
            <a:pPr eaLnBrk="1" hangingPunct="1"/>
            <a:r>
              <a:rPr lang="ja-JP" altLang="en-US" b="1" dirty="0">
                <a:ea typeface="HGSｺﾞｼｯｸM" pitchFamily="50" charset="-128"/>
              </a:rPr>
              <a:t>営　業　費　用</a:t>
            </a:r>
            <a:r>
              <a:rPr lang="ja-JP" altLang="en-US" sz="1600" b="1" dirty="0">
                <a:ea typeface="HGSｺﾞｼｯｸM" pitchFamily="50" charset="-128"/>
              </a:rPr>
              <a:t>　</a:t>
            </a:r>
            <a:r>
              <a:rPr lang="ja-JP" altLang="en-US" b="1" dirty="0" smtClean="0">
                <a:ea typeface="HGSｺﾞｼｯｸM" pitchFamily="50" charset="-128"/>
              </a:rPr>
              <a:t>8</a:t>
            </a:r>
            <a:r>
              <a:rPr lang="en-US" altLang="ja-JP" b="1" dirty="0" smtClean="0">
                <a:ea typeface="HGSｺﾞｼｯｸM" pitchFamily="50" charset="-128"/>
              </a:rPr>
              <a:t>1</a:t>
            </a:r>
            <a:r>
              <a:rPr lang="ja-JP" altLang="en-US" sz="600" b="1" dirty="0">
                <a:ea typeface="HGSｺﾞｼｯｸM" pitchFamily="50" charset="-128"/>
              </a:rPr>
              <a:t>　</a:t>
            </a:r>
            <a:r>
              <a:rPr lang="ja-JP" altLang="en-US" b="1" dirty="0">
                <a:ea typeface="HGSｺﾞｼｯｸM" pitchFamily="50" charset="-128"/>
              </a:rPr>
              <a:t>億</a:t>
            </a:r>
            <a:r>
              <a:rPr lang="ja-JP" altLang="en-US" sz="600" b="1" dirty="0">
                <a:ea typeface="HGSｺﾞｼｯｸM" pitchFamily="50" charset="-128"/>
              </a:rPr>
              <a:t>　</a:t>
            </a:r>
            <a:r>
              <a:rPr lang="ja-JP" altLang="en-US" b="1" dirty="0">
                <a:ea typeface="HGSｺﾞｼｯｸM" pitchFamily="50" charset="-128"/>
              </a:rPr>
              <a:t>円　</a:t>
            </a:r>
          </a:p>
        </p:txBody>
      </p:sp>
      <p:sp>
        <p:nvSpPr>
          <p:cNvPr id="26638" name="Rectangle 14"/>
          <p:cNvSpPr>
            <a:spLocks noChangeArrowheads="1"/>
          </p:cNvSpPr>
          <p:nvPr/>
        </p:nvSpPr>
        <p:spPr bwMode="auto">
          <a:xfrm>
            <a:off x="7037388" y="3379788"/>
            <a:ext cx="1998662" cy="647700"/>
          </a:xfrm>
          <a:prstGeom prst="rect">
            <a:avLst/>
          </a:prstGeom>
          <a:solidFill>
            <a:srgbClr val="FF9900"/>
          </a:solidFill>
          <a:ln w="9525" cap="flat" cmpd="sng">
            <a:solidFill>
              <a:schemeClr val="bg1"/>
            </a:solidFill>
            <a:miter lim="800000"/>
            <a:headEnd/>
            <a:tailEnd/>
          </a:ln>
          <a:effectLst/>
        </p:spPr>
        <p:txBody>
          <a:bodyPr wrap="none" anchor="ctr"/>
          <a:lstStyle/>
          <a:p>
            <a:pPr algn="ctr" eaLnBrk="1" hangingPunct="1"/>
            <a:endParaRPr lang="ja-JP" altLang="ja-JP">
              <a:ea typeface="ＭＳ Ｐゴシック" pitchFamily="50" charset="-128"/>
            </a:endParaRPr>
          </a:p>
        </p:txBody>
      </p:sp>
      <p:sp>
        <p:nvSpPr>
          <p:cNvPr id="26639" name="Text Box 15"/>
          <p:cNvSpPr txBox="1">
            <a:spLocks noChangeArrowheads="1"/>
          </p:cNvSpPr>
          <p:nvPr/>
        </p:nvSpPr>
        <p:spPr bwMode="auto">
          <a:xfrm>
            <a:off x="5364163" y="3379788"/>
            <a:ext cx="3168650" cy="365125"/>
          </a:xfrm>
          <a:prstGeom prst="rect">
            <a:avLst/>
          </a:prstGeom>
          <a:noFill/>
          <a:ln w="9525">
            <a:noFill/>
            <a:miter lim="800000"/>
            <a:headEnd/>
            <a:tailEnd/>
          </a:ln>
          <a:effectLst/>
        </p:spPr>
        <p:txBody>
          <a:bodyPr>
            <a:spAutoFit/>
          </a:bodyPr>
          <a:lstStyle/>
          <a:p>
            <a:pPr eaLnBrk="1" hangingPunct="1"/>
            <a:r>
              <a:rPr lang="ja-JP" altLang="en-US" b="1">
                <a:solidFill>
                  <a:schemeClr val="bg1"/>
                </a:solidFill>
                <a:ea typeface="HGSｺﾞｼｯｸM" pitchFamily="50" charset="-128"/>
              </a:rPr>
              <a:t>建設改良費等</a:t>
            </a:r>
          </a:p>
        </p:txBody>
      </p:sp>
      <p:sp>
        <p:nvSpPr>
          <p:cNvPr id="26640" name="Text Box 16"/>
          <p:cNvSpPr txBox="1">
            <a:spLocks noChangeArrowheads="1"/>
          </p:cNvSpPr>
          <p:nvPr/>
        </p:nvSpPr>
        <p:spPr bwMode="auto">
          <a:xfrm>
            <a:off x="6038850" y="3697288"/>
            <a:ext cx="1154113" cy="396875"/>
          </a:xfrm>
          <a:prstGeom prst="rect">
            <a:avLst/>
          </a:prstGeom>
          <a:noFill/>
          <a:ln w="9525">
            <a:noFill/>
            <a:miter lim="800000"/>
            <a:headEnd/>
            <a:tailEnd/>
          </a:ln>
          <a:effectLst/>
        </p:spPr>
        <p:txBody>
          <a:bodyPr>
            <a:spAutoFit/>
          </a:bodyPr>
          <a:lstStyle/>
          <a:p>
            <a:pPr eaLnBrk="1" hangingPunct="1"/>
            <a:r>
              <a:rPr lang="ja-JP" altLang="en-US" sz="2000" b="1" dirty="0" smtClean="0">
                <a:solidFill>
                  <a:schemeClr val="bg1"/>
                </a:solidFill>
                <a:ea typeface="HGSｺﾞｼｯｸM" pitchFamily="50" charset="-128"/>
              </a:rPr>
              <a:t>3</a:t>
            </a:r>
            <a:r>
              <a:rPr lang="en-US" altLang="ja-JP" sz="2000" b="1" dirty="0" smtClean="0">
                <a:solidFill>
                  <a:schemeClr val="bg1"/>
                </a:solidFill>
                <a:ea typeface="HGSｺﾞｼｯｸM" pitchFamily="50" charset="-128"/>
              </a:rPr>
              <a:t>5</a:t>
            </a:r>
            <a:r>
              <a:rPr lang="ja-JP" altLang="en-US" b="1" dirty="0" smtClean="0">
                <a:solidFill>
                  <a:schemeClr val="bg1"/>
                </a:solidFill>
                <a:ea typeface="HGSｺﾞｼｯｸM" pitchFamily="50" charset="-128"/>
              </a:rPr>
              <a:t>億円</a:t>
            </a:r>
            <a:endParaRPr lang="ja-JP" altLang="en-US" b="1" dirty="0">
              <a:solidFill>
                <a:schemeClr val="bg1"/>
              </a:solidFill>
              <a:ea typeface="HGSｺﾞｼｯｸM" pitchFamily="50" charset="-128"/>
            </a:endParaRPr>
          </a:p>
        </p:txBody>
      </p:sp>
      <p:sp>
        <p:nvSpPr>
          <p:cNvPr id="26641" name="Text Box 17"/>
          <p:cNvSpPr txBox="1">
            <a:spLocks noChangeArrowheads="1"/>
          </p:cNvSpPr>
          <p:nvPr/>
        </p:nvSpPr>
        <p:spPr bwMode="auto">
          <a:xfrm>
            <a:off x="4427538" y="3597275"/>
            <a:ext cx="1154112" cy="366713"/>
          </a:xfrm>
          <a:prstGeom prst="rect">
            <a:avLst/>
          </a:prstGeom>
          <a:noFill/>
          <a:ln w="9525">
            <a:noFill/>
            <a:miter lim="800000"/>
            <a:headEnd/>
            <a:tailEnd/>
          </a:ln>
          <a:effectLst/>
        </p:spPr>
        <p:txBody>
          <a:bodyPr>
            <a:spAutoFit/>
          </a:bodyPr>
          <a:lstStyle/>
          <a:p>
            <a:pPr eaLnBrk="1" hangingPunct="1"/>
            <a:r>
              <a:rPr lang="ja-JP" altLang="en-US" b="1" dirty="0" smtClean="0">
                <a:ea typeface="HGSｺﾞｼｯｸM" pitchFamily="50" charset="-128"/>
              </a:rPr>
              <a:t>1</a:t>
            </a:r>
            <a:r>
              <a:rPr lang="en-US" altLang="ja-JP" b="1" dirty="0" smtClean="0">
                <a:ea typeface="HGSｺﾞｼｯｸM" pitchFamily="50" charset="-128"/>
              </a:rPr>
              <a:t>1</a:t>
            </a:r>
            <a:r>
              <a:rPr lang="ja-JP" altLang="en-US" sz="1600" b="1" dirty="0" smtClean="0">
                <a:ea typeface="HGSｺﾞｼｯｸM" pitchFamily="50" charset="-128"/>
              </a:rPr>
              <a:t>億円</a:t>
            </a:r>
            <a:endParaRPr lang="ja-JP" altLang="en-US" sz="1600" b="1" dirty="0">
              <a:ea typeface="HGSｺﾞｼｯｸM" pitchFamily="50" charset="-128"/>
            </a:endParaRPr>
          </a:p>
        </p:txBody>
      </p:sp>
      <p:sp>
        <p:nvSpPr>
          <p:cNvPr id="26642" name="Text Box 18"/>
          <p:cNvSpPr txBox="1">
            <a:spLocks noChangeArrowheads="1"/>
          </p:cNvSpPr>
          <p:nvPr/>
        </p:nvSpPr>
        <p:spPr bwMode="auto">
          <a:xfrm>
            <a:off x="7235825" y="3379788"/>
            <a:ext cx="1873250" cy="365125"/>
          </a:xfrm>
          <a:prstGeom prst="rect">
            <a:avLst/>
          </a:prstGeom>
          <a:noFill/>
          <a:ln w="9525">
            <a:noFill/>
            <a:miter lim="800000"/>
            <a:headEnd/>
            <a:tailEnd/>
          </a:ln>
          <a:effectLst/>
        </p:spPr>
        <p:txBody>
          <a:bodyPr>
            <a:spAutoFit/>
          </a:bodyPr>
          <a:lstStyle/>
          <a:p>
            <a:pPr eaLnBrk="1" hangingPunct="1"/>
            <a:r>
              <a:rPr lang="ja-JP" altLang="en-US" b="1">
                <a:solidFill>
                  <a:schemeClr val="bg1"/>
                </a:solidFill>
                <a:ea typeface="HGSｺﾞｼｯｸM" pitchFamily="50" charset="-128"/>
              </a:rPr>
              <a:t>企業債償還金等</a:t>
            </a:r>
          </a:p>
        </p:txBody>
      </p:sp>
      <p:sp>
        <p:nvSpPr>
          <p:cNvPr id="26643" name="Text Box 19"/>
          <p:cNvSpPr txBox="1">
            <a:spLocks noChangeArrowheads="1"/>
          </p:cNvSpPr>
          <p:nvPr/>
        </p:nvSpPr>
        <p:spPr bwMode="auto">
          <a:xfrm>
            <a:off x="8101013" y="3667125"/>
            <a:ext cx="1152525" cy="396875"/>
          </a:xfrm>
          <a:prstGeom prst="rect">
            <a:avLst/>
          </a:prstGeom>
          <a:noFill/>
          <a:ln w="9525">
            <a:noFill/>
            <a:miter lim="800000"/>
            <a:headEnd/>
            <a:tailEnd/>
          </a:ln>
          <a:effectLst/>
        </p:spPr>
        <p:txBody>
          <a:bodyPr>
            <a:spAutoFit/>
          </a:bodyPr>
          <a:lstStyle/>
          <a:p>
            <a:pPr eaLnBrk="1" hangingPunct="1"/>
            <a:r>
              <a:rPr lang="ja-JP" altLang="en-US" sz="2000" b="1" dirty="0" smtClean="0">
                <a:solidFill>
                  <a:schemeClr val="bg1"/>
                </a:solidFill>
                <a:ea typeface="HGSｺﾞｼｯｸM" pitchFamily="50" charset="-128"/>
              </a:rPr>
              <a:t>3</a:t>
            </a:r>
            <a:r>
              <a:rPr lang="en-US" altLang="ja-JP" sz="2000" b="1" dirty="0" smtClean="0">
                <a:solidFill>
                  <a:schemeClr val="bg1"/>
                </a:solidFill>
                <a:ea typeface="HGSｺﾞｼｯｸM" pitchFamily="50" charset="-128"/>
              </a:rPr>
              <a:t>7</a:t>
            </a:r>
            <a:r>
              <a:rPr lang="ja-JP" altLang="en-US" b="1" dirty="0" smtClean="0">
                <a:solidFill>
                  <a:schemeClr val="bg1"/>
                </a:solidFill>
                <a:ea typeface="HGSｺﾞｼｯｸM" pitchFamily="50" charset="-128"/>
              </a:rPr>
              <a:t>億円</a:t>
            </a:r>
            <a:endParaRPr lang="ja-JP" altLang="en-US" b="1" dirty="0">
              <a:solidFill>
                <a:schemeClr val="bg1"/>
              </a:solidFill>
              <a:ea typeface="HGSｺﾞｼｯｸM" pitchFamily="50" charset="-128"/>
            </a:endParaRPr>
          </a:p>
        </p:txBody>
      </p:sp>
      <p:sp>
        <p:nvSpPr>
          <p:cNvPr id="26644" name="AutoShape 20"/>
          <p:cNvSpPr>
            <a:spLocks noChangeArrowheads="1"/>
          </p:cNvSpPr>
          <p:nvPr/>
        </p:nvSpPr>
        <p:spPr bwMode="auto">
          <a:xfrm rot="10800000">
            <a:off x="4222750" y="4057650"/>
            <a:ext cx="3771900" cy="7683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BE2F9"/>
          </a:solidFill>
          <a:ln w="9525">
            <a:noFill/>
            <a:miter lim="800000"/>
            <a:headEnd/>
            <a:tailEnd/>
          </a:ln>
          <a:effectLst/>
        </p:spPr>
        <p:txBody>
          <a:bodyPr anchor="ctr"/>
          <a:lstStyle/>
          <a:p>
            <a:endParaRPr lang="ja-JP" altLang="en-US"/>
          </a:p>
        </p:txBody>
      </p:sp>
      <p:sp>
        <p:nvSpPr>
          <p:cNvPr id="26645" name="AutoShape 21"/>
          <p:cNvSpPr>
            <a:spLocks noChangeArrowheads="1"/>
          </p:cNvSpPr>
          <p:nvPr/>
        </p:nvSpPr>
        <p:spPr bwMode="auto">
          <a:xfrm rot="16200000">
            <a:off x="2376488" y="1828800"/>
            <a:ext cx="574675" cy="4968875"/>
          </a:xfrm>
          <a:prstGeom prst="rtTriangle">
            <a:avLst/>
          </a:prstGeom>
          <a:solidFill>
            <a:srgbClr val="CBE2F9"/>
          </a:solidFill>
          <a:ln w="9525">
            <a:noFill/>
            <a:miter lim="800000"/>
            <a:headEnd/>
            <a:tailEnd/>
          </a:ln>
          <a:effectLst/>
        </p:spPr>
        <p:txBody>
          <a:bodyPr anchor="ctr"/>
          <a:lstStyle/>
          <a:p>
            <a:endParaRPr lang="ja-JP" altLang="en-US"/>
          </a:p>
        </p:txBody>
      </p:sp>
      <p:sp>
        <p:nvSpPr>
          <p:cNvPr id="26646" name="AutoShape 22"/>
          <p:cNvSpPr>
            <a:spLocks noChangeArrowheads="1"/>
          </p:cNvSpPr>
          <p:nvPr/>
        </p:nvSpPr>
        <p:spPr bwMode="auto">
          <a:xfrm>
            <a:off x="7016750" y="4057650"/>
            <a:ext cx="1816100" cy="558800"/>
          </a:xfrm>
          <a:prstGeom prst="rtTriangle">
            <a:avLst/>
          </a:prstGeom>
          <a:solidFill>
            <a:srgbClr val="CBE2F9"/>
          </a:solidFill>
          <a:ln w="9525">
            <a:noFill/>
            <a:miter lim="800000"/>
            <a:headEnd/>
            <a:tailEnd/>
          </a:ln>
          <a:effectLst/>
        </p:spPr>
        <p:txBody>
          <a:bodyPr anchor="ctr"/>
          <a:lstStyle/>
          <a:p>
            <a:endParaRPr lang="ja-JP" altLang="en-US"/>
          </a:p>
        </p:txBody>
      </p:sp>
      <p:sp>
        <p:nvSpPr>
          <p:cNvPr id="26647" name="Text Box 23"/>
          <p:cNvSpPr txBox="1">
            <a:spLocks noChangeArrowheads="1"/>
          </p:cNvSpPr>
          <p:nvPr/>
        </p:nvSpPr>
        <p:spPr bwMode="auto">
          <a:xfrm>
            <a:off x="3343275" y="4295775"/>
            <a:ext cx="3455988" cy="365125"/>
          </a:xfrm>
          <a:prstGeom prst="rect">
            <a:avLst/>
          </a:prstGeom>
          <a:noFill/>
          <a:ln w="9525">
            <a:noFill/>
            <a:miter lim="800000"/>
            <a:headEnd/>
            <a:tailEnd/>
          </a:ln>
          <a:effectLst/>
        </p:spPr>
        <p:txBody>
          <a:bodyPr>
            <a:spAutoFit/>
          </a:bodyPr>
          <a:lstStyle/>
          <a:p>
            <a:pPr eaLnBrk="1" hangingPunct="1"/>
            <a:r>
              <a:rPr lang="ja-JP" altLang="en-US" b="1">
                <a:solidFill>
                  <a:schemeClr val="hlink"/>
                </a:solidFill>
                <a:ea typeface="HG丸ｺﾞｼｯｸM-PRO" pitchFamily="50" charset="-128"/>
              </a:rPr>
              <a:t>建</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設</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改</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良</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費</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等</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内</a:t>
            </a:r>
            <a:r>
              <a:rPr lang="ja-JP" altLang="en-US" sz="800" b="1">
                <a:solidFill>
                  <a:schemeClr val="hlink"/>
                </a:solidFill>
                <a:ea typeface="HG丸ｺﾞｼｯｸM-PRO" pitchFamily="50" charset="-128"/>
              </a:rPr>
              <a:t>　</a:t>
            </a:r>
            <a:r>
              <a:rPr lang="ja-JP" altLang="en-US" b="1">
                <a:solidFill>
                  <a:schemeClr val="hlink"/>
                </a:solidFill>
                <a:ea typeface="HG丸ｺﾞｼｯｸM-PRO" pitchFamily="50" charset="-128"/>
              </a:rPr>
              <a:t>訳</a:t>
            </a:r>
          </a:p>
        </p:txBody>
      </p:sp>
      <p:sp>
        <p:nvSpPr>
          <p:cNvPr id="26648" name="Rectangle 24"/>
          <p:cNvSpPr>
            <a:spLocks noChangeArrowheads="1"/>
          </p:cNvSpPr>
          <p:nvPr/>
        </p:nvSpPr>
        <p:spPr bwMode="auto">
          <a:xfrm>
            <a:off x="241300" y="4616450"/>
            <a:ext cx="3282950" cy="936625"/>
          </a:xfrm>
          <a:prstGeom prst="rect">
            <a:avLst/>
          </a:prstGeom>
          <a:solidFill>
            <a:srgbClr val="333399"/>
          </a:solidFill>
          <a:ln w="9525" cap="flat" cmpd="sng">
            <a:solidFill>
              <a:schemeClr val="bg1"/>
            </a:solidFill>
            <a:miter lim="800000"/>
            <a:headEnd/>
            <a:tailEnd/>
          </a:ln>
          <a:effectLst/>
        </p:spPr>
        <p:txBody>
          <a:bodyPr anchor="ctr"/>
          <a:lstStyle/>
          <a:p>
            <a:endParaRPr lang="ja-JP" altLang="en-US"/>
          </a:p>
        </p:txBody>
      </p:sp>
      <p:sp>
        <p:nvSpPr>
          <p:cNvPr id="26649" name="Rectangle 25"/>
          <p:cNvSpPr>
            <a:spLocks noChangeArrowheads="1"/>
          </p:cNvSpPr>
          <p:nvPr/>
        </p:nvSpPr>
        <p:spPr bwMode="auto">
          <a:xfrm>
            <a:off x="3454401" y="4616450"/>
            <a:ext cx="2584450" cy="936625"/>
          </a:xfrm>
          <a:prstGeom prst="rect">
            <a:avLst/>
          </a:prstGeom>
          <a:solidFill>
            <a:srgbClr val="993300"/>
          </a:solidFill>
          <a:ln w="9525" cap="flat" cmpd="sng">
            <a:solidFill>
              <a:schemeClr val="bg1"/>
            </a:solidFill>
            <a:miter lim="800000"/>
            <a:headEnd/>
            <a:tailEnd/>
          </a:ln>
          <a:effectLst/>
        </p:spPr>
        <p:txBody>
          <a:bodyPr wrap="none" lIns="90170" tIns="46990" rIns="90170" bIns="46990" anchor="ctr"/>
          <a:lstStyle/>
          <a:p>
            <a:pPr algn="ctr" eaLnBrk="1" hangingPunct="1"/>
            <a:endParaRPr lang="ja-JP" altLang="ja-JP">
              <a:ea typeface="ＭＳ Ｐゴシック" pitchFamily="50" charset="-128"/>
            </a:endParaRPr>
          </a:p>
        </p:txBody>
      </p:sp>
      <p:sp>
        <p:nvSpPr>
          <p:cNvPr id="26650" name="Rectangle 26"/>
          <p:cNvSpPr>
            <a:spLocks noChangeArrowheads="1"/>
          </p:cNvSpPr>
          <p:nvPr/>
        </p:nvSpPr>
        <p:spPr bwMode="auto">
          <a:xfrm>
            <a:off x="7569200" y="4616450"/>
            <a:ext cx="1328738" cy="936625"/>
          </a:xfrm>
          <a:prstGeom prst="rect">
            <a:avLst/>
          </a:prstGeom>
          <a:solidFill>
            <a:srgbClr val="008000"/>
          </a:solidFill>
          <a:ln w="9525" cap="flat" cmpd="sng">
            <a:solidFill>
              <a:schemeClr val="bg1"/>
            </a:solidFill>
            <a:miter lim="800000"/>
            <a:headEnd/>
            <a:tailEnd/>
          </a:ln>
          <a:effectLst/>
        </p:spPr>
        <p:txBody>
          <a:bodyPr wrap="none" anchor="ctr"/>
          <a:lstStyle/>
          <a:p>
            <a:pPr algn="ctr" eaLnBrk="1" hangingPunct="1"/>
            <a:endParaRPr lang="ja-JP" altLang="ja-JP">
              <a:ea typeface="ＭＳ Ｐゴシック" pitchFamily="50" charset="-128"/>
            </a:endParaRPr>
          </a:p>
        </p:txBody>
      </p:sp>
      <p:sp>
        <p:nvSpPr>
          <p:cNvPr id="26651" name="Text Box 27"/>
          <p:cNvSpPr txBox="1">
            <a:spLocks noChangeArrowheads="1"/>
          </p:cNvSpPr>
          <p:nvPr/>
        </p:nvSpPr>
        <p:spPr bwMode="auto">
          <a:xfrm>
            <a:off x="660400" y="4756150"/>
            <a:ext cx="2447925" cy="701675"/>
          </a:xfrm>
          <a:prstGeom prst="rect">
            <a:avLst/>
          </a:prstGeom>
          <a:noFill/>
          <a:ln w="9525">
            <a:noFill/>
            <a:miter lim="800000"/>
            <a:headEnd/>
            <a:tailEnd/>
          </a:ln>
          <a:effectLst/>
        </p:spPr>
        <p:txBody>
          <a:bodyPr>
            <a:spAutoFit/>
          </a:bodyPr>
          <a:lstStyle/>
          <a:p>
            <a:pPr eaLnBrk="1" hangingPunct="1"/>
            <a:r>
              <a:rPr lang="ja-JP" altLang="en-US" sz="2000" b="1" dirty="0">
                <a:solidFill>
                  <a:schemeClr val="bg1"/>
                </a:solidFill>
                <a:ea typeface="HGSｺﾞｼｯｸM" pitchFamily="50" charset="-128"/>
              </a:rPr>
              <a:t>雨</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 水 </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整 </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備 </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費　</a:t>
            </a:r>
          </a:p>
          <a:p>
            <a:pPr eaLnBrk="1" hangingPunct="1"/>
            <a:r>
              <a:rPr lang="ja-JP" altLang="en-US" sz="2000" b="1" dirty="0">
                <a:solidFill>
                  <a:schemeClr val="bg1"/>
                </a:solidFill>
                <a:ea typeface="HGSｺﾞｼｯｸM" pitchFamily="50" charset="-128"/>
              </a:rPr>
              <a:t>   　</a:t>
            </a:r>
            <a:r>
              <a:rPr lang="en-US" altLang="ja-JP" sz="2000" b="1" dirty="0" smtClean="0">
                <a:solidFill>
                  <a:schemeClr val="bg1"/>
                </a:solidFill>
                <a:ea typeface="HGSｺﾞｼｯｸM" pitchFamily="50" charset="-128"/>
              </a:rPr>
              <a:t>15.5</a:t>
            </a:r>
            <a:r>
              <a:rPr lang="ja-JP" altLang="en-US" sz="2000" b="1" dirty="0">
                <a:solidFill>
                  <a:schemeClr val="bg1"/>
                </a:solidFill>
                <a:ea typeface="HGSｺﾞｼｯｸM" pitchFamily="50" charset="-128"/>
              </a:rPr>
              <a:t>　億</a:t>
            </a:r>
            <a:r>
              <a:rPr lang="ja-JP" altLang="en-US" sz="600" b="1" dirty="0">
                <a:solidFill>
                  <a:schemeClr val="bg1"/>
                </a:solidFill>
                <a:ea typeface="HGSｺﾞｼｯｸM" pitchFamily="50" charset="-128"/>
              </a:rPr>
              <a:t> 　</a:t>
            </a:r>
            <a:r>
              <a:rPr lang="ja-JP" altLang="en-US" sz="2000" b="1" dirty="0">
                <a:solidFill>
                  <a:schemeClr val="bg1"/>
                </a:solidFill>
                <a:ea typeface="HGSｺﾞｼｯｸM" pitchFamily="50" charset="-128"/>
              </a:rPr>
              <a:t>円</a:t>
            </a:r>
          </a:p>
        </p:txBody>
      </p:sp>
      <p:sp>
        <p:nvSpPr>
          <p:cNvPr id="26652" name="Text Box 28"/>
          <p:cNvSpPr txBox="1">
            <a:spLocks noChangeArrowheads="1"/>
          </p:cNvSpPr>
          <p:nvPr/>
        </p:nvSpPr>
        <p:spPr bwMode="auto">
          <a:xfrm>
            <a:off x="3803650" y="4756150"/>
            <a:ext cx="2089150" cy="701675"/>
          </a:xfrm>
          <a:prstGeom prst="rect">
            <a:avLst/>
          </a:prstGeom>
          <a:noFill/>
          <a:ln w="9525">
            <a:noFill/>
            <a:miter lim="800000"/>
            <a:headEnd/>
            <a:tailEnd/>
          </a:ln>
          <a:effectLst/>
        </p:spPr>
        <p:txBody>
          <a:bodyPr>
            <a:spAutoFit/>
          </a:bodyPr>
          <a:lstStyle/>
          <a:p>
            <a:pPr eaLnBrk="1" hangingPunct="1"/>
            <a:r>
              <a:rPr lang="ja-JP" altLang="en-US" sz="2000" b="1" dirty="0">
                <a:solidFill>
                  <a:schemeClr val="bg1"/>
                </a:solidFill>
                <a:ea typeface="HGSｺﾞｼｯｸM" pitchFamily="50" charset="-128"/>
              </a:rPr>
              <a:t>汚 水 整 備 費　</a:t>
            </a:r>
          </a:p>
          <a:p>
            <a:pPr eaLnBrk="1" hangingPunct="1"/>
            <a:r>
              <a:rPr lang="ja-JP" altLang="en-US" sz="2000" b="1" dirty="0">
                <a:solidFill>
                  <a:schemeClr val="bg1"/>
                </a:solidFill>
                <a:ea typeface="HGSｺﾞｼｯｸM" pitchFamily="50" charset="-128"/>
              </a:rPr>
              <a:t>   </a:t>
            </a:r>
            <a:r>
              <a:rPr lang="ja-JP" altLang="en-US" sz="2000" b="1" dirty="0" smtClean="0">
                <a:solidFill>
                  <a:schemeClr val="bg1"/>
                </a:solidFill>
                <a:ea typeface="HGSｺﾞｼｯｸM" pitchFamily="50" charset="-128"/>
              </a:rPr>
              <a:t>1</a:t>
            </a:r>
            <a:r>
              <a:rPr lang="en-US" altLang="ja-JP" sz="2000" b="1" dirty="0" smtClean="0">
                <a:solidFill>
                  <a:schemeClr val="bg1"/>
                </a:solidFill>
                <a:ea typeface="HGSｺﾞｼｯｸM" pitchFamily="50" charset="-128"/>
              </a:rPr>
              <a:t>1.1</a:t>
            </a:r>
            <a:r>
              <a:rPr lang="ja-JP" altLang="en-US" sz="2000" b="1" dirty="0">
                <a:solidFill>
                  <a:schemeClr val="bg1"/>
                </a:solidFill>
                <a:ea typeface="HGSｺﾞｼｯｸM" pitchFamily="50" charset="-128"/>
              </a:rPr>
              <a:t>　億 円</a:t>
            </a:r>
          </a:p>
        </p:txBody>
      </p:sp>
      <p:sp>
        <p:nvSpPr>
          <p:cNvPr id="26653" name="Text Box 29"/>
          <p:cNvSpPr txBox="1">
            <a:spLocks noChangeArrowheads="1"/>
          </p:cNvSpPr>
          <p:nvPr/>
        </p:nvSpPr>
        <p:spPr bwMode="auto">
          <a:xfrm>
            <a:off x="7575550" y="4826000"/>
            <a:ext cx="1328738" cy="579438"/>
          </a:xfrm>
          <a:prstGeom prst="rect">
            <a:avLst/>
          </a:prstGeom>
          <a:noFill/>
          <a:ln w="9525">
            <a:noFill/>
            <a:miter lim="800000"/>
            <a:headEnd/>
            <a:tailEnd/>
          </a:ln>
          <a:effectLst/>
        </p:spPr>
        <p:txBody>
          <a:bodyPr>
            <a:spAutoFit/>
          </a:bodyPr>
          <a:lstStyle/>
          <a:p>
            <a:pPr eaLnBrk="1" hangingPunct="1"/>
            <a:r>
              <a:rPr lang="ja-JP" altLang="en-US" sz="1600" b="1" dirty="0">
                <a:solidFill>
                  <a:schemeClr val="bg1"/>
                </a:solidFill>
                <a:ea typeface="HGSｺﾞｼｯｸM" pitchFamily="50" charset="-128"/>
              </a:rPr>
              <a:t>県への建設負担金2億円</a:t>
            </a:r>
          </a:p>
        </p:txBody>
      </p:sp>
      <p:sp>
        <p:nvSpPr>
          <p:cNvPr id="26654" name="Text Box 30"/>
          <p:cNvSpPr txBox="1">
            <a:spLocks noChangeArrowheads="1"/>
          </p:cNvSpPr>
          <p:nvPr/>
        </p:nvSpPr>
        <p:spPr bwMode="auto">
          <a:xfrm>
            <a:off x="2628900" y="2373313"/>
            <a:ext cx="4067175" cy="396875"/>
          </a:xfrm>
          <a:prstGeom prst="rect">
            <a:avLst/>
          </a:prstGeom>
          <a:noFill/>
          <a:ln w="9525">
            <a:noFill/>
            <a:miter lim="800000"/>
            <a:headEnd/>
            <a:tailEnd/>
          </a:ln>
          <a:effectLst/>
        </p:spPr>
        <p:txBody>
          <a:bodyPr>
            <a:spAutoFit/>
          </a:bodyPr>
          <a:lstStyle/>
          <a:p>
            <a:pPr eaLnBrk="1" hangingPunct="1"/>
            <a:r>
              <a:rPr lang="ja-JP" altLang="en-US" sz="2000" b="1" dirty="0">
                <a:solidFill>
                  <a:srgbClr val="AE0000"/>
                </a:solidFill>
                <a:ea typeface="HG丸ｺﾞｼｯｸM-PRO" pitchFamily="50" charset="-128"/>
              </a:rPr>
              <a:t>歳　出　予　算　１６４　億　円</a:t>
            </a:r>
          </a:p>
        </p:txBody>
      </p:sp>
      <p:sp>
        <p:nvSpPr>
          <p:cNvPr id="26655" name="タイトル 1"/>
          <p:cNvSpPr>
            <a:spLocks noGrp="1" noChangeArrowheads="1"/>
          </p:cNvSpPr>
          <p:nvPr/>
        </p:nvSpPr>
        <p:spPr bwMode="auto">
          <a:xfrm>
            <a:off x="450850" y="425450"/>
            <a:ext cx="8229600" cy="990600"/>
          </a:xfrm>
          <a:prstGeom prst="rect">
            <a:avLst/>
          </a:prstGeom>
          <a:noFill/>
          <a:ln w="9525">
            <a:noFill/>
            <a:miter lim="800000"/>
            <a:headEnd/>
            <a:tailEnd/>
          </a:ln>
          <a:effectLst/>
        </p:spPr>
        <p:txBody>
          <a:bodyPr anchor="ctr"/>
          <a:lstStyle/>
          <a:p>
            <a:pPr eaLnBrk="1" hangingPunct="1">
              <a:buFontTx/>
              <a:buNone/>
            </a:pPr>
            <a:r>
              <a:rPr lang="ja-JP" altLang="en-US" sz="3600" dirty="0" smtClean="0">
                <a:solidFill>
                  <a:schemeClr val="tx2"/>
                </a:solidFill>
                <a:ea typeface="ＭＳ Ｐゴシック" pitchFamily="50" charset="-128"/>
              </a:rPr>
              <a:t>１</a:t>
            </a:r>
            <a:r>
              <a:rPr lang="en-US" altLang="ja-JP" sz="3600" dirty="0" smtClean="0">
                <a:solidFill>
                  <a:schemeClr val="tx2"/>
                </a:solidFill>
                <a:latin typeface="ＭＳ ゴシック" pitchFamily="49" charset="-128"/>
                <a:ea typeface="ＭＳ ゴシック" pitchFamily="49" charset="-128"/>
              </a:rPr>
              <a:t>-</a:t>
            </a:r>
            <a:r>
              <a:rPr lang="ja-JP" altLang="en-US" sz="3600" dirty="0" smtClean="0">
                <a:solidFill>
                  <a:schemeClr val="tx2"/>
                </a:solidFill>
                <a:ea typeface="ＭＳ Ｐゴシック" pitchFamily="50" charset="-128"/>
              </a:rPr>
              <a:t>１</a:t>
            </a:r>
            <a:r>
              <a:rPr lang="ja-JP" altLang="en-US" sz="3600" dirty="0">
                <a:solidFill>
                  <a:schemeClr val="tx2"/>
                </a:solidFill>
                <a:ea typeface="ＭＳ Ｐゴシック" pitchFamily="50" charset="-128"/>
              </a:rPr>
              <a:t>　平成</a:t>
            </a:r>
            <a:r>
              <a:rPr lang="ja-JP" altLang="en-US" sz="3600" dirty="0" smtClean="0">
                <a:solidFill>
                  <a:schemeClr val="tx2"/>
                </a:solidFill>
                <a:ea typeface="ＭＳ Ｐゴシック" pitchFamily="50" charset="-128"/>
              </a:rPr>
              <a:t>２８年度</a:t>
            </a:r>
            <a:r>
              <a:rPr lang="ja-JP" altLang="en-US" sz="3600" dirty="0">
                <a:solidFill>
                  <a:schemeClr val="tx2"/>
                </a:solidFill>
                <a:ea typeface="ＭＳ Ｐゴシック" pitchFamily="50" charset="-128"/>
              </a:rPr>
              <a:t>実施</a:t>
            </a:r>
            <a:r>
              <a:rPr lang="ja-JP" altLang="en-US" sz="3600" dirty="0" smtClean="0">
                <a:solidFill>
                  <a:schemeClr val="tx2"/>
                </a:solidFill>
                <a:ea typeface="ＭＳ Ｐゴシック" pitchFamily="50" charset="-128"/>
              </a:rPr>
              <a:t>事業報告</a:t>
            </a:r>
            <a:r>
              <a:rPr lang="ja-JP" altLang="en-US" sz="3600" dirty="0">
                <a:solidFill>
                  <a:schemeClr val="tx2"/>
                </a:solidFill>
                <a:ea typeface="ＭＳ Ｐゴシック" pitchFamily="50" charset="-128"/>
              </a:rPr>
              <a:t/>
            </a:r>
            <a:br>
              <a:rPr lang="ja-JP" altLang="en-US" sz="3600" dirty="0">
                <a:solidFill>
                  <a:schemeClr val="tx2"/>
                </a:solidFill>
                <a:ea typeface="ＭＳ Ｐゴシック" pitchFamily="50" charset="-128"/>
              </a:rPr>
            </a:br>
            <a:r>
              <a:rPr lang="ja-JP" altLang="en-US" sz="3600" dirty="0">
                <a:solidFill>
                  <a:schemeClr val="tx2"/>
                </a:solidFill>
                <a:ea typeface="ＭＳ Ｐゴシック" pitchFamily="50" charset="-128"/>
              </a:rPr>
              <a:t>　　　</a:t>
            </a:r>
            <a:endParaRPr lang="ja-JP" altLang="en-US" sz="3600" dirty="0">
              <a:solidFill>
                <a:srgbClr val="0FB746"/>
              </a:solidFill>
              <a:ea typeface="ＭＳ Ｐゴシック" pitchFamily="50" charset="-128"/>
            </a:endParaRPr>
          </a:p>
        </p:txBody>
      </p:sp>
      <p:sp>
        <p:nvSpPr>
          <p:cNvPr id="26656" name="AutoShape 32"/>
          <p:cNvSpPr>
            <a:spLocks/>
          </p:cNvSpPr>
          <p:nvPr/>
        </p:nvSpPr>
        <p:spPr bwMode="auto">
          <a:xfrm rot="16200000">
            <a:off x="3768725" y="2136775"/>
            <a:ext cx="209550" cy="7264400"/>
          </a:xfrm>
          <a:prstGeom prst="leftBrace">
            <a:avLst>
              <a:gd name="adj1" fmla="val 288889"/>
              <a:gd name="adj2" fmla="val 50000"/>
            </a:avLst>
          </a:prstGeom>
          <a:noFill/>
          <a:ln w="9525" cmpd="sng">
            <a:solidFill>
              <a:schemeClr val="tx1"/>
            </a:solidFill>
            <a:round/>
            <a:headEnd/>
            <a:tailEnd/>
          </a:ln>
          <a:effectLst/>
        </p:spPr>
        <p:txBody>
          <a:bodyPr anchor="ctr"/>
          <a:lstStyle/>
          <a:p>
            <a:endParaRPr lang="ja-JP" altLang="en-US"/>
          </a:p>
        </p:txBody>
      </p:sp>
      <p:sp>
        <p:nvSpPr>
          <p:cNvPr id="26657" name="Text Box 33"/>
          <p:cNvSpPr txBox="1">
            <a:spLocks noChangeArrowheads="1"/>
          </p:cNvSpPr>
          <p:nvPr/>
        </p:nvSpPr>
        <p:spPr bwMode="auto">
          <a:xfrm>
            <a:off x="3244850" y="6013450"/>
            <a:ext cx="1885950" cy="396875"/>
          </a:xfrm>
          <a:prstGeom prst="rect">
            <a:avLst/>
          </a:prstGeom>
          <a:noFill/>
          <a:ln w="9525">
            <a:noFill/>
            <a:miter lim="800000"/>
            <a:headEnd/>
            <a:tailEnd/>
          </a:ln>
          <a:effectLst/>
        </p:spPr>
        <p:txBody>
          <a:bodyPr>
            <a:spAutoFit/>
          </a:bodyPr>
          <a:lstStyle/>
          <a:p>
            <a:pPr eaLnBrk="1" hangingPunct="1"/>
            <a:r>
              <a:rPr lang="ja-JP" altLang="en-US" sz="2000" b="1" dirty="0" smtClean="0">
                <a:solidFill>
                  <a:srgbClr val="AE0000"/>
                </a:solidFill>
                <a:ea typeface="HG丸ｺﾞｼｯｸM-PRO" pitchFamily="50" charset="-128"/>
              </a:rPr>
              <a:t>３３億円</a:t>
            </a:r>
            <a:endParaRPr lang="ja-JP" altLang="en-US" sz="2000" b="1" dirty="0">
              <a:solidFill>
                <a:srgbClr val="AE0000"/>
              </a:solidFill>
              <a:ea typeface="HG丸ｺﾞｼｯｸM-PRO" pitchFamily="50" charset="-128"/>
            </a:endParaRPr>
          </a:p>
        </p:txBody>
      </p:sp>
      <p:sp>
        <p:nvSpPr>
          <p:cNvPr id="35" name="正方形/長方形 34"/>
          <p:cNvSpPr/>
          <p:nvPr/>
        </p:nvSpPr>
        <p:spPr bwMode="auto">
          <a:xfrm>
            <a:off x="6038850" y="4616450"/>
            <a:ext cx="1536700" cy="908050"/>
          </a:xfrm>
          <a:prstGeom prst="rect">
            <a:avLst/>
          </a:prstGeom>
          <a:solidFill>
            <a:srgbClr val="FF7C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36" name="Text Box 29"/>
          <p:cNvSpPr txBox="1">
            <a:spLocks noChangeArrowheads="1"/>
          </p:cNvSpPr>
          <p:nvPr/>
        </p:nvSpPr>
        <p:spPr bwMode="auto">
          <a:xfrm>
            <a:off x="6178550" y="4826000"/>
            <a:ext cx="1328738" cy="584775"/>
          </a:xfrm>
          <a:prstGeom prst="rect">
            <a:avLst/>
          </a:prstGeom>
          <a:noFill/>
          <a:ln w="9525">
            <a:noFill/>
            <a:miter lim="800000"/>
            <a:headEnd/>
            <a:tailEnd/>
          </a:ln>
          <a:effectLst/>
        </p:spPr>
        <p:txBody>
          <a:bodyPr>
            <a:spAutoFit/>
          </a:bodyPr>
          <a:lstStyle/>
          <a:p>
            <a:pPr eaLnBrk="1" hangingPunct="1"/>
            <a:r>
              <a:rPr lang="ja-JP" altLang="en-US" sz="1600" b="1" dirty="0" smtClean="0">
                <a:solidFill>
                  <a:schemeClr val="bg1"/>
                </a:solidFill>
                <a:ea typeface="HGSｺﾞｼｯｸM" pitchFamily="50" charset="-128"/>
              </a:rPr>
              <a:t>老朽化対策</a:t>
            </a:r>
            <a:endParaRPr lang="en-US" altLang="ja-JP" sz="1600" b="1" dirty="0" smtClean="0">
              <a:solidFill>
                <a:schemeClr val="bg1"/>
              </a:solidFill>
              <a:ea typeface="HGSｺﾞｼｯｸM" pitchFamily="50" charset="-128"/>
            </a:endParaRPr>
          </a:p>
          <a:p>
            <a:pPr eaLnBrk="1" hangingPunct="1"/>
            <a:r>
              <a:rPr lang="en-US" altLang="ja-JP" sz="1600" b="1" dirty="0" smtClean="0">
                <a:solidFill>
                  <a:schemeClr val="bg1"/>
                </a:solidFill>
                <a:ea typeface="HGSｺﾞｼｯｸM" pitchFamily="50" charset="-128"/>
              </a:rPr>
              <a:t>6.4</a:t>
            </a:r>
            <a:r>
              <a:rPr lang="ja-JP" altLang="en-US" sz="1600" b="1" dirty="0" smtClean="0">
                <a:solidFill>
                  <a:schemeClr val="bg1"/>
                </a:solidFill>
                <a:ea typeface="HGSｺﾞｼｯｸM" pitchFamily="50" charset="-128"/>
              </a:rPr>
              <a:t>億円</a:t>
            </a:r>
            <a:endParaRPr lang="ja-JP" altLang="en-US" sz="1600" b="1" dirty="0">
              <a:solidFill>
                <a:schemeClr val="bg1"/>
              </a:solidFill>
              <a:ea typeface="HGSｺﾞｼｯｸM"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sz="3600" dirty="0" smtClean="0">
                <a:solidFill>
                  <a:schemeClr val="tx2"/>
                </a:solidFill>
              </a:rPr>
              <a:t>１</a:t>
            </a:r>
            <a:r>
              <a:rPr lang="en-US" altLang="ja-JP" sz="3600" dirty="0" smtClean="0">
                <a:solidFill>
                  <a:schemeClr val="tx2"/>
                </a:solidFill>
                <a:latin typeface="ＭＳ ゴシック" pitchFamily="49" charset="-128"/>
                <a:ea typeface="ＭＳ ゴシック" pitchFamily="49" charset="-128"/>
              </a:rPr>
              <a:t>-</a:t>
            </a:r>
            <a:r>
              <a:rPr lang="ja-JP" altLang="en-US" sz="3600" dirty="0" smtClean="0">
                <a:solidFill>
                  <a:schemeClr val="tx2"/>
                </a:solidFill>
              </a:rPr>
              <a:t>２</a:t>
            </a:r>
            <a:r>
              <a:rPr kumimoji="1" lang="ja-JP" altLang="en-US" sz="3600" dirty="0" smtClean="0">
                <a:solidFill>
                  <a:schemeClr val="tx2"/>
                </a:solidFill>
              </a:rPr>
              <a:t>　平成</a:t>
            </a:r>
            <a:r>
              <a:rPr lang="en-US" altLang="ja-JP" sz="3600" dirty="0" smtClean="0">
                <a:solidFill>
                  <a:schemeClr val="tx2"/>
                </a:solidFill>
              </a:rPr>
              <a:t>28</a:t>
            </a:r>
            <a:r>
              <a:rPr kumimoji="1" lang="ja-JP" altLang="en-US" sz="3600" dirty="0" smtClean="0">
                <a:solidFill>
                  <a:schemeClr val="tx2"/>
                </a:solidFill>
              </a:rPr>
              <a:t>年度</a:t>
            </a:r>
            <a:r>
              <a:rPr lang="ja-JP" altLang="en-US" sz="3600" dirty="0" smtClean="0">
                <a:solidFill>
                  <a:schemeClr val="tx2"/>
                </a:solidFill>
              </a:rPr>
              <a:t>決算見込</a:t>
            </a:r>
            <a:r>
              <a:rPr kumimoji="1" lang="ja-JP" altLang="en-US" sz="3600" dirty="0" smtClean="0">
                <a:solidFill>
                  <a:schemeClr val="tx2"/>
                </a:solidFill>
              </a:rPr>
              <a:t>建設</a:t>
            </a:r>
            <a:r>
              <a:rPr lang="ja-JP" altLang="en-US" sz="3600" dirty="0" smtClean="0">
                <a:solidFill>
                  <a:schemeClr val="tx2"/>
                </a:solidFill>
              </a:rPr>
              <a:t>改良</a:t>
            </a:r>
            <a:r>
              <a:rPr kumimoji="1" lang="ja-JP" altLang="en-US" sz="3600" dirty="0" smtClean="0">
                <a:solidFill>
                  <a:schemeClr val="tx2"/>
                </a:solidFill>
              </a:rPr>
              <a:t>費の内訳</a:t>
            </a:r>
            <a:endParaRPr kumimoji="1" lang="ja-JP" altLang="en-US" sz="3600" dirty="0">
              <a:solidFill>
                <a:schemeClr val="tx2"/>
              </a:solidFill>
            </a:endParaRPr>
          </a:p>
        </p:txBody>
      </p:sp>
      <p:sp>
        <p:nvSpPr>
          <p:cNvPr id="3" name="コンテンツ プレースホルダ 2"/>
          <p:cNvSpPr>
            <a:spLocks noGrp="1"/>
          </p:cNvSpPr>
          <p:nvPr>
            <p:ph idx="1"/>
          </p:nvPr>
        </p:nvSpPr>
        <p:spPr>
          <a:xfrm>
            <a:off x="3733800" y="1333500"/>
            <a:ext cx="4946650" cy="4525963"/>
          </a:xfrm>
        </p:spPr>
        <p:txBody>
          <a:bodyPr>
            <a:normAutofit fontScale="70000" lnSpcReduction="20000"/>
          </a:bodyPr>
          <a:lstStyle/>
          <a:p>
            <a:r>
              <a:rPr kumimoji="1" lang="ja-JP" altLang="en-US" b="1" dirty="0" smtClean="0">
                <a:solidFill>
                  <a:schemeClr val="accent1">
                    <a:lumMod val="75000"/>
                  </a:schemeClr>
                </a:solidFill>
              </a:rPr>
              <a:t>雨水管整備　　  </a:t>
            </a:r>
            <a:r>
              <a:rPr kumimoji="1" lang="en-US" altLang="ja-JP" b="1" dirty="0" smtClean="0">
                <a:solidFill>
                  <a:schemeClr val="accent1">
                    <a:lumMod val="75000"/>
                  </a:schemeClr>
                </a:solidFill>
              </a:rPr>
              <a:t>15.5</a:t>
            </a:r>
            <a:r>
              <a:rPr kumimoji="1" lang="ja-JP" altLang="en-US" b="1" dirty="0" smtClean="0">
                <a:solidFill>
                  <a:schemeClr val="accent1">
                    <a:lumMod val="75000"/>
                  </a:schemeClr>
                </a:solidFill>
              </a:rPr>
              <a:t>億円</a:t>
            </a:r>
            <a:endParaRPr kumimoji="1" lang="en-US" altLang="ja-JP" b="1" dirty="0" smtClean="0">
              <a:solidFill>
                <a:schemeClr val="accent1">
                  <a:lumMod val="75000"/>
                </a:schemeClr>
              </a:solidFill>
            </a:endParaRPr>
          </a:p>
          <a:p>
            <a:pPr>
              <a:buNone/>
            </a:pPr>
            <a:r>
              <a:rPr lang="ja-JP" altLang="en-US" b="1" dirty="0" smtClean="0">
                <a:solidFill>
                  <a:schemeClr val="accent1">
                    <a:lumMod val="75000"/>
                  </a:schemeClr>
                </a:solidFill>
              </a:rPr>
              <a:t>　　浸水対策　　　　　　　 </a:t>
            </a:r>
            <a:r>
              <a:rPr lang="en-US" altLang="ja-JP" b="1" dirty="0" smtClean="0">
                <a:solidFill>
                  <a:schemeClr val="accent1">
                    <a:lumMod val="75000"/>
                  </a:schemeClr>
                </a:solidFill>
              </a:rPr>
              <a:t>12.1</a:t>
            </a:r>
            <a:r>
              <a:rPr lang="ja-JP" altLang="en-US" b="1" dirty="0" smtClean="0">
                <a:solidFill>
                  <a:schemeClr val="accent1">
                    <a:lumMod val="75000"/>
                  </a:schemeClr>
                </a:solidFill>
              </a:rPr>
              <a:t>億円</a:t>
            </a:r>
            <a:endParaRPr lang="en-US" altLang="ja-JP" b="1" dirty="0" smtClean="0">
              <a:solidFill>
                <a:schemeClr val="accent1">
                  <a:lumMod val="75000"/>
                </a:schemeClr>
              </a:solidFill>
            </a:endParaRPr>
          </a:p>
          <a:p>
            <a:pPr>
              <a:buNone/>
            </a:pPr>
            <a:r>
              <a:rPr kumimoji="1" lang="ja-JP" altLang="en-US" b="1" dirty="0" smtClean="0">
                <a:solidFill>
                  <a:schemeClr val="accent1">
                    <a:lumMod val="75000"/>
                  </a:schemeClr>
                </a:solidFill>
              </a:rPr>
              <a:t>　　北部整備　　　　  　　　 </a:t>
            </a:r>
            <a:r>
              <a:rPr kumimoji="1" lang="en-US" altLang="ja-JP" b="1" dirty="0" smtClean="0">
                <a:solidFill>
                  <a:schemeClr val="accent1">
                    <a:lumMod val="75000"/>
                  </a:schemeClr>
                </a:solidFill>
              </a:rPr>
              <a:t>3.4</a:t>
            </a:r>
            <a:r>
              <a:rPr kumimoji="1" lang="ja-JP" altLang="en-US" b="1" dirty="0" smtClean="0">
                <a:solidFill>
                  <a:schemeClr val="accent1">
                    <a:lumMod val="75000"/>
                  </a:schemeClr>
                </a:solidFill>
              </a:rPr>
              <a:t>億円</a:t>
            </a:r>
            <a:endParaRPr kumimoji="1" lang="en-US" altLang="ja-JP" b="1" dirty="0" smtClean="0">
              <a:solidFill>
                <a:schemeClr val="accent1">
                  <a:lumMod val="75000"/>
                </a:schemeClr>
              </a:solidFill>
            </a:endParaRPr>
          </a:p>
          <a:p>
            <a:pPr>
              <a:buNone/>
            </a:pPr>
            <a:r>
              <a:rPr lang="ja-JP" altLang="en-US" b="1" dirty="0" smtClean="0"/>
              <a:t>　</a:t>
            </a:r>
            <a:endParaRPr kumimoji="1" lang="en-US" altLang="ja-JP" b="1" dirty="0" smtClean="0"/>
          </a:p>
          <a:p>
            <a:r>
              <a:rPr lang="ja-JP" altLang="en-US" b="1" dirty="0" smtClean="0">
                <a:solidFill>
                  <a:srgbClr val="FF0000"/>
                </a:solidFill>
              </a:rPr>
              <a:t>汚水管整備　　  </a:t>
            </a:r>
            <a:r>
              <a:rPr lang="en-US" altLang="ja-JP" b="1" dirty="0" smtClean="0">
                <a:solidFill>
                  <a:srgbClr val="FF0000"/>
                </a:solidFill>
              </a:rPr>
              <a:t>11.1</a:t>
            </a:r>
            <a:r>
              <a:rPr lang="ja-JP" altLang="en-US" b="1" dirty="0" smtClean="0">
                <a:solidFill>
                  <a:srgbClr val="FF0000"/>
                </a:solidFill>
              </a:rPr>
              <a:t>億円</a:t>
            </a:r>
            <a:endParaRPr lang="en-US" altLang="ja-JP" b="1" dirty="0" smtClean="0">
              <a:solidFill>
                <a:srgbClr val="FF0000"/>
              </a:solidFill>
            </a:endParaRPr>
          </a:p>
          <a:p>
            <a:pPr>
              <a:buNone/>
            </a:pPr>
            <a:r>
              <a:rPr lang="ja-JP" altLang="en-US" b="1" dirty="0" smtClean="0">
                <a:solidFill>
                  <a:srgbClr val="FF0000"/>
                </a:solidFill>
              </a:rPr>
              <a:t>　　未普及解消        　　　　</a:t>
            </a:r>
            <a:r>
              <a:rPr lang="en-US" altLang="ja-JP" b="1" dirty="0" smtClean="0">
                <a:solidFill>
                  <a:srgbClr val="FF0000"/>
                </a:solidFill>
              </a:rPr>
              <a:t>7.5</a:t>
            </a:r>
            <a:r>
              <a:rPr lang="ja-JP" altLang="en-US" b="1" dirty="0" smtClean="0">
                <a:solidFill>
                  <a:srgbClr val="FF0000"/>
                </a:solidFill>
              </a:rPr>
              <a:t>億円</a:t>
            </a:r>
            <a:endParaRPr lang="en-US" altLang="ja-JP" b="1" dirty="0" smtClean="0">
              <a:solidFill>
                <a:srgbClr val="FF0000"/>
              </a:solidFill>
            </a:endParaRPr>
          </a:p>
          <a:p>
            <a:pPr>
              <a:buNone/>
            </a:pPr>
            <a:r>
              <a:rPr lang="ja-JP" altLang="en-US" b="1" dirty="0" smtClean="0">
                <a:solidFill>
                  <a:srgbClr val="FF0000"/>
                </a:solidFill>
              </a:rPr>
              <a:t>　　北部整備            　　　　</a:t>
            </a:r>
            <a:r>
              <a:rPr lang="en-US" altLang="ja-JP" b="1" dirty="0" smtClean="0">
                <a:solidFill>
                  <a:srgbClr val="FF0000"/>
                </a:solidFill>
              </a:rPr>
              <a:t>2.2</a:t>
            </a:r>
            <a:r>
              <a:rPr lang="ja-JP" altLang="en-US" b="1" dirty="0" smtClean="0">
                <a:solidFill>
                  <a:srgbClr val="FF0000"/>
                </a:solidFill>
              </a:rPr>
              <a:t>億円</a:t>
            </a:r>
            <a:endParaRPr lang="en-US" altLang="ja-JP" b="1" dirty="0" smtClean="0">
              <a:solidFill>
                <a:srgbClr val="FF0000"/>
              </a:solidFill>
            </a:endParaRPr>
          </a:p>
          <a:p>
            <a:pPr>
              <a:buNone/>
            </a:pPr>
            <a:r>
              <a:rPr lang="en-US" altLang="ja-JP" b="1" dirty="0" smtClean="0">
                <a:solidFill>
                  <a:srgbClr val="FF0000"/>
                </a:solidFill>
              </a:rPr>
              <a:t>     </a:t>
            </a:r>
            <a:r>
              <a:rPr lang="ja-JP" altLang="en-US" b="1" dirty="0" smtClean="0">
                <a:solidFill>
                  <a:srgbClr val="FF0000"/>
                </a:solidFill>
              </a:rPr>
              <a:t> 桝設置工事                   </a:t>
            </a:r>
            <a:r>
              <a:rPr lang="en-US" altLang="ja-JP" b="1" dirty="0" smtClean="0">
                <a:solidFill>
                  <a:srgbClr val="FF0000"/>
                </a:solidFill>
              </a:rPr>
              <a:t>1.4</a:t>
            </a:r>
            <a:r>
              <a:rPr lang="ja-JP" altLang="en-US" b="1" dirty="0" smtClean="0">
                <a:solidFill>
                  <a:srgbClr val="FF0000"/>
                </a:solidFill>
              </a:rPr>
              <a:t>億円</a:t>
            </a:r>
            <a:endParaRPr lang="en-US" altLang="ja-JP" b="1" dirty="0" smtClean="0">
              <a:solidFill>
                <a:srgbClr val="FF0000"/>
              </a:solidFill>
            </a:endParaRPr>
          </a:p>
          <a:p>
            <a:pPr>
              <a:buNone/>
            </a:pPr>
            <a:endParaRPr lang="en-US" altLang="ja-JP" b="1" dirty="0" smtClean="0"/>
          </a:p>
          <a:p>
            <a:r>
              <a:rPr kumimoji="1" lang="ja-JP" altLang="en-US" b="1" dirty="0" smtClean="0">
                <a:solidFill>
                  <a:schemeClr val="bg2">
                    <a:lumMod val="10000"/>
                  </a:schemeClr>
                </a:solidFill>
              </a:rPr>
              <a:t>老朽化対策　　   </a:t>
            </a:r>
            <a:r>
              <a:rPr kumimoji="1" lang="en-US" altLang="ja-JP" b="1" dirty="0" smtClean="0">
                <a:solidFill>
                  <a:schemeClr val="bg2">
                    <a:lumMod val="10000"/>
                  </a:schemeClr>
                </a:solidFill>
              </a:rPr>
              <a:t>6.4</a:t>
            </a:r>
            <a:r>
              <a:rPr kumimoji="1" lang="ja-JP" altLang="en-US" b="1" dirty="0" smtClean="0">
                <a:solidFill>
                  <a:schemeClr val="bg2">
                    <a:lumMod val="10000"/>
                  </a:schemeClr>
                </a:solidFill>
              </a:rPr>
              <a:t>億円</a:t>
            </a:r>
            <a:endParaRPr kumimoji="1" lang="en-US" altLang="ja-JP" b="1" dirty="0" smtClean="0">
              <a:solidFill>
                <a:schemeClr val="bg2">
                  <a:lumMod val="10000"/>
                </a:schemeClr>
              </a:solidFill>
            </a:endParaRPr>
          </a:p>
          <a:p>
            <a:pPr>
              <a:buNone/>
            </a:pPr>
            <a:r>
              <a:rPr lang="ja-JP" altLang="en-US" b="1" dirty="0" smtClean="0">
                <a:solidFill>
                  <a:schemeClr val="bg2">
                    <a:lumMod val="10000"/>
                  </a:schemeClr>
                </a:solidFill>
              </a:rPr>
              <a:t>　　ポンプ場改良        　　        </a:t>
            </a:r>
            <a:r>
              <a:rPr lang="en-US" altLang="ja-JP" b="1" dirty="0" smtClean="0">
                <a:solidFill>
                  <a:schemeClr val="bg2">
                    <a:lumMod val="10000"/>
                  </a:schemeClr>
                </a:solidFill>
              </a:rPr>
              <a:t>5.9</a:t>
            </a:r>
            <a:r>
              <a:rPr lang="ja-JP" altLang="en-US" b="1" dirty="0" smtClean="0">
                <a:solidFill>
                  <a:schemeClr val="bg2">
                    <a:lumMod val="10000"/>
                  </a:schemeClr>
                </a:solidFill>
              </a:rPr>
              <a:t>億円</a:t>
            </a:r>
            <a:endParaRPr lang="en-US" altLang="ja-JP" b="1" dirty="0" smtClean="0">
              <a:solidFill>
                <a:schemeClr val="bg2">
                  <a:lumMod val="10000"/>
                </a:schemeClr>
              </a:solidFill>
            </a:endParaRPr>
          </a:p>
          <a:p>
            <a:pPr>
              <a:buNone/>
            </a:pPr>
            <a:r>
              <a:rPr kumimoji="1" lang="ja-JP" altLang="en-US" b="1" dirty="0" smtClean="0">
                <a:solidFill>
                  <a:schemeClr val="bg2">
                    <a:lumMod val="10000"/>
                  </a:schemeClr>
                </a:solidFill>
              </a:rPr>
              <a:t>　　老朽管ＴＶカメラ調査         </a:t>
            </a:r>
            <a:r>
              <a:rPr kumimoji="1" lang="en-US" altLang="ja-JP" b="1" dirty="0" smtClean="0">
                <a:solidFill>
                  <a:schemeClr val="bg2">
                    <a:lumMod val="10000"/>
                  </a:schemeClr>
                </a:solidFill>
              </a:rPr>
              <a:t>0.5</a:t>
            </a:r>
            <a:r>
              <a:rPr kumimoji="1" lang="ja-JP" altLang="en-US" b="1" dirty="0" smtClean="0">
                <a:solidFill>
                  <a:schemeClr val="bg2">
                    <a:lumMod val="10000"/>
                  </a:schemeClr>
                </a:solidFill>
              </a:rPr>
              <a:t>億円</a:t>
            </a:r>
            <a:endParaRPr kumimoji="1" lang="en-US" altLang="ja-JP" b="1" dirty="0" smtClean="0">
              <a:solidFill>
                <a:schemeClr val="bg2">
                  <a:lumMod val="10000"/>
                </a:schemeClr>
              </a:solidFill>
            </a:endParaRPr>
          </a:p>
          <a:p>
            <a:pPr>
              <a:buNone/>
            </a:pPr>
            <a:r>
              <a:rPr lang="ja-JP" altLang="en-US" b="1" dirty="0" smtClean="0">
                <a:solidFill>
                  <a:schemeClr val="accent3">
                    <a:lumMod val="50000"/>
                  </a:schemeClr>
                </a:solidFill>
              </a:rPr>
              <a:t>　　</a:t>
            </a:r>
            <a:endParaRPr kumimoji="1" lang="ja-JP" altLang="en-US" b="1" dirty="0">
              <a:solidFill>
                <a:schemeClr val="accent3">
                  <a:lumMod val="50000"/>
                </a:schemeClr>
              </a:solidFill>
            </a:endParaRPr>
          </a:p>
        </p:txBody>
      </p:sp>
      <p:sp>
        <p:nvSpPr>
          <p:cNvPr id="4" name="スライド番号プレースホルダ 3"/>
          <p:cNvSpPr>
            <a:spLocks noGrp="1"/>
          </p:cNvSpPr>
          <p:nvPr>
            <p:ph type="sldNum" sz="quarter" idx="12"/>
          </p:nvPr>
        </p:nvSpPr>
        <p:spPr>
          <a:xfrm>
            <a:off x="6597650" y="6153150"/>
            <a:ext cx="2133600" cy="365125"/>
          </a:xfrm>
        </p:spPr>
        <p:txBody>
          <a:bodyPr/>
          <a:lstStyle/>
          <a:p>
            <a:r>
              <a:rPr lang="ja-JP" altLang="en-US" sz="1800" dirty="0" smtClean="0">
                <a:latin typeface="Arial" panose="020B0604020202020204" pitchFamily="34" charset="0"/>
              </a:rPr>
              <a:t>３</a:t>
            </a:r>
            <a:endParaRPr lang="ja-JP" altLang="en-US" sz="1800" dirty="0">
              <a:latin typeface="Arial" panose="020B0604020202020204" pitchFamily="34" charset="0"/>
            </a:endParaRPr>
          </a:p>
        </p:txBody>
      </p:sp>
      <p:pic>
        <p:nvPicPr>
          <p:cNvPr id="6" name="Picture 3"/>
          <p:cNvPicPr>
            <a:picLocks noChangeAspect="1" noChangeArrowheads="1"/>
          </p:cNvPicPr>
          <p:nvPr/>
        </p:nvPicPr>
        <p:blipFill>
          <a:blip r:embed="rId3" cstate="print">
            <a:lum bright="40000"/>
          </a:blip>
          <a:srcRect/>
          <a:stretch>
            <a:fillRect/>
          </a:stretch>
        </p:blipFill>
        <p:spPr bwMode="auto">
          <a:xfrm>
            <a:off x="311150" y="3498850"/>
            <a:ext cx="3492500" cy="30845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3"/>
          <p:cNvSpPr>
            <a:spLocks noGrp="1"/>
          </p:cNvSpPr>
          <p:nvPr>
            <p:ph type="sldNum" sz="quarter" idx="12"/>
          </p:nvPr>
        </p:nvSpPr>
        <p:spPr/>
        <p:txBody>
          <a:bodyPr/>
          <a:lstStyle/>
          <a:p>
            <a:r>
              <a:rPr lang="ja-JP" altLang="en-US" sz="1800" dirty="0" smtClean="0">
                <a:latin typeface="ＭＳ Ｐゴシック" pitchFamily="50" charset="-128"/>
                <a:ea typeface="ＭＳ Ｐゴシック" pitchFamily="50" charset="-128"/>
              </a:rPr>
              <a:t>４</a:t>
            </a:r>
            <a:endParaRPr lang="ja-JP" altLang="en-US" sz="1800" dirty="0">
              <a:latin typeface="ＭＳ Ｐゴシック" pitchFamily="50" charset="-128"/>
              <a:ea typeface="ＭＳ Ｐゴシック" pitchFamily="50" charset="-128"/>
            </a:endParaRPr>
          </a:p>
        </p:txBody>
      </p:sp>
      <p:sp>
        <p:nvSpPr>
          <p:cNvPr id="20482" name="Text Box 4"/>
          <p:cNvSpPr txBox="1">
            <a:spLocks noChangeArrowheads="1"/>
          </p:cNvSpPr>
          <p:nvPr/>
        </p:nvSpPr>
        <p:spPr bwMode="auto">
          <a:xfrm>
            <a:off x="4495800" y="990600"/>
            <a:ext cx="2165350" cy="396875"/>
          </a:xfrm>
          <a:prstGeom prst="rect">
            <a:avLst/>
          </a:prstGeom>
          <a:solidFill>
            <a:srgbClr val="33CCCC"/>
          </a:solidFill>
          <a:ln w="9525">
            <a:noFill/>
            <a:miter lim="800000"/>
            <a:headEnd/>
            <a:tailEnd/>
          </a:ln>
        </p:spPr>
        <p:txBody>
          <a:bodyPr>
            <a:spAutoFit/>
          </a:bodyPr>
          <a:lstStyle/>
          <a:p>
            <a:pPr algn="ctr" eaLnBrk="1" hangingPunct="1">
              <a:spcBef>
                <a:spcPct val="50000"/>
              </a:spcBef>
            </a:pPr>
            <a:r>
              <a:rPr lang="zh-CN" sz="2000" b="1">
                <a:solidFill>
                  <a:schemeClr val="bg1"/>
                </a:solidFill>
                <a:ea typeface="HGPｺﾞｼｯｸM" pitchFamily="50" charset="-128"/>
              </a:rPr>
              <a:t>柏北部東地区</a:t>
            </a:r>
          </a:p>
        </p:txBody>
      </p:sp>
      <p:sp>
        <p:nvSpPr>
          <p:cNvPr id="20483" name="Text Box 5"/>
          <p:cNvSpPr txBox="1">
            <a:spLocks noChangeArrowheads="1"/>
          </p:cNvSpPr>
          <p:nvPr/>
        </p:nvSpPr>
        <p:spPr bwMode="auto">
          <a:xfrm>
            <a:off x="4572000" y="1773238"/>
            <a:ext cx="3810000" cy="1463675"/>
          </a:xfrm>
          <a:prstGeom prst="rect">
            <a:avLst/>
          </a:prstGeom>
          <a:noFill/>
          <a:ln w="9525">
            <a:noFill/>
            <a:miter lim="800000"/>
            <a:headEnd/>
            <a:tailEnd/>
          </a:ln>
        </p:spPr>
        <p:txBody>
          <a:bodyPr>
            <a:spAutoFit/>
          </a:bodyPr>
          <a:lstStyle/>
          <a:p>
            <a:pPr eaLnBrk="1" hangingPunct="1">
              <a:lnSpc>
                <a:spcPct val="75000"/>
              </a:lnSpc>
              <a:spcBef>
                <a:spcPct val="50000"/>
              </a:spcBef>
            </a:pPr>
            <a:r>
              <a:rPr lang="ja-JP" altLang="en-US" sz="2000" dirty="0">
                <a:latin typeface="HGPｺﾞｼｯｸM" pitchFamily="50" charset="-128"/>
                <a:ea typeface="HGPｺﾞｼｯｸM" pitchFamily="50" charset="-128"/>
              </a:rPr>
              <a:t>《施行者》 UR都市再生機構</a:t>
            </a:r>
          </a:p>
          <a:p>
            <a:pPr eaLnBrk="1" hangingPunct="1">
              <a:lnSpc>
                <a:spcPct val="75000"/>
              </a:lnSpc>
              <a:spcBef>
                <a:spcPct val="50000"/>
              </a:spcBef>
            </a:pPr>
            <a:r>
              <a:rPr lang="ja-JP" altLang="en-US" sz="2000" dirty="0">
                <a:latin typeface="HGPｺﾞｼｯｸM" pitchFamily="50" charset="-128"/>
                <a:ea typeface="HGPｺﾞｼｯｸM" pitchFamily="50" charset="-128"/>
              </a:rPr>
              <a:t>《期間》    H１２年度～H３３年度</a:t>
            </a:r>
          </a:p>
          <a:p>
            <a:pPr eaLnBrk="1" hangingPunct="1">
              <a:lnSpc>
                <a:spcPct val="75000"/>
              </a:lnSpc>
              <a:spcBef>
                <a:spcPct val="50000"/>
              </a:spcBef>
            </a:pPr>
            <a:r>
              <a:rPr lang="ja-JP" altLang="en-US" sz="2000" dirty="0">
                <a:latin typeface="HGPｺﾞｼｯｸM" pitchFamily="50" charset="-128"/>
                <a:ea typeface="HGPｺﾞｼｯｸM" pitchFamily="50" charset="-128"/>
              </a:rPr>
              <a:t>《面積》    約１２８．０ha</a:t>
            </a:r>
          </a:p>
          <a:p>
            <a:pPr eaLnBrk="1" hangingPunct="1">
              <a:lnSpc>
                <a:spcPct val="75000"/>
              </a:lnSpc>
              <a:spcBef>
                <a:spcPct val="50000"/>
              </a:spcBef>
            </a:pPr>
            <a:endParaRPr lang="ja-JP" altLang="en-US" sz="2000" b="1" dirty="0">
              <a:solidFill>
                <a:srgbClr val="CC0000"/>
              </a:solidFill>
              <a:latin typeface="HGPｺﾞｼｯｸM" pitchFamily="50" charset="-128"/>
              <a:ea typeface="HGPｺﾞｼｯｸM" pitchFamily="50" charset="-128"/>
            </a:endParaRPr>
          </a:p>
        </p:txBody>
      </p:sp>
      <p:sp>
        <p:nvSpPr>
          <p:cNvPr id="20484" name="Text Box 6"/>
          <p:cNvSpPr txBox="1">
            <a:spLocks noChangeArrowheads="1"/>
          </p:cNvSpPr>
          <p:nvPr/>
        </p:nvSpPr>
        <p:spPr bwMode="auto">
          <a:xfrm>
            <a:off x="4500563" y="3141663"/>
            <a:ext cx="2232025" cy="395287"/>
          </a:xfrm>
          <a:prstGeom prst="rect">
            <a:avLst/>
          </a:prstGeom>
          <a:solidFill>
            <a:srgbClr val="99CC00"/>
          </a:solidFill>
          <a:ln w="9525">
            <a:noFill/>
            <a:miter lim="800000"/>
            <a:headEnd/>
            <a:tailEnd/>
          </a:ln>
        </p:spPr>
        <p:txBody>
          <a:bodyPr>
            <a:spAutoFit/>
          </a:bodyPr>
          <a:lstStyle/>
          <a:p>
            <a:pPr algn="ctr" eaLnBrk="1" hangingPunct="1">
              <a:spcBef>
                <a:spcPct val="50000"/>
              </a:spcBef>
            </a:pPr>
            <a:r>
              <a:rPr lang="zh-CN" sz="2000" b="1">
                <a:solidFill>
                  <a:schemeClr val="bg1"/>
                </a:solidFill>
                <a:ea typeface="ＭＳ Ｐゴシック" pitchFamily="50" charset="-128"/>
              </a:rPr>
              <a:t>柏北部中央地区</a:t>
            </a:r>
          </a:p>
        </p:txBody>
      </p:sp>
      <p:sp>
        <p:nvSpPr>
          <p:cNvPr id="20485" name="Text Box 7"/>
          <p:cNvSpPr txBox="1">
            <a:spLocks noChangeArrowheads="1"/>
          </p:cNvSpPr>
          <p:nvPr/>
        </p:nvSpPr>
        <p:spPr bwMode="auto">
          <a:xfrm>
            <a:off x="4572000" y="3789363"/>
            <a:ext cx="3810000" cy="1462087"/>
          </a:xfrm>
          <a:prstGeom prst="rect">
            <a:avLst/>
          </a:prstGeom>
          <a:noFill/>
          <a:ln w="9525">
            <a:noFill/>
            <a:miter lim="800000"/>
            <a:headEnd/>
            <a:tailEnd/>
          </a:ln>
        </p:spPr>
        <p:txBody>
          <a:bodyPr>
            <a:spAutoFit/>
          </a:bodyPr>
          <a:lstStyle/>
          <a:p>
            <a:pPr eaLnBrk="1" hangingPunct="1">
              <a:lnSpc>
                <a:spcPct val="75000"/>
              </a:lnSpc>
              <a:spcBef>
                <a:spcPct val="50000"/>
              </a:spcBef>
            </a:pPr>
            <a:r>
              <a:rPr lang="ja-JP" altLang="en-US" sz="2000">
                <a:latin typeface="HGPｺﾞｼｯｸM" pitchFamily="50" charset="-128"/>
                <a:ea typeface="HGPｺﾞｼｯｸM" pitchFamily="50" charset="-128"/>
              </a:rPr>
              <a:t>《施行者》 千葉県</a:t>
            </a:r>
          </a:p>
          <a:p>
            <a:pPr eaLnBrk="1" hangingPunct="1">
              <a:lnSpc>
                <a:spcPct val="75000"/>
              </a:lnSpc>
              <a:spcBef>
                <a:spcPct val="50000"/>
              </a:spcBef>
            </a:pPr>
            <a:r>
              <a:rPr lang="ja-JP" altLang="en-US" sz="2000">
                <a:latin typeface="HGPｺﾞｼｯｸM" pitchFamily="50" charset="-128"/>
                <a:ea typeface="HGPｺﾞｼｯｸM" pitchFamily="50" charset="-128"/>
              </a:rPr>
              <a:t>《期間》     H１２年度～H３４年度</a:t>
            </a:r>
          </a:p>
          <a:p>
            <a:pPr eaLnBrk="1" hangingPunct="1">
              <a:lnSpc>
                <a:spcPct val="75000"/>
              </a:lnSpc>
              <a:spcBef>
                <a:spcPct val="50000"/>
              </a:spcBef>
            </a:pPr>
            <a:r>
              <a:rPr lang="ja-JP" altLang="en-US" sz="2000">
                <a:latin typeface="HGPｺﾞｼｯｸM" pitchFamily="50" charset="-128"/>
                <a:ea typeface="HGPｺﾞｼｯｸM" pitchFamily="50" charset="-128"/>
              </a:rPr>
              <a:t>《面積》     約２７２．９ha</a:t>
            </a:r>
          </a:p>
          <a:p>
            <a:pPr eaLnBrk="1" hangingPunct="1">
              <a:lnSpc>
                <a:spcPct val="75000"/>
              </a:lnSpc>
              <a:spcBef>
                <a:spcPct val="50000"/>
              </a:spcBef>
            </a:pPr>
            <a:endParaRPr lang="ja-JP" altLang="en-US" sz="2000">
              <a:solidFill>
                <a:srgbClr val="CC0000"/>
              </a:solidFill>
              <a:latin typeface="HGPｺﾞｼｯｸM" pitchFamily="50" charset="-128"/>
              <a:ea typeface="HGPｺﾞｼｯｸM" pitchFamily="50" charset="-128"/>
            </a:endParaRPr>
          </a:p>
        </p:txBody>
      </p:sp>
      <p:sp>
        <p:nvSpPr>
          <p:cNvPr id="20486" name="Text Box 8"/>
          <p:cNvSpPr txBox="1">
            <a:spLocks noChangeArrowheads="1"/>
          </p:cNvSpPr>
          <p:nvPr/>
        </p:nvSpPr>
        <p:spPr bwMode="auto">
          <a:xfrm>
            <a:off x="4152900" y="5245100"/>
            <a:ext cx="4178300" cy="1128713"/>
          </a:xfrm>
          <a:prstGeom prst="rect">
            <a:avLst/>
          </a:prstGeom>
          <a:solidFill>
            <a:srgbClr val="99FF33">
              <a:alpha val="70000"/>
            </a:srgbClr>
          </a:solidFill>
          <a:ln w="9525">
            <a:noFill/>
            <a:miter lim="800000"/>
            <a:headEnd/>
            <a:tailEnd/>
          </a:ln>
        </p:spPr>
        <p:txBody>
          <a:bodyPr>
            <a:spAutoFit/>
          </a:bodyPr>
          <a:lstStyle/>
          <a:p>
            <a:pPr eaLnBrk="1" hangingPunct="1">
              <a:lnSpc>
                <a:spcPct val="80000"/>
              </a:lnSpc>
              <a:spcBef>
                <a:spcPct val="50000"/>
              </a:spcBef>
            </a:pPr>
            <a:r>
              <a:rPr lang="ja-JP" altLang="en-US" sz="2000">
                <a:ea typeface="HGPｺﾞｼｯｸM" pitchFamily="50" charset="-128"/>
              </a:rPr>
              <a:t>事業費ベースでは国交付金等を併せ，</a:t>
            </a:r>
          </a:p>
          <a:p>
            <a:pPr eaLnBrk="1" hangingPunct="1">
              <a:lnSpc>
                <a:spcPct val="80000"/>
              </a:lnSpc>
              <a:spcBef>
                <a:spcPct val="50000"/>
              </a:spcBef>
            </a:pPr>
            <a:r>
              <a:rPr lang="ja-JP" altLang="en-US" sz="2000" b="1">
                <a:solidFill>
                  <a:srgbClr val="CC0000"/>
                </a:solidFill>
                <a:ea typeface="HGPｺﾞｼｯｸM" pitchFamily="50" charset="-128"/>
              </a:rPr>
              <a:t>年間５．６億円程度の事業費</a:t>
            </a:r>
            <a:r>
              <a:rPr lang="ja-JP" altLang="en-US" sz="2000">
                <a:ea typeface="HGPｺﾞｼｯｸM" pitchFamily="50" charset="-128"/>
              </a:rPr>
              <a:t>が必要</a:t>
            </a:r>
          </a:p>
          <a:p>
            <a:pPr eaLnBrk="1" hangingPunct="1">
              <a:lnSpc>
                <a:spcPct val="80000"/>
              </a:lnSpc>
              <a:spcBef>
                <a:spcPct val="50000"/>
              </a:spcBef>
            </a:pPr>
            <a:r>
              <a:rPr lang="ja-JP" altLang="en-US" sz="2000">
                <a:ea typeface="HGPｺﾞｼｯｸM" pitchFamily="50" charset="-128"/>
              </a:rPr>
              <a:t>プラス地区外整備費が必要</a:t>
            </a:r>
          </a:p>
        </p:txBody>
      </p:sp>
      <p:pic>
        <p:nvPicPr>
          <p:cNvPr id="20487" name="Picture 7" descr="\\kwserver01\北部整備課\○伊藤\【図面・画像】\北部地区図面\中央・東\totiriyouplan.GIF"/>
          <p:cNvPicPr>
            <a:picLocks noChangeAspect="1" noChangeArrowheads="1"/>
          </p:cNvPicPr>
          <p:nvPr/>
        </p:nvPicPr>
        <p:blipFill>
          <a:blip r:embed="rId3" cstate="print"/>
          <a:srcRect/>
          <a:stretch>
            <a:fillRect/>
          </a:stretch>
        </p:blipFill>
        <p:spPr bwMode="auto">
          <a:xfrm>
            <a:off x="31750" y="285750"/>
            <a:ext cx="3790950" cy="6310313"/>
          </a:xfrm>
          <a:prstGeom prst="rect">
            <a:avLst/>
          </a:prstGeom>
          <a:noFill/>
          <a:ln w="9525">
            <a:noFill/>
            <a:miter lim="800000"/>
            <a:headEnd/>
            <a:tailEnd/>
          </a:ln>
        </p:spPr>
      </p:pic>
      <p:sp>
        <p:nvSpPr>
          <p:cNvPr id="20488" name="Text Box 3"/>
          <p:cNvSpPr txBox="1">
            <a:spLocks noChangeArrowheads="1"/>
          </p:cNvSpPr>
          <p:nvPr/>
        </p:nvSpPr>
        <p:spPr bwMode="auto">
          <a:xfrm>
            <a:off x="311150" y="146050"/>
            <a:ext cx="5937250" cy="523220"/>
          </a:xfrm>
          <a:prstGeom prst="rect">
            <a:avLst/>
          </a:prstGeom>
          <a:noFill/>
          <a:ln w="9525">
            <a:noFill/>
            <a:miter lim="800000"/>
            <a:headEnd/>
            <a:tailEnd/>
          </a:ln>
        </p:spPr>
        <p:txBody>
          <a:bodyPr>
            <a:spAutoFit/>
          </a:bodyPr>
          <a:lstStyle/>
          <a:p>
            <a:pPr eaLnBrk="1" hangingPunct="1">
              <a:spcBef>
                <a:spcPct val="50000"/>
              </a:spcBef>
            </a:pPr>
            <a:r>
              <a:rPr lang="ja-JP" altLang="en-US" sz="2800" dirty="0" smtClean="0">
                <a:solidFill>
                  <a:schemeClr val="tx2"/>
                </a:solidFill>
                <a:latin typeface="HGP明朝B" pitchFamily="18" charset="-128"/>
                <a:ea typeface="HGPｺﾞｼｯｸE" pitchFamily="50" charset="-128"/>
              </a:rPr>
              <a:t>１</a:t>
            </a:r>
            <a:r>
              <a:rPr lang="en-US" altLang="ja-JP" sz="2800" dirty="0" smtClean="0">
                <a:solidFill>
                  <a:schemeClr val="tx2"/>
                </a:solidFill>
                <a:latin typeface="ＭＳ ゴシック" pitchFamily="49" charset="-128"/>
                <a:ea typeface="ＭＳ ゴシック" pitchFamily="49" charset="-128"/>
              </a:rPr>
              <a:t>-</a:t>
            </a:r>
            <a:r>
              <a:rPr lang="ja-JP" altLang="en-US" sz="2800" dirty="0" smtClean="0">
                <a:solidFill>
                  <a:schemeClr val="tx2"/>
                </a:solidFill>
                <a:latin typeface="HGP明朝B" pitchFamily="18" charset="-128"/>
                <a:ea typeface="HGPｺﾞｼｯｸE" pitchFamily="50" charset="-128"/>
              </a:rPr>
              <a:t>３</a:t>
            </a:r>
            <a:r>
              <a:rPr lang="ja-JP" altLang="en-US" sz="2800" dirty="0">
                <a:solidFill>
                  <a:schemeClr val="tx2"/>
                </a:solidFill>
                <a:latin typeface="HGP明朝B" pitchFamily="18" charset="-128"/>
                <a:ea typeface="HGPｺﾞｼｯｸE" pitchFamily="50" charset="-128"/>
              </a:rPr>
              <a:t>　北部区画整理事業の概要</a:t>
            </a:r>
            <a:endParaRPr lang="ja-JP" altLang="en-US" sz="2800" b="1" dirty="0">
              <a:solidFill>
                <a:schemeClr val="tx2"/>
              </a:solidFill>
              <a:latin typeface="HGP明朝B" pitchFamily="18" charset="-128"/>
              <a:ea typeface="HGPｺﾞｼｯｸE" pitchFamily="50" charset="-128"/>
            </a:endParaRPr>
          </a:p>
        </p:txBody>
      </p:sp>
      <p:sp>
        <p:nvSpPr>
          <p:cNvPr id="20489" name="その他"/>
          <p:cNvSpPr>
            <a:spLocks/>
          </p:cNvSpPr>
          <p:nvPr/>
        </p:nvSpPr>
        <p:spPr bwMode="auto">
          <a:xfrm>
            <a:off x="2524125" y="1797050"/>
            <a:ext cx="433388" cy="1009650"/>
          </a:xfrm>
          <a:custGeom>
            <a:avLst/>
            <a:gdLst>
              <a:gd name="T0" fmla="*/ 0 w 21600"/>
              <a:gd name="T1" fmla="*/ 0 h 21600"/>
              <a:gd name="T2" fmla="*/ 21600 w 21600"/>
              <a:gd name="T3" fmla="*/ 21600 h 21600"/>
            </a:gdLst>
            <a:ahLst/>
            <a:cxnLst>
              <a:cxn ang="0">
                <a:pos x="21600" y="0"/>
              </a:cxn>
              <a:cxn ang="0">
                <a:pos x="16429" y="1807"/>
              </a:cxn>
              <a:cxn ang="0">
                <a:pos x="16429" y="3816"/>
              </a:cxn>
              <a:cxn ang="0">
                <a:pos x="14236" y="6628"/>
              </a:cxn>
              <a:cxn ang="0">
                <a:pos x="12272" y="10043"/>
              </a:cxn>
              <a:cxn ang="0">
                <a:pos x="12763" y="11650"/>
              </a:cxn>
              <a:cxn ang="0">
                <a:pos x="13745" y="11958"/>
              </a:cxn>
              <a:cxn ang="0">
                <a:pos x="12272" y="12761"/>
              </a:cxn>
              <a:cxn ang="0">
                <a:pos x="12272" y="14770"/>
              </a:cxn>
              <a:cxn ang="0">
                <a:pos x="11029" y="16872"/>
              </a:cxn>
              <a:cxn ang="0">
                <a:pos x="9327" y="18278"/>
              </a:cxn>
              <a:cxn ang="0">
                <a:pos x="0" y="21600"/>
              </a:cxn>
            </a:cxnLst>
            <a:rect l="T0" t="T1" r="T2" b="T3"/>
            <a:pathLst>
              <a:path w="21600" h="21600">
                <a:moveTo>
                  <a:pt x="21600" y="0"/>
                </a:moveTo>
                <a:lnTo>
                  <a:pt x="16429" y="1807"/>
                </a:lnTo>
                <a:lnTo>
                  <a:pt x="16429" y="3816"/>
                </a:lnTo>
                <a:lnTo>
                  <a:pt x="14236" y="6628"/>
                </a:lnTo>
                <a:lnTo>
                  <a:pt x="12272" y="10043"/>
                </a:lnTo>
                <a:lnTo>
                  <a:pt x="12763" y="11650"/>
                </a:lnTo>
                <a:lnTo>
                  <a:pt x="13745" y="11958"/>
                </a:lnTo>
                <a:lnTo>
                  <a:pt x="12272" y="12761"/>
                </a:lnTo>
                <a:lnTo>
                  <a:pt x="12272" y="14770"/>
                </a:lnTo>
                <a:lnTo>
                  <a:pt x="11029" y="16872"/>
                </a:lnTo>
                <a:lnTo>
                  <a:pt x="9327" y="18278"/>
                </a:lnTo>
                <a:lnTo>
                  <a:pt x="0" y="21600"/>
                </a:lnTo>
              </a:path>
            </a:pathLst>
          </a:custGeom>
          <a:noFill/>
          <a:ln w="120650" cap="flat" cmpd="sng">
            <a:solidFill>
              <a:schemeClr val="bg1"/>
            </a:solidFill>
            <a:round/>
            <a:headEnd/>
            <a:tailEnd/>
          </a:ln>
        </p:spPr>
        <p:txBody>
          <a:bodyPr/>
          <a:lstStyle/>
          <a:p>
            <a:endParaRPr lang="ja-JP" altLang="en-US"/>
          </a:p>
        </p:txBody>
      </p:sp>
      <p:sp>
        <p:nvSpPr>
          <p:cNvPr id="20490" name="Rectangle 10"/>
          <p:cNvSpPr>
            <a:spLocks noChangeArrowheads="1"/>
          </p:cNvSpPr>
          <p:nvPr/>
        </p:nvSpPr>
        <p:spPr bwMode="auto">
          <a:xfrm rot="720000">
            <a:off x="2749550" y="1870075"/>
            <a:ext cx="1287463" cy="1368425"/>
          </a:xfrm>
          <a:prstGeom prst="rect">
            <a:avLst/>
          </a:prstGeom>
          <a:solidFill>
            <a:schemeClr val="bg1"/>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491" name="Rectangle 14"/>
          <p:cNvSpPr>
            <a:spLocks noChangeArrowheads="1"/>
          </p:cNvSpPr>
          <p:nvPr/>
        </p:nvSpPr>
        <p:spPr bwMode="auto">
          <a:xfrm>
            <a:off x="2382838" y="2781300"/>
            <a:ext cx="1014412" cy="123825"/>
          </a:xfrm>
          <a:prstGeom prst="rect">
            <a:avLst/>
          </a:prstGeom>
          <a:solidFill>
            <a:schemeClr val="bg1"/>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492" name="その他"/>
          <p:cNvSpPr>
            <a:spLocks/>
          </p:cNvSpPr>
          <p:nvPr/>
        </p:nvSpPr>
        <p:spPr bwMode="auto">
          <a:xfrm>
            <a:off x="1416050" y="800100"/>
            <a:ext cx="977900" cy="4114800"/>
          </a:xfrm>
          <a:custGeom>
            <a:avLst/>
            <a:gdLst>
              <a:gd name="T0" fmla="*/ 0 w 21600"/>
              <a:gd name="T1" fmla="*/ 0 h 21600"/>
              <a:gd name="T2" fmla="*/ 21600 w 21600"/>
              <a:gd name="T3" fmla="*/ 21600 h 21600"/>
            </a:gdLst>
            <a:ahLst/>
            <a:cxnLst>
              <a:cxn ang="0">
                <a:pos x="21600" y="0"/>
              </a:cxn>
              <a:cxn ang="0">
                <a:pos x="0" y="21600"/>
              </a:cxn>
            </a:cxnLst>
            <a:rect l="T0" t="T1" r="T2" b="T3"/>
            <a:pathLst>
              <a:path w="21600" h="21600">
                <a:moveTo>
                  <a:pt x="21600" y="0"/>
                </a:moveTo>
                <a:cubicBezTo>
                  <a:pt x="17995" y="3600"/>
                  <a:pt x="3604" y="18000"/>
                  <a:pt x="0" y="21600"/>
                </a:cubicBezTo>
              </a:path>
            </a:pathLst>
          </a:custGeom>
          <a:noFill/>
          <a:ln w="63500" cap="flat" cmpd="sng">
            <a:solidFill>
              <a:srgbClr val="333333"/>
            </a:solidFill>
            <a:round/>
            <a:headEnd/>
            <a:tailEnd/>
          </a:ln>
        </p:spPr>
        <p:txBody>
          <a:bodyPr/>
          <a:lstStyle/>
          <a:p>
            <a:endParaRPr lang="ja-JP" altLang="en-US"/>
          </a:p>
        </p:txBody>
      </p:sp>
      <p:sp>
        <p:nvSpPr>
          <p:cNvPr id="20493" name="AutoShape 16"/>
          <p:cNvSpPr>
            <a:spLocks noChangeArrowheads="1"/>
          </p:cNvSpPr>
          <p:nvPr/>
        </p:nvSpPr>
        <p:spPr bwMode="auto">
          <a:xfrm rot="600000">
            <a:off x="1476375" y="4227513"/>
            <a:ext cx="160338" cy="155575"/>
          </a:xfrm>
          <a:prstGeom prst="roundRect">
            <a:avLst>
              <a:gd name="adj" fmla="val 16667"/>
            </a:avLst>
          </a:prstGeom>
          <a:blipFill dpi="0" rotWithShape="0">
            <a:blip r:embed="rId4" cstate="print"/>
            <a:srcRect/>
            <a:tile tx="0" ty="0" sx="100000" sy="100000" flip="none" algn="tl"/>
          </a:blipFill>
          <a:ln w="12700" cmpd="sng">
            <a:solidFill>
              <a:srgbClr val="333333"/>
            </a:solidFill>
            <a:round/>
            <a:headEnd/>
            <a:tailEnd/>
          </a:ln>
        </p:spPr>
        <p:txBody>
          <a:bodyPr anchor="ctr"/>
          <a:lstStyle/>
          <a:p>
            <a:pPr eaLnBrk="1" hangingPunct="1"/>
            <a:endParaRPr lang="ja-JP" altLang="en-US">
              <a:ea typeface="ＭＳ Ｐゴシック" pitchFamily="50" charset="-128"/>
            </a:endParaRPr>
          </a:p>
        </p:txBody>
      </p:sp>
      <p:sp>
        <p:nvSpPr>
          <p:cNvPr id="20494" name="AutoShape 17"/>
          <p:cNvSpPr>
            <a:spLocks noChangeArrowheads="1"/>
          </p:cNvSpPr>
          <p:nvPr/>
        </p:nvSpPr>
        <p:spPr bwMode="auto">
          <a:xfrm rot="660000">
            <a:off x="2070100" y="1608138"/>
            <a:ext cx="190500" cy="155575"/>
          </a:xfrm>
          <a:prstGeom prst="roundRect">
            <a:avLst>
              <a:gd name="adj" fmla="val 16667"/>
            </a:avLst>
          </a:prstGeom>
          <a:blipFill dpi="0" rotWithShape="0">
            <a:blip r:embed="rId4" cstate="print"/>
            <a:srcRect/>
            <a:tile tx="0" ty="0" sx="100000" sy="100000" flip="none" algn="tl"/>
          </a:blipFill>
          <a:ln w="12700" cmpd="sng">
            <a:solidFill>
              <a:srgbClr val="333333"/>
            </a:solidFill>
            <a:round/>
            <a:headEnd/>
            <a:tailEnd/>
          </a:ln>
        </p:spPr>
        <p:txBody>
          <a:bodyPr anchor="ctr"/>
          <a:lstStyle/>
          <a:p>
            <a:pPr eaLnBrk="1" hangingPunct="1"/>
            <a:endParaRPr lang="ja-JP" altLang="en-US">
              <a:ea typeface="ＭＳ Ｐゴシック" pitchFamily="50" charset="-128"/>
            </a:endParaRPr>
          </a:p>
        </p:txBody>
      </p:sp>
      <p:sp>
        <p:nvSpPr>
          <p:cNvPr id="20495" name="その他"/>
          <p:cNvSpPr>
            <a:spLocks/>
          </p:cNvSpPr>
          <p:nvPr/>
        </p:nvSpPr>
        <p:spPr bwMode="auto">
          <a:xfrm>
            <a:off x="519113" y="4884738"/>
            <a:ext cx="904875" cy="804862"/>
          </a:xfrm>
          <a:custGeom>
            <a:avLst/>
            <a:gdLst>
              <a:gd name="T0" fmla="*/ 0 w 21600"/>
              <a:gd name="T1" fmla="*/ 0 h 21600"/>
              <a:gd name="T2" fmla="*/ 21600 w 21600"/>
              <a:gd name="T3" fmla="*/ 21600 h 21600"/>
            </a:gdLst>
            <a:ahLst/>
            <a:cxnLst>
              <a:cxn ang="0">
                <a:pos x="21600" y="0"/>
              </a:cxn>
              <a:cxn ang="0">
                <a:pos x="14936" y="11003"/>
              </a:cxn>
              <a:cxn ang="0">
                <a:pos x="0" y="21600"/>
              </a:cxn>
            </a:cxnLst>
            <a:rect l="T0" t="T1" r="T2" b="T3"/>
            <a:pathLst>
              <a:path w="21600" h="21600">
                <a:moveTo>
                  <a:pt x="21600" y="0"/>
                </a:moveTo>
                <a:cubicBezTo>
                  <a:pt x="20497" y="1836"/>
                  <a:pt x="18536" y="7400"/>
                  <a:pt x="14936" y="11003"/>
                </a:cubicBezTo>
                <a:cubicBezTo>
                  <a:pt x="11336" y="14606"/>
                  <a:pt x="2481" y="19833"/>
                  <a:pt x="0" y="21600"/>
                </a:cubicBezTo>
              </a:path>
            </a:pathLst>
          </a:custGeom>
          <a:noFill/>
          <a:ln w="63500" cap="flat" cmpd="sng">
            <a:solidFill>
              <a:srgbClr val="333333"/>
            </a:solidFill>
            <a:round/>
            <a:headEnd/>
            <a:tailEnd/>
          </a:ln>
        </p:spPr>
        <p:txBody>
          <a:bodyPr/>
          <a:lstStyle/>
          <a:p>
            <a:endParaRPr lang="ja-JP" altLang="en-US"/>
          </a:p>
        </p:txBody>
      </p:sp>
      <p:sp>
        <p:nvSpPr>
          <p:cNvPr id="20496" name="AutoShape 19"/>
          <p:cNvSpPr>
            <a:spLocks noChangeArrowheads="1"/>
          </p:cNvSpPr>
          <p:nvPr/>
        </p:nvSpPr>
        <p:spPr bwMode="auto">
          <a:xfrm>
            <a:off x="2271713" y="1671638"/>
            <a:ext cx="858837" cy="174625"/>
          </a:xfrm>
          <a:prstGeom prst="bevel">
            <a:avLst>
              <a:gd name="adj" fmla="val 2435"/>
            </a:avLst>
          </a:prstGeom>
          <a:blipFill dpi="0" rotWithShape="0">
            <a:blip r:embed="rId5" cstate="print"/>
            <a:srcRect/>
            <a:tile tx="0" ty="0" sx="100000" sy="100000" flip="none" algn="tl"/>
          </a:blipFill>
          <a:ln w="9525">
            <a:noFill/>
            <a:miter lim="800000"/>
            <a:headEnd/>
            <a:tailEnd/>
          </a:ln>
        </p:spPr>
        <p:txBody>
          <a:bodyPr anchor="ctr"/>
          <a:lstStyle/>
          <a:p>
            <a:pPr eaLnBrk="1" hangingPunct="1"/>
            <a:endParaRPr lang="ja-JP" altLang="en-US">
              <a:ea typeface="ＭＳ Ｐゴシック" pitchFamily="50" charset="-128"/>
            </a:endParaRPr>
          </a:p>
        </p:txBody>
      </p:sp>
      <p:sp>
        <p:nvSpPr>
          <p:cNvPr id="20497" name="AutoShape 20"/>
          <p:cNvSpPr>
            <a:spLocks noChangeArrowheads="1"/>
          </p:cNvSpPr>
          <p:nvPr/>
        </p:nvSpPr>
        <p:spPr bwMode="auto">
          <a:xfrm>
            <a:off x="1641475" y="4298950"/>
            <a:ext cx="1400175" cy="176213"/>
          </a:xfrm>
          <a:prstGeom prst="bevel">
            <a:avLst>
              <a:gd name="adj" fmla="val 2435"/>
            </a:avLst>
          </a:prstGeom>
          <a:blipFill dpi="0" rotWithShape="0">
            <a:blip r:embed="rId5" cstate="print"/>
            <a:srcRect/>
            <a:tile tx="0" ty="0" sx="100000" sy="100000" flip="none" algn="tl"/>
          </a:blipFill>
          <a:ln w="9525">
            <a:noFill/>
            <a:miter lim="800000"/>
            <a:headEnd/>
            <a:tailEnd/>
          </a:ln>
        </p:spPr>
        <p:txBody>
          <a:bodyPr anchor="ctr"/>
          <a:lstStyle/>
          <a:p>
            <a:pPr eaLnBrk="1" hangingPunct="1"/>
            <a:endParaRPr lang="ja-JP" altLang="en-US">
              <a:ea typeface="ＭＳ Ｐゴシック" pitchFamily="50" charset="-128"/>
            </a:endParaRPr>
          </a:p>
        </p:txBody>
      </p:sp>
      <p:sp>
        <p:nvSpPr>
          <p:cNvPr id="20498" name="Text Box 21"/>
          <p:cNvSpPr txBox="1">
            <a:spLocks noChangeArrowheads="1"/>
          </p:cNvSpPr>
          <p:nvPr/>
        </p:nvSpPr>
        <p:spPr bwMode="auto">
          <a:xfrm>
            <a:off x="2232025" y="1630363"/>
            <a:ext cx="974725" cy="258762"/>
          </a:xfrm>
          <a:prstGeom prst="rect">
            <a:avLst/>
          </a:prstGeom>
          <a:noFill/>
          <a:ln w="9525">
            <a:noFill/>
            <a:miter lim="800000"/>
            <a:headEnd/>
            <a:tailEnd/>
          </a:ln>
        </p:spPr>
        <p:txBody>
          <a:bodyPr>
            <a:spAutoFit/>
          </a:bodyPr>
          <a:lstStyle/>
          <a:p>
            <a:pPr eaLnBrk="1" hangingPunct="1"/>
            <a:r>
              <a:rPr lang="ja-JP" altLang="en-US" sz="1100" b="1">
                <a:ea typeface="HGPｺﾞｼｯｸM" pitchFamily="50" charset="-128"/>
              </a:rPr>
              <a:t>柏たなか駅</a:t>
            </a:r>
          </a:p>
        </p:txBody>
      </p:sp>
      <p:sp>
        <p:nvSpPr>
          <p:cNvPr id="20499" name="Text Box 22"/>
          <p:cNvSpPr txBox="1">
            <a:spLocks noChangeArrowheads="1"/>
          </p:cNvSpPr>
          <p:nvPr/>
        </p:nvSpPr>
        <p:spPr bwMode="auto">
          <a:xfrm>
            <a:off x="1612900" y="4241800"/>
            <a:ext cx="1473200" cy="258763"/>
          </a:xfrm>
          <a:prstGeom prst="rect">
            <a:avLst/>
          </a:prstGeom>
          <a:noFill/>
          <a:ln w="9525">
            <a:noFill/>
            <a:miter lim="800000"/>
            <a:headEnd/>
            <a:tailEnd/>
          </a:ln>
        </p:spPr>
        <p:txBody>
          <a:bodyPr>
            <a:spAutoFit/>
          </a:bodyPr>
          <a:lstStyle/>
          <a:p>
            <a:pPr eaLnBrk="1" hangingPunct="1"/>
            <a:r>
              <a:rPr lang="ja-JP" altLang="en-US" sz="1100" b="1">
                <a:ea typeface="HGPｺﾞｼｯｸM" pitchFamily="50" charset="-128"/>
              </a:rPr>
              <a:t>柏の葉キャンパス駅</a:t>
            </a:r>
          </a:p>
        </p:txBody>
      </p:sp>
      <p:sp>
        <p:nvSpPr>
          <p:cNvPr id="20500" name="Rectangle 23"/>
          <p:cNvSpPr>
            <a:spLocks noChangeArrowheads="1"/>
          </p:cNvSpPr>
          <p:nvPr/>
        </p:nvSpPr>
        <p:spPr bwMode="auto">
          <a:xfrm>
            <a:off x="2486025" y="5497513"/>
            <a:ext cx="609600" cy="112712"/>
          </a:xfrm>
          <a:prstGeom prst="rect">
            <a:avLst/>
          </a:prstGeom>
          <a:solidFill>
            <a:srgbClr val="FFFF00"/>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501" name="Text Box 24"/>
          <p:cNvSpPr txBox="1">
            <a:spLocks noChangeArrowheads="1"/>
          </p:cNvSpPr>
          <p:nvPr/>
        </p:nvSpPr>
        <p:spPr bwMode="auto">
          <a:xfrm>
            <a:off x="3063875" y="5424488"/>
            <a:ext cx="555625" cy="242887"/>
          </a:xfrm>
          <a:prstGeom prst="rect">
            <a:avLst/>
          </a:prstGeom>
          <a:noFill/>
          <a:ln w="9525">
            <a:noFill/>
            <a:miter lim="800000"/>
            <a:headEnd/>
            <a:tailEnd/>
          </a:ln>
        </p:spPr>
        <p:txBody>
          <a:bodyPr>
            <a:spAutoFit/>
          </a:bodyPr>
          <a:lstStyle/>
          <a:p>
            <a:pPr eaLnBrk="1" hangingPunct="1"/>
            <a:r>
              <a:rPr lang="ja-JP" altLang="en-US" sz="1000" b="1">
                <a:ea typeface="HGPｺﾞｼｯｸM" pitchFamily="50" charset="-128"/>
              </a:rPr>
              <a:t>住宅</a:t>
            </a:r>
          </a:p>
        </p:txBody>
      </p:sp>
      <p:sp>
        <p:nvSpPr>
          <p:cNvPr id="20502" name="Rectangle 25"/>
          <p:cNvSpPr>
            <a:spLocks noChangeArrowheads="1"/>
          </p:cNvSpPr>
          <p:nvPr/>
        </p:nvSpPr>
        <p:spPr bwMode="auto">
          <a:xfrm>
            <a:off x="2487613" y="5708650"/>
            <a:ext cx="609600" cy="111125"/>
          </a:xfrm>
          <a:prstGeom prst="rect">
            <a:avLst/>
          </a:prstGeom>
          <a:solidFill>
            <a:srgbClr val="FF9900"/>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503" name="Text Box 26"/>
          <p:cNvSpPr txBox="1">
            <a:spLocks noChangeArrowheads="1"/>
          </p:cNvSpPr>
          <p:nvPr/>
        </p:nvSpPr>
        <p:spPr bwMode="auto">
          <a:xfrm>
            <a:off x="3063875" y="5656263"/>
            <a:ext cx="1123950" cy="242887"/>
          </a:xfrm>
          <a:prstGeom prst="rect">
            <a:avLst/>
          </a:prstGeom>
          <a:noFill/>
          <a:ln w="9525">
            <a:noFill/>
            <a:miter lim="800000"/>
            <a:headEnd/>
            <a:tailEnd/>
          </a:ln>
        </p:spPr>
        <p:txBody>
          <a:bodyPr>
            <a:spAutoFit/>
          </a:bodyPr>
          <a:lstStyle/>
          <a:p>
            <a:pPr eaLnBrk="1" hangingPunct="1"/>
            <a:r>
              <a:rPr lang="ja-JP" altLang="en-US" sz="1000" b="1">
                <a:ea typeface="HGPｺﾞｼｯｸM" pitchFamily="50" charset="-128"/>
              </a:rPr>
              <a:t>沿道市街地</a:t>
            </a:r>
          </a:p>
        </p:txBody>
      </p:sp>
      <p:sp>
        <p:nvSpPr>
          <p:cNvPr id="20504" name="Rectangle 27"/>
          <p:cNvSpPr>
            <a:spLocks noChangeArrowheads="1"/>
          </p:cNvSpPr>
          <p:nvPr/>
        </p:nvSpPr>
        <p:spPr bwMode="auto">
          <a:xfrm>
            <a:off x="2487613" y="5930900"/>
            <a:ext cx="609600" cy="111125"/>
          </a:xfrm>
          <a:prstGeom prst="rect">
            <a:avLst/>
          </a:prstGeom>
          <a:solidFill>
            <a:srgbClr val="FF6600"/>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505" name="Text Box 28"/>
          <p:cNvSpPr txBox="1">
            <a:spLocks noChangeArrowheads="1"/>
          </p:cNvSpPr>
          <p:nvPr/>
        </p:nvSpPr>
        <p:spPr bwMode="auto">
          <a:xfrm>
            <a:off x="3063875" y="5868988"/>
            <a:ext cx="1120775" cy="242887"/>
          </a:xfrm>
          <a:prstGeom prst="rect">
            <a:avLst/>
          </a:prstGeom>
          <a:noFill/>
          <a:ln w="9525">
            <a:noFill/>
            <a:miter lim="800000"/>
            <a:headEnd/>
            <a:tailEnd/>
          </a:ln>
        </p:spPr>
        <p:txBody>
          <a:bodyPr>
            <a:spAutoFit/>
          </a:bodyPr>
          <a:lstStyle/>
          <a:p>
            <a:pPr eaLnBrk="1" hangingPunct="1"/>
            <a:r>
              <a:rPr lang="ja-JP" altLang="en-US" sz="1000" b="1">
                <a:ea typeface="HGPｺﾞｼｯｸM" pitchFamily="50" charset="-128"/>
              </a:rPr>
              <a:t>学校</a:t>
            </a:r>
          </a:p>
        </p:txBody>
      </p:sp>
      <p:sp>
        <p:nvSpPr>
          <p:cNvPr id="20506" name="Rectangle 29"/>
          <p:cNvSpPr>
            <a:spLocks noChangeArrowheads="1"/>
          </p:cNvSpPr>
          <p:nvPr/>
        </p:nvSpPr>
        <p:spPr bwMode="auto">
          <a:xfrm>
            <a:off x="2487613" y="6143625"/>
            <a:ext cx="609600" cy="111125"/>
          </a:xfrm>
          <a:prstGeom prst="rect">
            <a:avLst/>
          </a:prstGeom>
          <a:solidFill>
            <a:srgbClr val="008000"/>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507" name="Rectangle 30"/>
          <p:cNvSpPr>
            <a:spLocks noChangeArrowheads="1"/>
          </p:cNvSpPr>
          <p:nvPr/>
        </p:nvSpPr>
        <p:spPr bwMode="auto">
          <a:xfrm>
            <a:off x="2487613" y="6346825"/>
            <a:ext cx="609600" cy="111125"/>
          </a:xfrm>
          <a:prstGeom prst="rect">
            <a:avLst/>
          </a:prstGeom>
          <a:solidFill>
            <a:srgbClr val="00CCFF"/>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508" name="Rectangle 31"/>
          <p:cNvSpPr>
            <a:spLocks noChangeArrowheads="1"/>
          </p:cNvSpPr>
          <p:nvPr/>
        </p:nvSpPr>
        <p:spPr bwMode="auto">
          <a:xfrm>
            <a:off x="2487613" y="6550025"/>
            <a:ext cx="609600" cy="111125"/>
          </a:xfrm>
          <a:prstGeom prst="rect">
            <a:avLst/>
          </a:prstGeom>
          <a:solidFill>
            <a:srgbClr val="0000FF"/>
          </a:solidFill>
          <a:ln w="9525">
            <a:noFill/>
            <a:miter lim="800000"/>
            <a:headEnd/>
            <a:tailEnd/>
          </a:ln>
        </p:spPr>
        <p:txBody>
          <a:bodyPr anchor="ctr"/>
          <a:lstStyle/>
          <a:p>
            <a:pPr eaLnBrk="1" hangingPunct="1"/>
            <a:endParaRPr lang="ja-JP" altLang="en-US">
              <a:ea typeface="ＭＳ Ｐゴシック" pitchFamily="50" charset="-128"/>
            </a:endParaRPr>
          </a:p>
        </p:txBody>
      </p:sp>
      <p:sp>
        <p:nvSpPr>
          <p:cNvPr id="20509" name="Text Box 32"/>
          <p:cNvSpPr txBox="1">
            <a:spLocks noChangeArrowheads="1"/>
          </p:cNvSpPr>
          <p:nvPr/>
        </p:nvSpPr>
        <p:spPr bwMode="auto">
          <a:xfrm>
            <a:off x="3063875" y="6083300"/>
            <a:ext cx="1120775" cy="244475"/>
          </a:xfrm>
          <a:prstGeom prst="rect">
            <a:avLst/>
          </a:prstGeom>
          <a:noFill/>
          <a:ln w="9525">
            <a:noFill/>
            <a:miter lim="800000"/>
            <a:headEnd/>
            <a:tailEnd/>
          </a:ln>
        </p:spPr>
        <p:txBody>
          <a:bodyPr>
            <a:spAutoFit/>
          </a:bodyPr>
          <a:lstStyle/>
          <a:p>
            <a:pPr eaLnBrk="1" hangingPunct="1"/>
            <a:r>
              <a:rPr lang="ja-JP" altLang="en-US" sz="1000" b="1">
                <a:ea typeface="HGPｺﾞｼｯｸM" pitchFamily="50" charset="-128"/>
              </a:rPr>
              <a:t>公園・緑地</a:t>
            </a:r>
          </a:p>
        </p:txBody>
      </p:sp>
      <p:sp>
        <p:nvSpPr>
          <p:cNvPr id="20510" name="Text Box 33"/>
          <p:cNvSpPr txBox="1">
            <a:spLocks noChangeArrowheads="1"/>
          </p:cNvSpPr>
          <p:nvPr/>
        </p:nvSpPr>
        <p:spPr bwMode="auto">
          <a:xfrm>
            <a:off x="3063875" y="6288088"/>
            <a:ext cx="1120775" cy="244475"/>
          </a:xfrm>
          <a:prstGeom prst="rect">
            <a:avLst/>
          </a:prstGeom>
          <a:noFill/>
          <a:ln w="9525">
            <a:noFill/>
            <a:miter lim="800000"/>
            <a:headEnd/>
            <a:tailEnd/>
          </a:ln>
        </p:spPr>
        <p:txBody>
          <a:bodyPr>
            <a:spAutoFit/>
          </a:bodyPr>
          <a:lstStyle/>
          <a:p>
            <a:pPr eaLnBrk="1" hangingPunct="1"/>
            <a:r>
              <a:rPr lang="ja-JP" altLang="en-US" sz="1000" b="1">
                <a:ea typeface="HGPｺﾞｼｯｸM" pitchFamily="50" charset="-128"/>
              </a:rPr>
              <a:t>工場地</a:t>
            </a:r>
          </a:p>
        </p:txBody>
      </p:sp>
      <p:sp>
        <p:nvSpPr>
          <p:cNvPr id="20511" name="Text Box 34"/>
          <p:cNvSpPr txBox="1">
            <a:spLocks noChangeArrowheads="1"/>
          </p:cNvSpPr>
          <p:nvPr/>
        </p:nvSpPr>
        <p:spPr bwMode="auto">
          <a:xfrm>
            <a:off x="3063875" y="6497638"/>
            <a:ext cx="1120775" cy="242887"/>
          </a:xfrm>
          <a:prstGeom prst="rect">
            <a:avLst/>
          </a:prstGeom>
          <a:noFill/>
          <a:ln w="9525">
            <a:noFill/>
            <a:miter lim="800000"/>
            <a:headEnd/>
            <a:tailEnd/>
          </a:ln>
        </p:spPr>
        <p:txBody>
          <a:bodyPr>
            <a:spAutoFit/>
          </a:bodyPr>
          <a:lstStyle/>
          <a:p>
            <a:pPr eaLnBrk="1" hangingPunct="1"/>
            <a:r>
              <a:rPr lang="ja-JP" altLang="en-US" sz="1000" b="1">
                <a:ea typeface="HGPｺﾞｼｯｸM" pitchFamily="50" charset="-128"/>
              </a:rPr>
              <a:t>調整池</a:t>
            </a:r>
          </a:p>
        </p:txBody>
      </p:sp>
      <p:sp>
        <p:nvSpPr>
          <p:cNvPr id="20512" name="Rectangle 4"/>
          <p:cNvSpPr>
            <a:spLocks noChangeArrowheads="1"/>
          </p:cNvSpPr>
          <p:nvPr/>
        </p:nvSpPr>
        <p:spPr bwMode="auto">
          <a:xfrm>
            <a:off x="1849438" y="2730500"/>
            <a:ext cx="2584450" cy="381000"/>
          </a:xfrm>
          <a:prstGeom prst="rect">
            <a:avLst/>
          </a:prstGeom>
          <a:noFill/>
          <a:ln w="9525">
            <a:noFill/>
            <a:miter lim="800000"/>
            <a:headEnd/>
            <a:tailEnd/>
          </a:ln>
        </p:spPr>
        <p:txBody>
          <a:bodyPr wrap="none" anchor="ctr"/>
          <a:lstStyle/>
          <a:p>
            <a:pPr eaLnBrk="1" hangingPunct="1"/>
            <a:r>
              <a:rPr lang="ja-JP" altLang="en-US" sz="1400" b="1">
                <a:ea typeface="ＭＳ Ｐ明朝" pitchFamily="18" charset="-128"/>
              </a:rPr>
              <a:t>←　つくばエクスプレス</a:t>
            </a:r>
          </a:p>
        </p:txBody>
      </p:sp>
      <p:sp>
        <p:nvSpPr>
          <p:cNvPr id="20513" name="AutoShape 36"/>
          <p:cNvSpPr>
            <a:spLocks/>
          </p:cNvSpPr>
          <p:nvPr/>
        </p:nvSpPr>
        <p:spPr bwMode="auto">
          <a:xfrm rot="9300000">
            <a:off x="2960688" y="3729038"/>
            <a:ext cx="1546225" cy="358775"/>
          </a:xfrm>
          <a:custGeom>
            <a:avLst/>
            <a:gdLst>
              <a:gd name="T0" fmla="*/ 3375 w 21600"/>
              <a:gd name="T1" fmla="*/ 5400 h 21600"/>
              <a:gd name="T2" fmla="*/ 18900 w 21600"/>
              <a:gd name="T3" fmla="*/ 16200 h 21600"/>
            </a:gdLst>
            <a:ahLst/>
            <a:cxnLst>
              <a:cxn ang="0">
                <a:pos x="16200" y="0"/>
              </a:cxn>
              <a:cxn ang="0">
                <a:pos x="16200" y="5400"/>
              </a:cxn>
              <a:cxn ang="0">
                <a:pos x="3375" y="5400"/>
              </a:cxn>
              <a:cxn ang="0">
                <a:pos x="3375" y="16200"/>
              </a:cxn>
              <a:cxn ang="0">
                <a:pos x="16200" y="16200"/>
              </a:cxn>
              <a:cxn ang="0">
                <a:pos x="16200" y="21600"/>
              </a:cxn>
              <a:cxn ang="0">
                <a:pos x="21600" y="10800"/>
              </a:cxn>
              <a:cxn ang="0">
                <a:pos x="1350" y="5400"/>
              </a:cxn>
              <a:cxn ang="0">
                <a:pos x="1350" y="16200"/>
              </a:cxn>
              <a:cxn ang="0">
                <a:pos x="2700" y="16200"/>
              </a:cxn>
              <a:cxn ang="0">
                <a:pos x="2700" y="5400"/>
              </a:cxn>
              <a:cxn ang="0">
                <a:pos x="0" y="5400"/>
              </a:cxn>
              <a:cxn ang="0">
                <a:pos x="0" y="16200"/>
              </a:cxn>
              <a:cxn ang="0">
                <a:pos x="675" y="16200"/>
              </a:cxn>
              <a:cxn ang="0">
                <a:pos x="675" y="5400"/>
              </a:cxn>
            </a:cxnLst>
            <a:rect l="T0" t="T1" r="T2" b="T3"/>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00"/>
          </a:solidFill>
          <a:ln w="9525">
            <a:noFill/>
            <a:round/>
            <a:headEnd/>
            <a:tailEnd/>
          </a:ln>
        </p:spPr>
        <p:txBody>
          <a:bodyPr anchor="ctr"/>
          <a:lstStyle/>
          <a:p>
            <a:endParaRPr lang="ja-JP" altLang="en-US"/>
          </a:p>
        </p:txBody>
      </p:sp>
      <p:sp>
        <p:nvSpPr>
          <p:cNvPr id="20514" name="AutoShape 37"/>
          <p:cNvSpPr>
            <a:spLocks/>
          </p:cNvSpPr>
          <p:nvPr/>
        </p:nvSpPr>
        <p:spPr bwMode="auto">
          <a:xfrm rot="9300000">
            <a:off x="3136900" y="1338263"/>
            <a:ext cx="1270000" cy="358775"/>
          </a:xfrm>
          <a:custGeom>
            <a:avLst/>
            <a:gdLst>
              <a:gd name="T0" fmla="*/ 3375 w 21600"/>
              <a:gd name="T1" fmla="*/ 5400 h 21600"/>
              <a:gd name="T2" fmla="*/ 18900 w 21600"/>
              <a:gd name="T3" fmla="*/ 16200 h 21600"/>
            </a:gdLst>
            <a:ahLst/>
            <a:cxnLst>
              <a:cxn ang="0">
                <a:pos x="16200" y="0"/>
              </a:cxn>
              <a:cxn ang="0">
                <a:pos x="16200" y="5400"/>
              </a:cxn>
              <a:cxn ang="0">
                <a:pos x="3375" y="5400"/>
              </a:cxn>
              <a:cxn ang="0">
                <a:pos x="3375" y="16200"/>
              </a:cxn>
              <a:cxn ang="0">
                <a:pos x="16200" y="16200"/>
              </a:cxn>
              <a:cxn ang="0">
                <a:pos x="16200" y="21600"/>
              </a:cxn>
              <a:cxn ang="0">
                <a:pos x="21600" y="10800"/>
              </a:cxn>
              <a:cxn ang="0">
                <a:pos x="1350" y="5400"/>
              </a:cxn>
              <a:cxn ang="0">
                <a:pos x="1350" y="16200"/>
              </a:cxn>
              <a:cxn ang="0">
                <a:pos x="2700" y="16200"/>
              </a:cxn>
              <a:cxn ang="0">
                <a:pos x="2700" y="5400"/>
              </a:cxn>
              <a:cxn ang="0">
                <a:pos x="0" y="5400"/>
              </a:cxn>
              <a:cxn ang="0">
                <a:pos x="0" y="16200"/>
              </a:cxn>
              <a:cxn ang="0">
                <a:pos x="675" y="16200"/>
              </a:cxn>
              <a:cxn ang="0">
                <a:pos x="675" y="5400"/>
              </a:cxn>
            </a:cxnLst>
            <a:rect l="T0" t="T1" r="T2" b="T3"/>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noFill/>
            <a:round/>
            <a:headEnd/>
            <a:tailEnd/>
          </a:ln>
        </p:spPr>
        <p:txBody>
          <a:bodyPr anchor="ctr"/>
          <a:lstStyle/>
          <a:p>
            <a:endParaRPr lang="ja-JP" altLang="en-US"/>
          </a:p>
        </p:txBody>
      </p:sp>
      <p:sp>
        <p:nvSpPr>
          <p:cNvPr id="20515" name="Line 35"/>
          <p:cNvSpPr>
            <a:spLocks noChangeShapeType="1"/>
          </p:cNvSpPr>
          <p:nvPr/>
        </p:nvSpPr>
        <p:spPr bwMode="auto">
          <a:xfrm>
            <a:off x="730250" y="2590800"/>
            <a:ext cx="558800" cy="488950"/>
          </a:xfrm>
          <a:prstGeom prst="line">
            <a:avLst/>
          </a:prstGeom>
          <a:noFill/>
          <a:ln w="38100" cmpd="sng">
            <a:solidFill>
              <a:schemeClr val="tx1"/>
            </a:solidFill>
            <a:round/>
            <a:headEnd/>
            <a:tailEnd/>
          </a:ln>
          <a:effectLst/>
        </p:spPr>
        <p:txBody>
          <a:bodyPr/>
          <a:lstStyle/>
          <a:p>
            <a:endParaRPr lang="ja-JP" altLang="en-US"/>
          </a:p>
        </p:txBody>
      </p:sp>
      <p:sp>
        <p:nvSpPr>
          <p:cNvPr id="20516" name="Line 36"/>
          <p:cNvSpPr>
            <a:spLocks noChangeShapeType="1"/>
          </p:cNvSpPr>
          <p:nvPr/>
        </p:nvSpPr>
        <p:spPr bwMode="auto">
          <a:xfrm flipH="1" flipV="1">
            <a:off x="1289050" y="3079750"/>
            <a:ext cx="1327150" cy="1816100"/>
          </a:xfrm>
          <a:prstGeom prst="line">
            <a:avLst/>
          </a:prstGeom>
          <a:noFill/>
          <a:ln w="28575" cmpd="sng">
            <a:solidFill>
              <a:schemeClr val="tx1"/>
            </a:solidFill>
            <a:round/>
            <a:headEnd/>
            <a:tailEnd/>
          </a:ln>
          <a:effectLst/>
        </p:spPr>
        <p:txBody>
          <a:bodyPr/>
          <a:lstStyle/>
          <a:p>
            <a:endParaRPr lang="ja-JP" altLang="en-US"/>
          </a:p>
        </p:txBody>
      </p:sp>
      <p:sp>
        <p:nvSpPr>
          <p:cNvPr id="20517" name="Rectangle 4"/>
          <p:cNvSpPr>
            <a:spLocks noChangeArrowheads="1"/>
          </p:cNvSpPr>
          <p:nvPr/>
        </p:nvSpPr>
        <p:spPr bwMode="auto">
          <a:xfrm>
            <a:off x="104775" y="2311400"/>
            <a:ext cx="1327150" cy="381000"/>
          </a:xfrm>
          <a:prstGeom prst="rect">
            <a:avLst/>
          </a:prstGeom>
          <a:noFill/>
          <a:ln w="9525">
            <a:noFill/>
            <a:miter lim="800000"/>
            <a:headEnd/>
            <a:tailEnd/>
          </a:ln>
          <a:effectLst/>
        </p:spPr>
        <p:txBody>
          <a:bodyPr wrap="none" anchor="ctr"/>
          <a:lstStyle/>
          <a:p>
            <a:pPr eaLnBrk="1" hangingPunct="1"/>
            <a:r>
              <a:rPr lang="ja-JP" altLang="en-US" sz="1400" b="1">
                <a:ea typeface="ＭＳ Ｐ明朝" pitchFamily="18" charset="-128"/>
              </a:rPr>
              <a:t>国道16号線</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8" name="Picture 12"/>
          <p:cNvPicPr>
            <a:picLocks noGrp="1" noChangeAspect="1" noChangeArrowheads="1"/>
          </p:cNvPicPr>
          <p:nvPr>
            <p:ph sz="quarter" idx="1"/>
          </p:nvPr>
        </p:nvPicPr>
        <p:blipFill>
          <a:blip r:embed="rId3" cstate="print"/>
          <a:srcRect/>
          <a:stretch>
            <a:fillRect/>
          </a:stretch>
        </p:blipFill>
        <p:spPr>
          <a:xfrm>
            <a:off x="592138" y="1471613"/>
            <a:ext cx="1397000" cy="2351087"/>
          </a:xfrm>
          <a:noFill/>
          <a:ln/>
        </p:spPr>
      </p:pic>
      <p:sp>
        <p:nvSpPr>
          <p:cNvPr id="27" name="コンテンツ プレースホルダ 26"/>
          <p:cNvSpPr>
            <a:spLocks noGrp="1"/>
          </p:cNvSpPr>
          <p:nvPr>
            <p:ph sz="quarter" idx="2"/>
          </p:nvPr>
        </p:nvSpPr>
        <p:spPr>
          <a:xfrm>
            <a:off x="4991100" y="495300"/>
            <a:ext cx="3689350" cy="2674938"/>
          </a:xfrm>
        </p:spPr>
        <p:txBody>
          <a:bodyPr>
            <a:noAutofit/>
          </a:bodyPr>
          <a:lstStyle/>
          <a:p>
            <a:pPr>
              <a:buNone/>
            </a:pPr>
            <a:r>
              <a:rPr kumimoji="1" lang="ja-JP" altLang="en-US" sz="1600" b="1" dirty="0" smtClean="0">
                <a:solidFill>
                  <a:srgbClr val="0000FF"/>
                </a:solidFill>
                <a:latin typeface="+mn-ea"/>
              </a:rPr>
              <a:t>平成２８年度</a:t>
            </a:r>
            <a:endParaRPr kumimoji="1" lang="en-US" altLang="ja-JP" sz="1600" b="1" dirty="0" smtClean="0">
              <a:solidFill>
                <a:srgbClr val="0000FF"/>
              </a:solidFill>
              <a:latin typeface="+mn-ea"/>
            </a:endParaRPr>
          </a:p>
          <a:p>
            <a:pPr>
              <a:buNone/>
            </a:pPr>
            <a:r>
              <a:rPr lang="ja-JP" altLang="en-US" sz="1600" b="1" dirty="0" smtClean="0">
                <a:solidFill>
                  <a:srgbClr val="0000FF"/>
                </a:solidFill>
                <a:latin typeface="+mn-ea"/>
              </a:rPr>
              <a:t>　　管路</a:t>
            </a:r>
            <a:r>
              <a:rPr kumimoji="1" lang="ja-JP" altLang="en-US" sz="1600" b="1" dirty="0" smtClean="0">
                <a:solidFill>
                  <a:srgbClr val="0000FF"/>
                </a:solidFill>
                <a:latin typeface="+mn-ea"/>
              </a:rPr>
              <a:t>調査　延長２２，５８０ｍ</a:t>
            </a:r>
            <a:endParaRPr kumimoji="1" lang="en-US" altLang="ja-JP" sz="1600" b="1" dirty="0" smtClean="0">
              <a:solidFill>
                <a:srgbClr val="0000FF"/>
              </a:solidFill>
              <a:latin typeface="+mn-ea"/>
            </a:endParaRPr>
          </a:p>
          <a:p>
            <a:pPr>
              <a:buNone/>
            </a:pPr>
            <a:r>
              <a:rPr lang="ja-JP" altLang="en-US" sz="1600" b="1" dirty="0" smtClean="0">
                <a:solidFill>
                  <a:srgbClr val="0000FF"/>
                </a:solidFill>
                <a:latin typeface="+mn-ea"/>
              </a:rPr>
              <a:t>　　　　　　　　</a:t>
            </a:r>
            <a:r>
              <a:rPr kumimoji="1" lang="ja-JP" altLang="en-US" sz="1600" b="1" dirty="0" smtClean="0">
                <a:solidFill>
                  <a:srgbClr val="0000FF"/>
                </a:solidFill>
                <a:latin typeface="+mn-ea"/>
              </a:rPr>
              <a:t>　契約額３４，１２８千円</a:t>
            </a:r>
            <a:endParaRPr kumimoji="1" lang="en-US" altLang="ja-JP" sz="1600" b="1" dirty="0" smtClean="0">
              <a:solidFill>
                <a:srgbClr val="0000FF"/>
              </a:solidFill>
              <a:latin typeface="+mn-ea"/>
            </a:endParaRPr>
          </a:p>
          <a:p>
            <a:pPr>
              <a:buNone/>
            </a:pPr>
            <a:r>
              <a:rPr lang="ja-JP" altLang="en-US" sz="1600" b="1" dirty="0" smtClean="0">
                <a:solidFill>
                  <a:srgbClr val="0000FF"/>
                </a:solidFill>
                <a:latin typeface="+mn-ea"/>
              </a:rPr>
              <a:t>　　人孔点検　箇所１，９２０基　</a:t>
            </a:r>
            <a:endParaRPr lang="en-US" altLang="ja-JP" sz="1600" b="1" dirty="0" smtClean="0">
              <a:solidFill>
                <a:srgbClr val="0000FF"/>
              </a:solidFill>
              <a:latin typeface="+mn-ea"/>
            </a:endParaRPr>
          </a:p>
          <a:p>
            <a:pPr>
              <a:buNone/>
            </a:pPr>
            <a:r>
              <a:rPr lang="ja-JP" altLang="en-US" sz="1600" b="1" dirty="0" smtClean="0">
                <a:solidFill>
                  <a:srgbClr val="0000FF"/>
                </a:solidFill>
                <a:latin typeface="+mn-ea"/>
              </a:rPr>
              <a:t>　　　　　　　　　契約額２０，５２０千円</a:t>
            </a:r>
            <a:endParaRPr lang="en-US" altLang="ja-JP" sz="1600" b="1" dirty="0" smtClean="0">
              <a:solidFill>
                <a:srgbClr val="0000FF"/>
              </a:solidFill>
              <a:latin typeface="+mn-ea"/>
            </a:endParaRPr>
          </a:p>
          <a:p>
            <a:pPr>
              <a:buNone/>
            </a:pPr>
            <a:r>
              <a:rPr lang="ja-JP" altLang="en-US" sz="1600" b="1" dirty="0" smtClean="0">
                <a:solidFill>
                  <a:srgbClr val="FF0000"/>
                </a:solidFill>
                <a:latin typeface="+mn-ea"/>
              </a:rPr>
              <a:t>平成２９年度</a:t>
            </a:r>
            <a:endParaRPr lang="en-US" altLang="ja-JP" sz="1600" b="1" dirty="0" smtClean="0">
              <a:solidFill>
                <a:srgbClr val="FF0000"/>
              </a:solidFill>
              <a:latin typeface="+mn-ea"/>
            </a:endParaRPr>
          </a:p>
          <a:p>
            <a:pPr>
              <a:buNone/>
            </a:pPr>
            <a:r>
              <a:rPr lang="ja-JP" altLang="en-US" sz="1600" b="1" dirty="0" smtClean="0">
                <a:solidFill>
                  <a:srgbClr val="FF0000"/>
                </a:solidFill>
                <a:latin typeface="+mn-ea"/>
              </a:rPr>
              <a:t>　　管路調査　延長約７４，０００ｍ</a:t>
            </a:r>
            <a:endParaRPr lang="en-US" altLang="ja-JP" sz="1600" b="1" dirty="0" smtClean="0">
              <a:solidFill>
                <a:srgbClr val="FF0000"/>
              </a:solidFill>
              <a:latin typeface="+mn-ea"/>
            </a:endParaRPr>
          </a:p>
          <a:p>
            <a:pPr>
              <a:buNone/>
            </a:pPr>
            <a:r>
              <a:rPr lang="ja-JP" altLang="en-US" sz="1600" b="1" dirty="0" smtClean="0">
                <a:solidFill>
                  <a:srgbClr val="FF0000"/>
                </a:solidFill>
                <a:latin typeface="+mn-ea"/>
              </a:rPr>
              <a:t>　　　　　　　　　予算額１３０，０００千円</a:t>
            </a:r>
            <a:endParaRPr lang="en-US" altLang="ja-JP" sz="1600" b="1" dirty="0" smtClean="0">
              <a:solidFill>
                <a:srgbClr val="FF0000"/>
              </a:solidFill>
              <a:latin typeface="+mn-ea"/>
            </a:endParaRPr>
          </a:p>
          <a:p>
            <a:pPr>
              <a:buNone/>
            </a:pPr>
            <a:r>
              <a:rPr lang="ja-JP" altLang="en-US" sz="1600" b="1" dirty="0" smtClean="0">
                <a:solidFill>
                  <a:srgbClr val="FF0000"/>
                </a:solidFill>
                <a:latin typeface="+mn-ea"/>
              </a:rPr>
              <a:t>　　人孔点検　箇所約１，９００基</a:t>
            </a:r>
            <a:endParaRPr lang="en-US" altLang="ja-JP" sz="1600" b="1" dirty="0" smtClean="0">
              <a:solidFill>
                <a:srgbClr val="FF0000"/>
              </a:solidFill>
              <a:latin typeface="+mn-ea"/>
            </a:endParaRPr>
          </a:p>
          <a:p>
            <a:pPr>
              <a:buNone/>
            </a:pPr>
            <a:r>
              <a:rPr lang="ja-JP" altLang="en-US" sz="1600" b="1" dirty="0" smtClean="0">
                <a:solidFill>
                  <a:srgbClr val="FF0000"/>
                </a:solidFill>
                <a:latin typeface="+mn-ea"/>
              </a:rPr>
              <a:t>　　　　　　　　　予算額２１，０００千円</a:t>
            </a:r>
            <a:endParaRPr kumimoji="1" lang="ja-JP" altLang="en-US" sz="1600" b="1" dirty="0">
              <a:solidFill>
                <a:srgbClr val="FF0000"/>
              </a:solidFill>
              <a:latin typeface="+mn-ea"/>
            </a:endParaRPr>
          </a:p>
        </p:txBody>
      </p:sp>
      <p:pic>
        <p:nvPicPr>
          <p:cNvPr id="24579" name="Picture 3"/>
          <p:cNvPicPr>
            <a:picLocks noGrp="1" noChangeAspect="1" noChangeArrowheads="1"/>
          </p:cNvPicPr>
          <p:nvPr>
            <p:ph sz="quarter" idx="3"/>
          </p:nvPr>
        </p:nvPicPr>
        <p:blipFill>
          <a:blip r:embed="rId4" cstate="print"/>
          <a:srcRect t="6452"/>
          <a:stretch>
            <a:fillRect/>
          </a:stretch>
        </p:blipFill>
        <p:spPr>
          <a:xfrm>
            <a:off x="520700" y="3289300"/>
            <a:ext cx="3425825" cy="1885950"/>
          </a:xfrm>
          <a:noFill/>
          <a:ln/>
        </p:spPr>
      </p:pic>
      <p:pic>
        <p:nvPicPr>
          <p:cNvPr id="24581" name="Picture 5"/>
          <p:cNvPicPr>
            <a:picLocks noGrp="1" noChangeAspect="1" noChangeArrowheads="1"/>
          </p:cNvPicPr>
          <p:nvPr>
            <p:ph sz="quarter" idx="4"/>
          </p:nvPr>
        </p:nvPicPr>
        <p:blipFill>
          <a:blip r:embed="rId5" cstate="print"/>
          <a:srcRect/>
          <a:stretch>
            <a:fillRect/>
          </a:stretch>
        </p:blipFill>
        <p:spPr>
          <a:xfrm>
            <a:off x="1987550" y="3708400"/>
            <a:ext cx="1870075" cy="1466850"/>
          </a:xfrm>
          <a:noFill/>
          <a:ln/>
        </p:spPr>
      </p:pic>
      <p:sp>
        <p:nvSpPr>
          <p:cNvPr id="26" name="スライド番号プレースホルダ 8"/>
          <p:cNvSpPr>
            <a:spLocks noGrp="1"/>
          </p:cNvSpPr>
          <p:nvPr>
            <p:ph type="sldNum" sz="quarter" idx="12"/>
          </p:nvPr>
        </p:nvSpPr>
        <p:spPr/>
        <p:txBody>
          <a:bodyPr/>
          <a:lstStyle/>
          <a:p>
            <a:r>
              <a:rPr lang="ja-JP" altLang="en-US" sz="1800" dirty="0" smtClean="0">
                <a:latin typeface="ＭＳ Ｐゴシック" pitchFamily="50" charset="-128"/>
                <a:ea typeface="ＭＳ Ｐゴシック" pitchFamily="50" charset="-128"/>
              </a:rPr>
              <a:t>５</a:t>
            </a:r>
            <a:endParaRPr lang="ja-JP" altLang="en-US" sz="1800" dirty="0">
              <a:latin typeface="ＭＳ Ｐゴシック" pitchFamily="50" charset="-128"/>
              <a:ea typeface="ＭＳ Ｐゴシック" pitchFamily="50" charset="-128"/>
            </a:endParaRPr>
          </a:p>
        </p:txBody>
      </p:sp>
      <p:sp>
        <p:nvSpPr>
          <p:cNvPr id="24580" name="Text Box 3"/>
          <p:cNvSpPr txBox="1">
            <a:spLocks noChangeArrowheads="1"/>
          </p:cNvSpPr>
          <p:nvPr/>
        </p:nvSpPr>
        <p:spPr bwMode="auto">
          <a:xfrm>
            <a:off x="171450" y="425450"/>
            <a:ext cx="4679950" cy="520700"/>
          </a:xfrm>
          <a:prstGeom prst="rect">
            <a:avLst/>
          </a:prstGeom>
          <a:solidFill>
            <a:schemeClr val="bg1"/>
          </a:solidFill>
          <a:ln w="9525">
            <a:noFill/>
            <a:miter lim="800000"/>
            <a:headEnd/>
            <a:tailEnd/>
          </a:ln>
          <a:effectLst/>
        </p:spPr>
        <p:txBody>
          <a:bodyPr wrap="square" lIns="90170" tIns="46990" rIns="90170" bIns="46990">
            <a:spAutoFit/>
          </a:bodyPr>
          <a:lstStyle/>
          <a:p>
            <a:pPr eaLnBrk="1" hangingPunct="1">
              <a:spcBef>
                <a:spcPct val="50000"/>
              </a:spcBef>
            </a:pPr>
            <a:r>
              <a:rPr lang="ja-JP" altLang="en-US" sz="2800" dirty="0">
                <a:solidFill>
                  <a:schemeClr val="tx2"/>
                </a:solidFill>
                <a:latin typeface="HGSｺﾞｼｯｸM" pitchFamily="50" charset="-128"/>
                <a:ea typeface="HGSｺﾞｼｯｸM" pitchFamily="50" charset="-128"/>
              </a:rPr>
              <a:t> </a:t>
            </a:r>
            <a:r>
              <a:rPr lang="ja-JP" altLang="en-US" sz="2800" dirty="0" smtClean="0">
                <a:solidFill>
                  <a:schemeClr val="tx2"/>
                </a:solidFill>
                <a:latin typeface="ＭＳ ゴシック" pitchFamily="49" charset="-128"/>
                <a:ea typeface="ＭＳ ゴシック" pitchFamily="49" charset="-128"/>
              </a:rPr>
              <a:t>１</a:t>
            </a:r>
            <a:r>
              <a:rPr lang="en-US" altLang="ja-JP" sz="2800" dirty="0" smtClean="0">
                <a:solidFill>
                  <a:schemeClr val="tx2"/>
                </a:solidFill>
                <a:latin typeface="ＭＳ ゴシック" pitchFamily="49" charset="-128"/>
                <a:ea typeface="ＭＳ ゴシック" pitchFamily="49" charset="-128"/>
              </a:rPr>
              <a:t>-</a:t>
            </a:r>
            <a:r>
              <a:rPr lang="ja-JP" altLang="en-US" sz="2800" dirty="0" smtClean="0">
                <a:solidFill>
                  <a:schemeClr val="tx2"/>
                </a:solidFill>
                <a:latin typeface="ＭＳ ゴシック" pitchFamily="49" charset="-128"/>
                <a:ea typeface="ＭＳ ゴシック" pitchFamily="49" charset="-128"/>
              </a:rPr>
              <a:t>４</a:t>
            </a:r>
            <a:r>
              <a:rPr lang="ja-JP" altLang="en-US" sz="2800" dirty="0">
                <a:solidFill>
                  <a:schemeClr val="tx2"/>
                </a:solidFill>
                <a:latin typeface="ＭＳ ゴシック" pitchFamily="49" charset="-128"/>
                <a:ea typeface="ＭＳ ゴシック" pitchFamily="49" charset="-128"/>
              </a:rPr>
              <a:t>　</a:t>
            </a:r>
            <a:r>
              <a:rPr lang="ja-JP" altLang="en-US" sz="2800" dirty="0" smtClean="0">
                <a:solidFill>
                  <a:schemeClr val="tx2"/>
                </a:solidFill>
                <a:latin typeface="ＭＳ ゴシック" pitchFamily="49" charset="-128"/>
                <a:ea typeface="ＭＳ ゴシック" pitchFamily="49" charset="-128"/>
              </a:rPr>
              <a:t>老朽管</a:t>
            </a:r>
            <a:r>
              <a:rPr lang="ja-JP" altLang="en-US" sz="2800" dirty="0">
                <a:solidFill>
                  <a:schemeClr val="tx2"/>
                </a:solidFill>
                <a:latin typeface="ＭＳ Ｐゴシック" pitchFamily="50" charset="-128"/>
                <a:ea typeface="ＭＳ Ｐゴシック" pitchFamily="50" charset="-128"/>
              </a:rPr>
              <a:t>ＴＶカメラ</a:t>
            </a:r>
            <a:r>
              <a:rPr lang="ja-JP" altLang="en-US" sz="2800" dirty="0" smtClean="0">
                <a:solidFill>
                  <a:schemeClr val="tx2"/>
                </a:solidFill>
                <a:latin typeface="ＭＳ Ｐゴシック" pitchFamily="50" charset="-128"/>
                <a:ea typeface="ＭＳ Ｐゴシック" pitchFamily="50" charset="-128"/>
              </a:rPr>
              <a:t>調査</a:t>
            </a:r>
            <a:endParaRPr lang="ja-JP" altLang="en-US" sz="2800" dirty="0">
              <a:solidFill>
                <a:schemeClr val="tx2"/>
              </a:solidFill>
              <a:latin typeface="ＭＳ Ｐゴシック" pitchFamily="50" charset="-128"/>
              <a:ea typeface="ＭＳ Ｐゴシック" pitchFamily="50" charset="-128"/>
            </a:endParaRPr>
          </a:p>
        </p:txBody>
      </p:sp>
      <p:pic>
        <p:nvPicPr>
          <p:cNvPr id="24583" name="Picture 7"/>
          <p:cNvPicPr>
            <a:picLocks noChangeAspect="1" noChangeArrowheads="1"/>
          </p:cNvPicPr>
          <p:nvPr/>
        </p:nvPicPr>
        <p:blipFill>
          <a:blip r:embed="rId6" cstate="print"/>
          <a:srcRect/>
          <a:stretch>
            <a:fillRect/>
          </a:stretch>
        </p:blipFill>
        <p:spPr bwMode="auto">
          <a:xfrm>
            <a:off x="6038850" y="3568700"/>
            <a:ext cx="1466850" cy="1139825"/>
          </a:xfrm>
          <a:prstGeom prst="rect">
            <a:avLst/>
          </a:prstGeom>
          <a:noFill/>
          <a:ln w="9525">
            <a:noFill/>
            <a:miter lim="800000"/>
            <a:headEnd/>
            <a:tailEnd/>
          </a:ln>
          <a:effectLst/>
        </p:spPr>
      </p:pic>
      <p:pic>
        <p:nvPicPr>
          <p:cNvPr id="24584" name="Picture 8"/>
          <p:cNvPicPr>
            <a:picLocks noChangeAspect="1" noChangeArrowheads="1"/>
          </p:cNvPicPr>
          <p:nvPr/>
        </p:nvPicPr>
        <p:blipFill>
          <a:blip r:embed="rId7" cstate="print"/>
          <a:srcRect/>
          <a:stretch>
            <a:fillRect/>
          </a:stretch>
        </p:blipFill>
        <p:spPr bwMode="auto">
          <a:xfrm>
            <a:off x="4502150" y="3568700"/>
            <a:ext cx="1466850" cy="1158875"/>
          </a:xfrm>
          <a:prstGeom prst="rect">
            <a:avLst/>
          </a:prstGeom>
          <a:noFill/>
          <a:ln w="9525">
            <a:noFill/>
            <a:miter lim="800000"/>
            <a:headEnd/>
            <a:tailEnd/>
          </a:ln>
          <a:effectLst/>
        </p:spPr>
      </p:pic>
      <p:pic>
        <p:nvPicPr>
          <p:cNvPr id="24585" name="Picture 9"/>
          <p:cNvPicPr>
            <a:picLocks noChangeAspect="1" noChangeArrowheads="1"/>
          </p:cNvPicPr>
          <p:nvPr/>
        </p:nvPicPr>
        <p:blipFill>
          <a:blip r:embed="rId8" cstate="print"/>
          <a:srcRect/>
          <a:stretch>
            <a:fillRect/>
          </a:stretch>
        </p:blipFill>
        <p:spPr bwMode="auto">
          <a:xfrm>
            <a:off x="6038850" y="5105400"/>
            <a:ext cx="1466850" cy="1138238"/>
          </a:xfrm>
          <a:prstGeom prst="rect">
            <a:avLst/>
          </a:prstGeom>
          <a:noFill/>
          <a:ln w="9525">
            <a:noFill/>
            <a:miter lim="800000"/>
            <a:headEnd/>
            <a:tailEnd/>
          </a:ln>
          <a:effectLst/>
        </p:spPr>
      </p:pic>
      <p:pic>
        <p:nvPicPr>
          <p:cNvPr id="24586" name="Picture 10"/>
          <p:cNvPicPr>
            <a:picLocks noChangeAspect="1" noChangeArrowheads="1"/>
          </p:cNvPicPr>
          <p:nvPr/>
        </p:nvPicPr>
        <p:blipFill>
          <a:blip r:embed="rId9" cstate="print"/>
          <a:srcRect/>
          <a:stretch>
            <a:fillRect/>
          </a:stretch>
        </p:blipFill>
        <p:spPr bwMode="auto">
          <a:xfrm>
            <a:off x="4502150" y="5105400"/>
            <a:ext cx="1466850" cy="1146175"/>
          </a:xfrm>
          <a:prstGeom prst="rect">
            <a:avLst/>
          </a:prstGeom>
          <a:noFill/>
          <a:ln w="9525">
            <a:noFill/>
            <a:miter lim="800000"/>
            <a:headEnd/>
            <a:tailEnd/>
          </a:ln>
          <a:effectLst/>
        </p:spPr>
      </p:pic>
      <p:pic>
        <p:nvPicPr>
          <p:cNvPr id="24587" name="Picture 11"/>
          <p:cNvPicPr>
            <a:picLocks noChangeAspect="1" noChangeArrowheads="1"/>
          </p:cNvPicPr>
          <p:nvPr/>
        </p:nvPicPr>
        <p:blipFill>
          <a:blip r:embed="rId10" cstate="print"/>
          <a:srcRect/>
          <a:stretch>
            <a:fillRect/>
          </a:stretch>
        </p:blipFill>
        <p:spPr bwMode="auto">
          <a:xfrm>
            <a:off x="7575550" y="3568700"/>
            <a:ext cx="1466850" cy="1139825"/>
          </a:xfrm>
          <a:prstGeom prst="rect">
            <a:avLst/>
          </a:prstGeom>
          <a:noFill/>
          <a:ln w="9525">
            <a:noFill/>
            <a:miter lim="800000"/>
            <a:headEnd/>
            <a:tailEnd/>
          </a:ln>
          <a:effectLst/>
        </p:spPr>
      </p:pic>
      <p:pic>
        <p:nvPicPr>
          <p:cNvPr id="24589" name="Picture 13"/>
          <p:cNvPicPr>
            <a:picLocks noChangeAspect="1" noChangeArrowheads="1"/>
          </p:cNvPicPr>
          <p:nvPr/>
        </p:nvPicPr>
        <p:blipFill>
          <a:blip r:embed="rId11" cstate="print"/>
          <a:srcRect/>
          <a:stretch>
            <a:fillRect/>
          </a:stretch>
        </p:blipFill>
        <p:spPr bwMode="auto">
          <a:xfrm>
            <a:off x="2406650" y="1473200"/>
            <a:ext cx="1466850" cy="1139825"/>
          </a:xfrm>
          <a:prstGeom prst="rect">
            <a:avLst/>
          </a:prstGeom>
          <a:noFill/>
          <a:ln w="9525">
            <a:noFill/>
            <a:miter lim="800000"/>
            <a:headEnd/>
            <a:tailEnd/>
          </a:ln>
          <a:effectLst/>
        </p:spPr>
      </p:pic>
      <p:sp>
        <p:nvSpPr>
          <p:cNvPr id="24590" name="AutoShape 14"/>
          <p:cNvSpPr>
            <a:spLocks noChangeArrowheads="1"/>
          </p:cNvSpPr>
          <p:nvPr/>
        </p:nvSpPr>
        <p:spPr bwMode="auto">
          <a:xfrm rot="900000">
            <a:off x="3035300" y="3429000"/>
            <a:ext cx="139700" cy="419100"/>
          </a:xfrm>
          <a:prstGeom prst="upArrow">
            <a:avLst>
              <a:gd name="adj1" fmla="val 50000"/>
              <a:gd name="adj2" fmla="val 75000"/>
            </a:avLst>
          </a:prstGeom>
          <a:solidFill>
            <a:schemeClr val="accent1"/>
          </a:solidFill>
          <a:ln w="9525" cmpd="sng">
            <a:solidFill>
              <a:schemeClr val="tx1"/>
            </a:solidFill>
            <a:miter lim="800000"/>
            <a:headEnd/>
            <a:tailEnd/>
          </a:ln>
          <a:effectLst/>
        </p:spPr>
        <p:txBody>
          <a:bodyPr vert="eaVert" anchor="ctr"/>
          <a:lstStyle/>
          <a:p>
            <a:endParaRPr lang="ja-JP" altLang="en-US"/>
          </a:p>
        </p:txBody>
      </p:sp>
      <p:sp>
        <p:nvSpPr>
          <p:cNvPr id="24591" name="AutoShape 15"/>
          <p:cNvSpPr>
            <a:spLocks noChangeArrowheads="1"/>
          </p:cNvSpPr>
          <p:nvPr/>
        </p:nvSpPr>
        <p:spPr bwMode="auto">
          <a:xfrm rot="10620000" flipH="1" flipV="1">
            <a:off x="2965450" y="4826000"/>
            <a:ext cx="139700" cy="419100"/>
          </a:xfrm>
          <a:prstGeom prst="downArrow">
            <a:avLst>
              <a:gd name="adj1" fmla="val 50000"/>
              <a:gd name="adj2" fmla="val 75000"/>
            </a:avLst>
          </a:prstGeom>
          <a:solidFill>
            <a:schemeClr val="accent1"/>
          </a:solidFill>
          <a:ln w="9525" cmpd="sng">
            <a:solidFill>
              <a:schemeClr val="tx1"/>
            </a:solidFill>
            <a:miter lim="800000"/>
            <a:headEnd/>
            <a:tailEnd/>
          </a:ln>
          <a:effectLst/>
        </p:spPr>
        <p:txBody>
          <a:bodyPr vert="eaVert" anchor="ctr"/>
          <a:lstStyle/>
          <a:p>
            <a:endParaRPr lang="ja-JP" altLang="en-US"/>
          </a:p>
        </p:txBody>
      </p:sp>
      <p:sp>
        <p:nvSpPr>
          <p:cNvPr id="24592" name="Text Box 16"/>
          <p:cNvSpPr txBox="1">
            <a:spLocks noChangeArrowheads="1"/>
          </p:cNvSpPr>
          <p:nvPr/>
        </p:nvSpPr>
        <p:spPr bwMode="auto">
          <a:xfrm>
            <a:off x="2197100" y="2590800"/>
            <a:ext cx="2125663" cy="457200"/>
          </a:xfrm>
          <a:prstGeom prst="rect">
            <a:avLst/>
          </a:prstGeom>
          <a:noFill/>
          <a:ln w="9525">
            <a:noFill/>
            <a:miter lim="800000"/>
            <a:headEnd/>
            <a:tailEnd/>
          </a:ln>
        </p:spPr>
        <p:txBody>
          <a:bodyPr>
            <a:spAutoFit/>
          </a:bodyPr>
          <a:lstStyle/>
          <a:p>
            <a:r>
              <a:rPr lang="ja-JP" altLang="en-US" sz="1200">
                <a:ea typeface="ＭＳ Ｐゴシック" pitchFamily="50" charset="-128"/>
              </a:rPr>
              <a:t>管口をカメラから見えた画像</a:t>
            </a:r>
          </a:p>
          <a:p>
            <a:endParaRPr lang="ja-JP" altLang="en-US" sz="1200"/>
          </a:p>
        </p:txBody>
      </p:sp>
      <p:sp>
        <p:nvSpPr>
          <p:cNvPr id="24593" name="Text Box 17"/>
          <p:cNvSpPr txBox="1">
            <a:spLocks noChangeArrowheads="1"/>
          </p:cNvSpPr>
          <p:nvPr/>
        </p:nvSpPr>
        <p:spPr bwMode="auto">
          <a:xfrm>
            <a:off x="454025" y="5245100"/>
            <a:ext cx="3281363" cy="1371600"/>
          </a:xfrm>
          <a:prstGeom prst="rect">
            <a:avLst/>
          </a:prstGeom>
          <a:noFill/>
          <a:ln w="9525">
            <a:noFill/>
            <a:miter lim="800000"/>
            <a:headEnd/>
            <a:tailEnd/>
          </a:ln>
        </p:spPr>
        <p:txBody>
          <a:bodyPr>
            <a:spAutoFit/>
          </a:bodyPr>
          <a:lstStyle/>
          <a:p>
            <a:r>
              <a:rPr lang="ja-JP" altLang="en-US" sz="1200" dirty="0">
                <a:latin typeface="ＭＳ Ｐゴシック" pitchFamily="50" charset="-128"/>
                <a:ea typeface="ＭＳ Ｐゴシック" pitchFamily="50" charset="-128"/>
              </a:rPr>
              <a:t>マンホールを開け，地上にいる調査技士が手元のモニターを見ながら内部を確認。</a:t>
            </a:r>
          </a:p>
          <a:p>
            <a:r>
              <a:rPr lang="ja-JP" altLang="en-US" sz="1200" dirty="0">
                <a:latin typeface="ＭＳ Ｐゴシック" pitchFamily="50" charset="-128"/>
                <a:ea typeface="ＭＳ Ｐゴシック" pitchFamily="50" charset="-128"/>
              </a:rPr>
              <a:t>マンホール内に立ち入らない為，安全で管路内走行はしない</a:t>
            </a:r>
            <a:r>
              <a:rPr lang="ja-JP" altLang="en-US" sz="1200" dirty="0" smtClean="0">
                <a:latin typeface="ＭＳ Ｐゴシック" pitchFamily="50" charset="-128"/>
                <a:ea typeface="ＭＳ Ｐゴシック" pitchFamily="50" charset="-128"/>
              </a:rPr>
              <a:t>ため、日進量</a:t>
            </a:r>
            <a:r>
              <a:rPr lang="ja-JP" altLang="en-US" sz="1200" dirty="0">
                <a:latin typeface="ＭＳ Ｐゴシック" pitchFamily="50" charset="-128"/>
                <a:ea typeface="ＭＳ Ｐゴシック" pitchFamily="50" charset="-128"/>
              </a:rPr>
              <a:t>を大幅に確保できる。</a:t>
            </a:r>
          </a:p>
          <a:p>
            <a:r>
              <a:rPr lang="ja-JP" altLang="en-US" sz="1200" dirty="0">
                <a:latin typeface="ＭＳ Ｐゴシック" pitchFamily="50" charset="-128"/>
                <a:ea typeface="ＭＳ Ｐゴシック" pitchFamily="50" charset="-128"/>
              </a:rPr>
              <a:t>あくまでも管口からの撮影のため情報が限られる。</a:t>
            </a:r>
          </a:p>
          <a:p>
            <a:endParaRPr lang="ja-JP" altLang="en-US" sz="1200" dirty="0">
              <a:latin typeface="ＭＳ Ｐゴシック" pitchFamily="50" charset="-128"/>
              <a:ea typeface="ＭＳ Ｐゴシック" pitchFamily="50" charset="-128"/>
            </a:endParaRPr>
          </a:p>
        </p:txBody>
      </p:sp>
      <p:sp>
        <p:nvSpPr>
          <p:cNvPr id="24596" name="AutoShape 20"/>
          <p:cNvSpPr>
            <a:spLocks noChangeArrowheads="1"/>
          </p:cNvSpPr>
          <p:nvPr/>
        </p:nvSpPr>
        <p:spPr bwMode="auto">
          <a:xfrm>
            <a:off x="4152900" y="984250"/>
            <a:ext cx="139700" cy="5448300"/>
          </a:xfrm>
          <a:prstGeom prst="verticalScroll">
            <a:avLst>
              <a:gd name="adj" fmla="val 12500"/>
            </a:avLst>
          </a:prstGeom>
          <a:noFill/>
          <a:ln w="9525" cmpd="sng">
            <a:solidFill>
              <a:schemeClr val="tx1"/>
            </a:solidFill>
            <a:round/>
            <a:headEnd/>
            <a:tailEnd/>
          </a:ln>
          <a:effectLst/>
        </p:spPr>
        <p:txBody>
          <a:bodyPr vert="eaVert" anchor="ctr"/>
          <a:lstStyle/>
          <a:p>
            <a:endParaRPr lang="ja-JP" altLang="en-US"/>
          </a:p>
        </p:txBody>
      </p:sp>
      <p:sp>
        <p:nvSpPr>
          <p:cNvPr id="24597" name="Text Box 21"/>
          <p:cNvSpPr txBox="1">
            <a:spLocks noChangeArrowheads="1"/>
          </p:cNvSpPr>
          <p:nvPr/>
        </p:nvSpPr>
        <p:spPr bwMode="auto">
          <a:xfrm>
            <a:off x="4502150" y="4776788"/>
            <a:ext cx="1397000" cy="274637"/>
          </a:xfrm>
          <a:prstGeom prst="rect">
            <a:avLst/>
          </a:prstGeom>
          <a:noFill/>
          <a:ln w="9525">
            <a:noFill/>
            <a:miter lim="800000"/>
            <a:headEnd/>
            <a:tailEnd/>
          </a:ln>
        </p:spPr>
        <p:txBody>
          <a:bodyPr>
            <a:spAutoFit/>
          </a:bodyPr>
          <a:lstStyle/>
          <a:p>
            <a:r>
              <a:rPr lang="ja-JP" altLang="en-US" sz="1200">
                <a:latin typeface="ＭＳ Ｐゴシック" pitchFamily="50" charset="-128"/>
                <a:ea typeface="ＭＳ Ｐゴシック" pitchFamily="50" charset="-128"/>
              </a:rPr>
              <a:t>ズレ</a:t>
            </a:r>
          </a:p>
        </p:txBody>
      </p:sp>
      <p:sp>
        <p:nvSpPr>
          <p:cNvPr id="24598" name="Text Box 22"/>
          <p:cNvSpPr txBox="1">
            <a:spLocks noChangeArrowheads="1"/>
          </p:cNvSpPr>
          <p:nvPr/>
        </p:nvSpPr>
        <p:spPr bwMode="auto">
          <a:xfrm>
            <a:off x="6038850" y="4756150"/>
            <a:ext cx="1397000" cy="274638"/>
          </a:xfrm>
          <a:prstGeom prst="rect">
            <a:avLst/>
          </a:prstGeom>
          <a:noFill/>
          <a:ln w="9525">
            <a:noFill/>
            <a:miter lim="800000"/>
            <a:headEnd/>
            <a:tailEnd/>
          </a:ln>
          <a:effectLst/>
        </p:spPr>
        <p:txBody>
          <a:bodyPr>
            <a:spAutoFit/>
          </a:bodyPr>
          <a:lstStyle/>
          <a:p>
            <a:r>
              <a:rPr lang="ja-JP" altLang="en-US" sz="1200">
                <a:latin typeface="ＭＳ Ｐゴシック" pitchFamily="50" charset="-128"/>
                <a:ea typeface="ＭＳ Ｐゴシック" pitchFamily="50" charset="-128"/>
              </a:rPr>
              <a:t>浸入水</a:t>
            </a:r>
          </a:p>
        </p:txBody>
      </p:sp>
      <p:sp>
        <p:nvSpPr>
          <p:cNvPr id="24599" name="Text Box 23"/>
          <p:cNvSpPr txBox="1">
            <a:spLocks noChangeArrowheads="1"/>
          </p:cNvSpPr>
          <p:nvPr/>
        </p:nvSpPr>
        <p:spPr bwMode="auto">
          <a:xfrm>
            <a:off x="7645400" y="4756150"/>
            <a:ext cx="1397000" cy="274638"/>
          </a:xfrm>
          <a:prstGeom prst="rect">
            <a:avLst/>
          </a:prstGeom>
          <a:noFill/>
          <a:ln w="9525">
            <a:noFill/>
            <a:miter lim="800000"/>
            <a:headEnd/>
            <a:tailEnd/>
          </a:ln>
          <a:effectLst/>
        </p:spPr>
        <p:txBody>
          <a:bodyPr>
            <a:spAutoFit/>
          </a:bodyPr>
          <a:lstStyle/>
          <a:p>
            <a:r>
              <a:rPr lang="ja-JP" altLang="en-US" sz="1200">
                <a:latin typeface="ＭＳ Ｐゴシック" pitchFamily="50" charset="-128"/>
                <a:ea typeface="ＭＳ Ｐゴシック" pitchFamily="50" charset="-128"/>
              </a:rPr>
              <a:t>木の根の侵入</a:t>
            </a:r>
          </a:p>
        </p:txBody>
      </p:sp>
      <p:sp>
        <p:nvSpPr>
          <p:cNvPr id="24600" name="Text Box 24"/>
          <p:cNvSpPr txBox="1">
            <a:spLocks noChangeArrowheads="1"/>
          </p:cNvSpPr>
          <p:nvPr/>
        </p:nvSpPr>
        <p:spPr bwMode="auto">
          <a:xfrm>
            <a:off x="4572000" y="6292850"/>
            <a:ext cx="1397000" cy="274638"/>
          </a:xfrm>
          <a:prstGeom prst="rect">
            <a:avLst/>
          </a:prstGeom>
          <a:noFill/>
          <a:ln w="9525">
            <a:noFill/>
            <a:miter lim="800000"/>
            <a:headEnd/>
            <a:tailEnd/>
          </a:ln>
          <a:effectLst/>
        </p:spPr>
        <p:txBody>
          <a:bodyPr>
            <a:spAutoFit/>
          </a:bodyPr>
          <a:lstStyle/>
          <a:p>
            <a:r>
              <a:rPr lang="ja-JP" altLang="en-US" sz="1200">
                <a:latin typeface="ＭＳ Ｐゴシック" pitchFamily="50" charset="-128"/>
                <a:ea typeface="ＭＳ Ｐゴシック" pitchFamily="50" charset="-128"/>
              </a:rPr>
              <a:t>土砂堆積</a:t>
            </a:r>
          </a:p>
        </p:txBody>
      </p:sp>
      <p:sp>
        <p:nvSpPr>
          <p:cNvPr id="24601" name="Text Box 25"/>
          <p:cNvSpPr txBox="1">
            <a:spLocks noChangeArrowheads="1"/>
          </p:cNvSpPr>
          <p:nvPr/>
        </p:nvSpPr>
        <p:spPr bwMode="auto">
          <a:xfrm>
            <a:off x="6038850" y="6292850"/>
            <a:ext cx="1397000" cy="274638"/>
          </a:xfrm>
          <a:prstGeom prst="rect">
            <a:avLst/>
          </a:prstGeom>
          <a:noFill/>
          <a:ln w="9525">
            <a:noFill/>
            <a:miter lim="800000"/>
            <a:headEnd/>
            <a:tailEnd/>
          </a:ln>
          <a:effectLst/>
        </p:spPr>
        <p:txBody>
          <a:bodyPr>
            <a:spAutoFit/>
          </a:bodyPr>
          <a:lstStyle/>
          <a:p>
            <a:r>
              <a:rPr lang="ja-JP" altLang="en-US" sz="1200">
                <a:latin typeface="ＭＳ Ｐゴシック" pitchFamily="50" charset="-128"/>
                <a:ea typeface="ＭＳ Ｐゴシック" pitchFamily="50" charset="-128"/>
              </a:rPr>
              <a:t>たるみ</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p:nvPr>
        </p:nvSpPr>
        <p:spPr>
          <a:xfrm>
            <a:off x="450850" y="285750"/>
            <a:ext cx="8229600" cy="558800"/>
          </a:xfrm>
        </p:spPr>
        <p:txBody>
          <a:bodyPr/>
          <a:lstStyle/>
          <a:p>
            <a:pPr algn="l"/>
            <a:r>
              <a:rPr lang="ja-JP" altLang="en-US" sz="2800" dirty="0" smtClean="0">
                <a:solidFill>
                  <a:schemeClr val="tx2"/>
                </a:solidFill>
              </a:rPr>
              <a:t>１</a:t>
            </a:r>
            <a:r>
              <a:rPr lang="en-US" altLang="ja-JP" sz="2800" dirty="0" smtClean="0">
                <a:solidFill>
                  <a:schemeClr val="tx2"/>
                </a:solidFill>
                <a:latin typeface="ＭＳ ゴシック" pitchFamily="49" charset="-128"/>
                <a:ea typeface="ＭＳ ゴシック" pitchFamily="49" charset="-128"/>
              </a:rPr>
              <a:t>-</a:t>
            </a:r>
            <a:r>
              <a:rPr lang="ja-JP" altLang="en-US" sz="2800" dirty="0" smtClean="0">
                <a:solidFill>
                  <a:schemeClr val="tx2"/>
                </a:solidFill>
              </a:rPr>
              <a:t>５　平成２８年度　広報活動</a:t>
            </a:r>
            <a:endParaRPr lang="ja-JP" altLang="en-US" sz="2800" dirty="0">
              <a:solidFill>
                <a:schemeClr val="tx2"/>
              </a:solidFill>
            </a:endParaRPr>
          </a:p>
        </p:txBody>
      </p:sp>
      <p:pic>
        <p:nvPicPr>
          <p:cNvPr id="2052" name="Picture 4" descr="「柏市マンホールカード」の画像検索結果">
            <a:hlinkClick r:id="rId3"/>
          </p:cNvPr>
          <p:cNvPicPr>
            <a:picLocks noGrp="1" noChangeAspect="1" noChangeArrowheads="1"/>
          </p:cNvPicPr>
          <p:nvPr>
            <p:ph sz="quarter" idx="1"/>
          </p:nvPr>
        </p:nvPicPr>
        <p:blipFill>
          <a:blip r:embed="rId4" cstate="print"/>
          <a:stretch>
            <a:fillRect/>
          </a:stretch>
        </p:blipFill>
        <p:spPr bwMode="auto">
          <a:xfrm>
            <a:off x="865206" y="1600200"/>
            <a:ext cx="3222587" cy="2185988"/>
          </a:xfrm>
          <a:prstGeom prst="rect">
            <a:avLst/>
          </a:prstGeom>
          <a:noFill/>
        </p:spPr>
      </p:pic>
      <p:pic>
        <p:nvPicPr>
          <p:cNvPr id="2054" name="Picture 6" descr="0001">
            <a:hlinkClick r:id="rId5" tooltip="0001"/>
          </p:cNvPr>
          <p:cNvPicPr>
            <a:picLocks noGrp="1" noChangeAspect="1" noChangeArrowheads="1"/>
          </p:cNvPicPr>
          <p:nvPr>
            <p:ph sz="quarter" idx="2"/>
          </p:nvPr>
        </p:nvPicPr>
        <p:blipFill>
          <a:blip r:embed="rId6" cstate="print"/>
          <a:stretch>
            <a:fillRect/>
          </a:stretch>
        </p:blipFill>
        <p:spPr bwMode="auto">
          <a:xfrm>
            <a:off x="5410200" y="2032000"/>
            <a:ext cx="2724150" cy="3562350"/>
          </a:xfrm>
          <a:prstGeom prst="rect">
            <a:avLst/>
          </a:prstGeom>
          <a:noFill/>
        </p:spPr>
      </p:pic>
      <p:sp>
        <p:nvSpPr>
          <p:cNvPr id="9" name="スライド番号プレースホルダ 8"/>
          <p:cNvSpPr>
            <a:spLocks noGrp="1"/>
          </p:cNvSpPr>
          <p:nvPr>
            <p:ph type="sldNum" sz="quarter" idx="12"/>
          </p:nvPr>
        </p:nvSpPr>
        <p:spPr/>
        <p:txBody>
          <a:bodyPr/>
          <a:lstStyle/>
          <a:p>
            <a:r>
              <a:rPr lang="ja-JP" altLang="en-US" sz="1800" dirty="0" smtClean="0">
                <a:latin typeface="ＭＳ Ｐゴシック" pitchFamily="50" charset="-128"/>
                <a:ea typeface="ＭＳ Ｐゴシック" pitchFamily="50" charset="-128"/>
              </a:rPr>
              <a:t>６</a:t>
            </a:r>
            <a:endParaRPr lang="ja-JP" altLang="en-US" sz="1800" dirty="0">
              <a:latin typeface="ＭＳ Ｐゴシック" pitchFamily="50" charset="-128"/>
              <a:ea typeface="ＭＳ Ｐゴシック" pitchFamily="50" charset="-128"/>
            </a:endParaRPr>
          </a:p>
        </p:txBody>
      </p:sp>
      <p:sp>
        <p:nvSpPr>
          <p:cNvPr id="43015" name="Rectangle 7"/>
          <p:cNvSpPr>
            <a:spLocks noChangeArrowheads="1"/>
          </p:cNvSpPr>
          <p:nvPr/>
        </p:nvSpPr>
        <p:spPr bwMode="auto">
          <a:xfrm>
            <a:off x="5340350" y="1054100"/>
            <a:ext cx="2863850" cy="908050"/>
          </a:xfrm>
          <a:prstGeom prst="rect">
            <a:avLst/>
          </a:prstGeom>
          <a:noFill/>
          <a:ln w="9525">
            <a:noFill/>
            <a:miter lim="800000"/>
            <a:headEnd/>
            <a:tailEnd/>
          </a:ln>
          <a:effectLst/>
        </p:spPr>
        <p:txBody>
          <a:bodyPr lIns="90170" tIns="46990" rIns="90170" bIns="46990"/>
          <a:lstStyle/>
          <a:p>
            <a:pPr eaLnBrk="1" hangingPunct="1">
              <a:buFontTx/>
              <a:buNone/>
            </a:pPr>
            <a:r>
              <a:rPr lang="ja-JP" altLang="en-US" sz="1600" b="1" dirty="0" smtClean="0">
                <a:solidFill>
                  <a:srgbClr val="1F2DA8"/>
                </a:solidFill>
                <a:effectLst>
                  <a:outerShdw blurRad="38100" dist="38100" dir="2700000" algn="tl">
                    <a:srgbClr val="C0C0C0"/>
                  </a:outerShdw>
                </a:effectLst>
                <a:ea typeface="ＭＳ Ｐゴシック" pitchFamily="50" charset="-128"/>
              </a:rPr>
              <a:t>広報別冊版（</a:t>
            </a:r>
            <a:r>
              <a:rPr lang="en-US" altLang="ja-JP" sz="1600" b="1" dirty="0" smtClean="0">
                <a:solidFill>
                  <a:srgbClr val="1F2DA8"/>
                </a:solidFill>
                <a:effectLst>
                  <a:outerShdw blurRad="38100" dist="38100" dir="2700000" algn="tl">
                    <a:srgbClr val="C0C0C0"/>
                  </a:outerShdw>
                </a:effectLst>
                <a:ea typeface="ＭＳ Ｐゴシック" pitchFamily="50" charset="-128"/>
              </a:rPr>
              <a:t>11</a:t>
            </a:r>
            <a:r>
              <a:rPr lang="ja-JP" altLang="en-US" sz="1600" b="1" dirty="0" smtClean="0">
                <a:solidFill>
                  <a:srgbClr val="1F2DA8"/>
                </a:solidFill>
                <a:effectLst>
                  <a:outerShdw blurRad="38100" dist="38100" dir="2700000" algn="tl">
                    <a:srgbClr val="C0C0C0"/>
                  </a:outerShdw>
                </a:effectLst>
                <a:ea typeface="ＭＳ Ｐゴシック" pitchFamily="50" charset="-128"/>
              </a:rPr>
              <a:t>月</a:t>
            </a:r>
            <a:r>
              <a:rPr lang="en-US" altLang="ja-JP" sz="1600" b="1" dirty="0" smtClean="0">
                <a:solidFill>
                  <a:srgbClr val="1F2DA8"/>
                </a:solidFill>
                <a:effectLst>
                  <a:outerShdw blurRad="38100" dist="38100" dir="2700000" algn="tl">
                    <a:srgbClr val="C0C0C0"/>
                  </a:outerShdw>
                </a:effectLst>
                <a:ea typeface="ＭＳ Ｐゴシック" pitchFamily="50" charset="-128"/>
              </a:rPr>
              <a:t>1</a:t>
            </a:r>
            <a:r>
              <a:rPr lang="ja-JP" altLang="en-US" sz="1600" b="1" dirty="0" smtClean="0">
                <a:solidFill>
                  <a:srgbClr val="1F2DA8"/>
                </a:solidFill>
                <a:effectLst>
                  <a:outerShdw blurRad="38100" dist="38100" dir="2700000" algn="tl">
                    <a:srgbClr val="C0C0C0"/>
                  </a:outerShdw>
                </a:effectLst>
                <a:ea typeface="ＭＳ Ｐゴシック" pitchFamily="50" charset="-128"/>
              </a:rPr>
              <a:t>日発行）</a:t>
            </a:r>
            <a:endParaRPr lang="en-US" altLang="ja-JP" sz="1600" b="1" dirty="0" smtClean="0">
              <a:solidFill>
                <a:srgbClr val="1F2DA8"/>
              </a:solidFill>
              <a:effectLst>
                <a:outerShdw blurRad="38100" dist="38100" dir="2700000" algn="tl">
                  <a:srgbClr val="C0C0C0"/>
                </a:outerShdw>
              </a:effectLst>
              <a:ea typeface="ＭＳ Ｐゴシック" pitchFamily="50" charset="-128"/>
            </a:endParaRPr>
          </a:p>
          <a:p>
            <a:pPr eaLnBrk="1" hangingPunct="1">
              <a:buFontTx/>
              <a:buNone/>
            </a:pPr>
            <a:r>
              <a:rPr lang="ja-JP" altLang="en-US" sz="1600" b="1" dirty="0" smtClean="0">
                <a:solidFill>
                  <a:srgbClr val="1F2DA8"/>
                </a:solidFill>
                <a:effectLst>
                  <a:outerShdw blurRad="38100" dist="38100" dir="2700000" algn="tl">
                    <a:srgbClr val="C0C0C0"/>
                  </a:outerShdw>
                </a:effectLst>
                <a:ea typeface="ＭＳ Ｐゴシック" pitchFamily="50" charset="-128"/>
              </a:rPr>
              <a:t>「蓮子ちゃんがゆく！～柏市の下水道」</a:t>
            </a:r>
            <a:endParaRPr lang="ja-JP" altLang="en-US" sz="1600" b="1" dirty="0">
              <a:solidFill>
                <a:srgbClr val="1F2DA8"/>
              </a:solidFill>
              <a:effectLst>
                <a:outerShdw blurRad="38100" dist="38100" dir="2700000" algn="tl">
                  <a:srgbClr val="C0C0C0"/>
                </a:outerShdw>
              </a:effectLst>
              <a:ea typeface="ＭＳ Ｐゴシック" pitchFamily="50" charset="-128"/>
            </a:endParaRPr>
          </a:p>
        </p:txBody>
      </p:sp>
      <p:sp>
        <p:nvSpPr>
          <p:cNvPr id="43016" name="Rectangle 8"/>
          <p:cNvSpPr>
            <a:spLocks noChangeArrowheads="1"/>
          </p:cNvSpPr>
          <p:nvPr/>
        </p:nvSpPr>
        <p:spPr bwMode="auto">
          <a:xfrm>
            <a:off x="730250" y="984250"/>
            <a:ext cx="3143250" cy="488950"/>
          </a:xfrm>
          <a:prstGeom prst="rect">
            <a:avLst/>
          </a:prstGeom>
          <a:noFill/>
          <a:ln w="9525">
            <a:noFill/>
            <a:miter lim="800000"/>
            <a:headEnd/>
            <a:tailEnd/>
          </a:ln>
          <a:effectLst/>
        </p:spPr>
        <p:txBody>
          <a:bodyPr lIns="90170" tIns="46990" rIns="90170" bIns="46990"/>
          <a:lstStyle/>
          <a:p>
            <a:pPr eaLnBrk="1" hangingPunct="1">
              <a:buFontTx/>
              <a:buNone/>
            </a:pPr>
            <a:r>
              <a:rPr lang="ja-JP" altLang="en-US" sz="1600" b="1" dirty="0" smtClean="0">
                <a:solidFill>
                  <a:srgbClr val="0FB746"/>
                </a:solidFill>
                <a:effectLst>
                  <a:outerShdw blurRad="38100" dist="38100" dir="2700000" algn="tl">
                    <a:srgbClr val="C0C0C0"/>
                  </a:outerShdw>
                </a:effectLst>
                <a:ea typeface="ＭＳ Ｐゴシック" pitchFamily="50" charset="-128"/>
              </a:rPr>
              <a:t>　　</a:t>
            </a:r>
            <a:r>
              <a:rPr lang="ja-JP" altLang="en-US" sz="2400" b="1" dirty="0" smtClean="0">
                <a:solidFill>
                  <a:srgbClr val="0FB746"/>
                </a:solidFill>
                <a:effectLst>
                  <a:outerShdw blurRad="38100" dist="38100" dir="2700000" algn="tl">
                    <a:srgbClr val="C0C0C0"/>
                  </a:outerShdw>
                </a:effectLst>
                <a:ea typeface="ＭＳ Ｐゴシック" pitchFamily="50" charset="-128"/>
              </a:rPr>
              <a:t>　マンホールカード</a:t>
            </a:r>
            <a:endParaRPr lang="ja-JP" altLang="en-US" sz="2400" b="1" dirty="0">
              <a:solidFill>
                <a:srgbClr val="0FB746"/>
              </a:solidFill>
              <a:effectLst>
                <a:outerShdw blurRad="38100" dist="38100" dir="2700000" algn="tl">
                  <a:srgbClr val="C0C0C0"/>
                </a:outerShdw>
              </a:effectLst>
              <a:ea typeface="ＭＳ Ｐゴシック" pitchFamily="50" charset="-128"/>
            </a:endParaRPr>
          </a:p>
        </p:txBody>
      </p:sp>
      <p:sp>
        <p:nvSpPr>
          <p:cNvPr id="26" name="Rectangle 6"/>
          <p:cNvSpPr>
            <a:spLocks noChangeArrowheads="1"/>
          </p:cNvSpPr>
          <p:nvPr/>
        </p:nvSpPr>
        <p:spPr bwMode="auto">
          <a:xfrm>
            <a:off x="590550" y="4057650"/>
            <a:ext cx="4610100" cy="2444751"/>
          </a:xfrm>
          <a:prstGeom prst="rect">
            <a:avLst/>
          </a:prstGeom>
          <a:noFill/>
          <a:ln w="9525">
            <a:noFill/>
            <a:miter lim="800000"/>
            <a:headEnd/>
            <a:tailEnd/>
          </a:ln>
          <a:effectLst/>
        </p:spPr>
        <p:txBody>
          <a:bodyPr lIns="90170" tIns="46990" rIns="90170" bIns="46990"/>
          <a:lstStyle/>
          <a:p>
            <a:pPr eaLnBrk="1" hangingPunct="1">
              <a:buFontTx/>
              <a:buNone/>
            </a:pPr>
            <a:r>
              <a:rPr lang="ja-JP" altLang="en-US" sz="1600" dirty="0" smtClean="0"/>
              <a:t>昨年度、下水道関連企業や国土交通省などで構成される下水道広報プラットホーム（ＧＫＰ）が企画した全国統一型の「マンホールカード」が誕生しました。カードの表面には、マンホール蓋の写真・位置情報が書かれており、裏面にはデザインの由来などが記載されています。柏市では、８月から鎌ヶ谷市，船橋市と共に県内で初めて参加しました。</a:t>
            </a:r>
            <a:endParaRPr lang="ja-JP" altLang="en-US" sz="1600" dirty="0">
              <a:solidFill>
                <a:schemeClr val="tx2"/>
              </a:solidFill>
              <a:ea typeface="ＭＳ Ｐゴシック"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779462"/>
          </a:xfrm>
        </p:spPr>
        <p:txBody>
          <a:bodyPr>
            <a:normAutofit/>
          </a:bodyPr>
          <a:lstStyle/>
          <a:p>
            <a:pPr algn="l"/>
            <a:r>
              <a:rPr lang="ja-JP" altLang="en-US" sz="3600" dirty="0" smtClean="0">
                <a:solidFill>
                  <a:schemeClr val="tx2"/>
                </a:solidFill>
                <a:latin typeface="ＭＳ Ｐゴシック"/>
              </a:rPr>
              <a:t>２</a:t>
            </a:r>
            <a:r>
              <a:rPr lang="en-US" altLang="ja-JP" sz="3600" dirty="0" smtClean="0">
                <a:solidFill>
                  <a:schemeClr val="tx2"/>
                </a:solidFill>
                <a:latin typeface="ＭＳ Ｐゴシック"/>
              </a:rPr>
              <a:t>-</a:t>
            </a:r>
            <a:r>
              <a:rPr lang="ja-JP" altLang="en-US" sz="3600" dirty="0" smtClean="0">
                <a:solidFill>
                  <a:schemeClr val="tx2"/>
                </a:solidFill>
                <a:latin typeface="ＭＳ Ｐゴシック"/>
              </a:rPr>
              <a:t>１</a:t>
            </a:r>
            <a:r>
              <a:rPr lang="ja-JP" altLang="en-US" sz="3600" dirty="0">
                <a:solidFill>
                  <a:schemeClr val="tx2"/>
                </a:solidFill>
                <a:latin typeface="ＭＳ Ｐゴシック"/>
              </a:rPr>
              <a:t>　</a:t>
            </a:r>
            <a:r>
              <a:rPr lang="ja-JP" altLang="en-US" sz="3600" dirty="0">
                <a:solidFill>
                  <a:schemeClr val="tx2"/>
                </a:solidFill>
                <a:effectLst/>
                <a:latin typeface="ＭＳ Ｐゴシック"/>
              </a:rPr>
              <a:t>平成</a:t>
            </a:r>
            <a:r>
              <a:rPr lang="ja-JP" altLang="en-US" sz="3600" dirty="0" smtClean="0">
                <a:solidFill>
                  <a:schemeClr val="tx2"/>
                </a:solidFill>
                <a:latin typeface="ＭＳ Ｐゴシック"/>
              </a:rPr>
              <a:t>２９年度</a:t>
            </a:r>
            <a:r>
              <a:rPr lang="ja-JP" altLang="en-US" sz="3600" dirty="0">
                <a:solidFill>
                  <a:schemeClr val="tx2"/>
                </a:solidFill>
                <a:latin typeface="ＭＳ Ｐゴシック"/>
              </a:rPr>
              <a:t>予算　収益的収支</a:t>
            </a: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1963048858"/>
              </p:ext>
            </p:extLst>
          </p:nvPr>
        </p:nvGraphicFramePr>
        <p:xfrm>
          <a:off x="460075" y="1403349"/>
          <a:ext cx="8229600" cy="4889495"/>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764295588"/>
                    </a:ext>
                  </a:extLst>
                </a:gridCol>
                <a:gridCol w="2057400">
                  <a:extLst>
                    <a:ext uri="{9D8B030D-6E8A-4147-A177-3AD203B41FA5}">
                      <a16:colId xmlns="" xmlns:a16="http://schemas.microsoft.com/office/drawing/2014/main" val="335251690"/>
                    </a:ext>
                  </a:extLst>
                </a:gridCol>
                <a:gridCol w="2057400">
                  <a:extLst>
                    <a:ext uri="{9D8B030D-6E8A-4147-A177-3AD203B41FA5}">
                      <a16:colId xmlns="" xmlns:a16="http://schemas.microsoft.com/office/drawing/2014/main" val="2471971483"/>
                    </a:ext>
                  </a:extLst>
                </a:gridCol>
                <a:gridCol w="2057400">
                  <a:extLst>
                    <a:ext uri="{9D8B030D-6E8A-4147-A177-3AD203B41FA5}">
                      <a16:colId xmlns="" xmlns:a16="http://schemas.microsoft.com/office/drawing/2014/main" val="3093346806"/>
                    </a:ext>
                  </a:extLst>
                </a:gridCol>
              </a:tblGrid>
              <a:tr h="376115">
                <a:tc>
                  <a:txBody>
                    <a:bodyPr/>
                    <a:lstStyle/>
                    <a:p>
                      <a:endParaRPr kumimoji="1" lang="ja-JP" altLang="en-US" dirty="0">
                        <a:effectLst>
                          <a:outerShdw blurRad="38100" dist="38100" dir="2700000" algn="tl">
                            <a:srgbClr val="000000">
                              <a:alpha val="43137"/>
                            </a:srgbClr>
                          </a:outerShdw>
                        </a:effectLst>
                      </a:endParaRPr>
                    </a:p>
                  </a:txBody>
                  <a:tcPr/>
                </a:tc>
                <a:tc>
                  <a:txBody>
                    <a:bodyPr/>
                    <a:lstStyle/>
                    <a:p>
                      <a:pPr algn="ctr"/>
                      <a:r>
                        <a:rPr kumimoji="1" lang="ja-JP" altLang="en-US" dirty="0" smtClean="0">
                          <a:effectLst>
                            <a:outerShdw blurRad="38100" dist="38100" dir="2700000" algn="tl">
                              <a:srgbClr val="000000">
                                <a:alpha val="43137"/>
                              </a:srgbClr>
                            </a:outerShdw>
                          </a:effectLst>
                        </a:rPr>
                        <a:t>２８年度</a:t>
                      </a:r>
                      <a:endParaRPr kumimoji="1" lang="ja-JP" altLang="en-US" dirty="0">
                        <a:effectLst>
                          <a:outerShdw blurRad="38100" dist="38100" dir="2700000" algn="tl">
                            <a:srgbClr val="000000">
                              <a:alpha val="43137"/>
                            </a:srgbClr>
                          </a:outerShdw>
                        </a:effectLst>
                      </a:endParaRPr>
                    </a:p>
                  </a:txBody>
                  <a:tcPr/>
                </a:tc>
                <a:tc>
                  <a:txBody>
                    <a:bodyPr/>
                    <a:lstStyle/>
                    <a:p>
                      <a:pPr algn="ctr"/>
                      <a:r>
                        <a:rPr kumimoji="1" lang="ja-JP" altLang="en-US" dirty="0" smtClean="0">
                          <a:effectLst>
                            <a:outerShdw blurRad="38100" dist="38100" dir="2700000" algn="tl">
                              <a:srgbClr val="000000">
                                <a:alpha val="43137"/>
                              </a:srgbClr>
                            </a:outerShdw>
                          </a:effectLst>
                        </a:rPr>
                        <a:t>２９年度</a:t>
                      </a:r>
                      <a:endParaRPr kumimoji="1" lang="ja-JP" altLang="en-US" dirty="0">
                        <a:effectLst>
                          <a:outerShdw blurRad="38100" dist="38100" dir="2700000" algn="tl">
                            <a:srgbClr val="000000">
                              <a:alpha val="43137"/>
                            </a:srgbClr>
                          </a:outerShdw>
                        </a:effectLst>
                      </a:endParaRPr>
                    </a:p>
                  </a:txBody>
                  <a:tcPr/>
                </a:tc>
                <a:tc>
                  <a:txBody>
                    <a:bodyPr/>
                    <a:lstStyle/>
                    <a:p>
                      <a:pPr algn="ctr"/>
                      <a:r>
                        <a:rPr kumimoji="1" lang="ja-JP" altLang="en-US">
                          <a:effectLst>
                            <a:outerShdw blurRad="38100" dist="38100" dir="2700000" algn="tl">
                              <a:srgbClr val="000000">
                                <a:alpha val="43137"/>
                              </a:srgbClr>
                            </a:outerShdw>
                          </a:effectLst>
                        </a:rPr>
                        <a:t>増減</a:t>
                      </a:r>
                      <a:endParaRPr kumimoji="1" lang="ja-JP" altLang="en-US" dirty="0">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3323446654"/>
                  </a:ext>
                </a:extLst>
              </a:tr>
              <a:tr h="376115">
                <a:tc>
                  <a:txBody>
                    <a:bodyPr/>
                    <a:lstStyle/>
                    <a:p>
                      <a:r>
                        <a:rPr kumimoji="1" lang="ja-JP" altLang="en-US" b="1" dirty="0" smtClean="0">
                          <a:effectLst/>
                          <a:latin typeface="+mn-ea"/>
                          <a:ea typeface="+mn-ea"/>
                        </a:rPr>
                        <a:t>収益（Ａ）</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9,653,382</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9,687,701</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34,319</a:t>
                      </a:r>
                      <a:endParaRPr kumimoji="1" lang="ja-JP" altLang="en-US" b="1" dirty="0">
                        <a:effectLst/>
                        <a:latin typeface="+mn-ea"/>
                        <a:ea typeface="+mn-ea"/>
                      </a:endParaRPr>
                    </a:p>
                  </a:txBody>
                  <a:tcPr/>
                </a:tc>
                <a:extLst>
                  <a:ext uri="{0D108BD9-81ED-4DB2-BD59-A6C34878D82A}">
                    <a16:rowId xmlns="" xmlns:a16="http://schemas.microsoft.com/office/drawing/2014/main" val="1864426105"/>
                  </a:ext>
                </a:extLst>
              </a:tr>
              <a:tr h="376115">
                <a:tc>
                  <a:txBody>
                    <a:bodyPr/>
                    <a:lstStyle/>
                    <a:p>
                      <a:r>
                        <a:rPr kumimoji="1" lang="ja-JP" altLang="en-US" dirty="0">
                          <a:effectLst/>
                          <a:latin typeface="+mn-ea"/>
                          <a:ea typeface="+mn-ea"/>
                        </a:rPr>
                        <a:t>　下水道使用料</a:t>
                      </a:r>
                    </a:p>
                  </a:txBody>
                  <a:tcPr/>
                </a:tc>
                <a:tc>
                  <a:txBody>
                    <a:bodyPr/>
                    <a:lstStyle/>
                    <a:p>
                      <a:pPr algn="r"/>
                      <a:r>
                        <a:rPr kumimoji="1" lang="en-US" altLang="ja-JP" dirty="0" smtClean="0">
                          <a:effectLst/>
                          <a:latin typeface="+mn-ea"/>
                          <a:ea typeface="+mn-ea"/>
                        </a:rPr>
                        <a:t>5,639,672</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5,757,647</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117,975</a:t>
                      </a:r>
                      <a:endParaRPr kumimoji="1" lang="ja-JP" altLang="en-US" dirty="0">
                        <a:effectLst/>
                        <a:latin typeface="+mn-ea"/>
                        <a:ea typeface="+mn-ea"/>
                      </a:endParaRPr>
                    </a:p>
                  </a:txBody>
                  <a:tcPr/>
                </a:tc>
                <a:extLst>
                  <a:ext uri="{0D108BD9-81ED-4DB2-BD59-A6C34878D82A}">
                    <a16:rowId xmlns="" xmlns:a16="http://schemas.microsoft.com/office/drawing/2014/main" val="2928791206"/>
                  </a:ext>
                </a:extLst>
              </a:tr>
              <a:tr h="376115">
                <a:tc>
                  <a:txBody>
                    <a:bodyPr/>
                    <a:lstStyle/>
                    <a:p>
                      <a:r>
                        <a:rPr kumimoji="1" lang="ja-JP" altLang="en-US" dirty="0">
                          <a:effectLst/>
                          <a:latin typeface="+mn-ea"/>
                          <a:ea typeface="+mn-ea"/>
                        </a:rPr>
                        <a:t>　</a:t>
                      </a:r>
                      <a:r>
                        <a:rPr kumimoji="1" lang="ja-JP" altLang="en-US" dirty="0" smtClean="0">
                          <a:effectLst/>
                          <a:latin typeface="+mn-ea"/>
                          <a:ea typeface="+mn-ea"/>
                        </a:rPr>
                        <a:t>他会計</a:t>
                      </a:r>
                      <a:r>
                        <a:rPr kumimoji="1" lang="ja-JP" altLang="en-US" dirty="0">
                          <a:effectLst/>
                          <a:latin typeface="+mn-ea"/>
                          <a:ea typeface="+mn-ea"/>
                        </a:rPr>
                        <a:t>補助金</a:t>
                      </a:r>
                    </a:p>
                  </a:txBody>
                  <a:tcPr/>
                </a:tc>
                <a:tc>
                  <a:txBody>
                    <a:bodyPr/>
                    <a:lstStyle/>
                    <a:p>
                      <a:pPr algn="r"/>
                      <a:r>
                        <a:rPr kumimoji="1" lang="en-US" altLang="ja-JP" dirty="0" smtClean="0">
                          <a:effectLst/>
                          <a:latin typeface="+mn-ea"/>
                          <a:ea typeface="+mn-ea"/>
                        </a:rPr>
                        <a:t>1,574,865</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1,490,098</a:t>
                      </a:r>
                      <a:endParaRPr kumimoji="1" lang="ja-JP" altLang="en-US" dirty="0">
                        <a:effectLst/>
                        <a:latin typeface="+mn-ea"/>
                        <a:ea typeface="+mn-ea"/>
                      </a:endParaRPr>
                    </a:p>
                  </a:txBody>
                  <a:tcPr/>
                </a:tc>
                <a:tc>
                  <a:txBody>
                    <a:bodyPr/>
                    <a:lstStyle/>
                    <a:p>
                      <a:pPr algn="r"/>
                      <a:r>
                        <a:rPr kumimoji="1" lang="ja-JP" altLang="en-US" dirty="0" smtClean="0">
                          <a:effectLst/>
                          <a:latin typeface="+mn-ea"/>
                          <a:ea typeface="+mn-ea"/>
                        </a:rPr>
                        <a:t>△</a:t>
                      </a:r>
                      <a:r>
                        <a:rPr kumimoji="1" lang="en-US" altLang="ja-JP" dirty="0" smtClean="0">
                          <a:effectLst/>
                          <a:latin typeface="+mn-ea"/>
                          <a:ea typeface="+mn-ea"/>
                        </a:rPr>
                        <a:t>84,767</a:t>
                      </a:r>
                      <a:endParaRPr kumimoji="1" lang="ja-JP" altLang="en-US" dirty="0">
                        <a:effectLst/>
                        <a:latin typeface="+mn-ea"/>
                        <a:ea typeface="+mn-ea"/>
                      </a:endParaRPr>
                    </a:p>
                  </a:txBody>
                  <a:tcPr/>
                </a:tc>
                <a:extLst>
                  <a:ext uri="{0D108BD9-81ED-4DB2-BD59-A6C34878D82A}">
                    <a16:rowId xmlns="" xmlns:a16="http://schemas.microsoft.com/office/drawing/2014/main" val="1460004352"/>
                  </a:ext>
                </a:extLst>
              </a:tr>
              <a:tr h="376115">
                <a:tc>
                  <a:txBody>
                    <a:bodyPr/>
                    <a:lstStyle/>
                    <a:p>
                      <a:r>
                        <a:rPr kumimoji="1" lang="ja-JP" altLang="en-US" dirty="0">
                          <a:effectLst/>
                          <a:latin typeface="+mn-ea"/>
                          <a:ea typeface="+mn-ea"/>
                        </a:rPr>
                        <a:t>　長期前受金</a:t>
                      </a:r>
                    </a:p>
                  </a:txBody>
                  <a:tcPr/>
                </a:tc>
                <a:tc>
                  <a:txBody>
                    <a:bodyPr/>
                    <a:lstStyle/>
                    <a:p>
                      <a:pPr algn="r"/>
                      <a:r>
                        <a:rPr kumimoji="1" lang="en-US" altLang="ja-JP" dirty="0" smtClean="0">
                          <a:effectLst/>
                          <a:latin typeface="+mn-ea"/>
                          <a:ea typeface="+mn-ea"/>
                        </a:rPr>
                        <a:t>2,435,825</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2,437,997</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2,172</a:t>
                      </a:r>
                      <a:endParaRPr kumimoji="1" lang="ja-JP" altLang="en-US" dirty="0">
                        <a:effectLst/>
                        <a:latin typeface="+mn-ea"/>
                        <a:ea typeface="+mn-ea"/>
                      </a:endParaRPr>
                    </a:p>
                  </a:txBody>
                  <a:tcPr/>
                </a:tc>
                <a:extLst>
                  <a:ext uri="{0D108BD9-81ED-4DB2-BD59-A6C34878D82A}">
                    <a16:rowId xmlns="" xmlns:a16="http://schemas.microsoft.com/office/drawing/2014/main" val="3915489959"/>
                  </a:ext>
                </a:extLst>
              </a:tr>
              <a:tr h="376115">
                <a:tc>
                  <a:txBody>
                    <a:bodyPr/>
                    <a:lstStyle/>
                    <a:p>
                      <a:r>
                        <a:rPr kumimoji="1" lang="ja-JP" altLang="en-US">
                          <a:effectLst/>
                          <a:latin typeface="+mn-ea"/>
                          <a:ea typeface="+mn-ea"/>
                        </a:rPr>
                        <a:t>　その他</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3,020</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1,959</a:t>
                      </a:r>
                      <a:endParaRPr kumimoji="1" lang="ja-JP" altLang="en-US" dirty="0">
                        <a:effectLst/>
                        <a:latin typeface="+mn-ea"/>
                        <a:ea typeface="+mn-ea"/>
                      </a:endParaRPr>
                    </a:p>
                  </a:txBody>
                  <a:tcPr/>
                </a:tc>
                <a:tc>
                  <a:txBody>
                    <a:bodyPr/>
                    <a:lstStyle/>
                    <a:p>
                      <a:pPr algn="r"/>
                      <a:r>
                        <a:rPr kumimoji="1" lang="ja-JP" altLang="en-US" dirty="0" smtClean="0">
                          <a:effectLst/>
                          <a:latin typeface="+mn-ea"/>
                          <a:ea typeface="+mn-ea"/>
                        </a:rPr>
                        <a:t>△</a:t>
                      </a:r>
                      <a:r>
                        <a:rPr kumimoji="1" lang="en-US" altLang="ja-JP" dirty="0" smtClean="0">
                          <a:effectLst/>
                          <a:latin typeface="+mn-ea"/>
                          <a:ea typeface="+mn-ea"/>
                        </a:rPr>
                        <a:t>1,061</a:t>
                      </a:r>
                      <a:endParaRPr kumimoji="1" lang="ja-JP" altLang="en-US" dirty="0">
                        <a:effectLst/>
                        <a:latin typeface="+mn-ea"/>
                        <a:ea typeface="+mn-ea"/>
                      </a:endParaRPr>
                    </a:p>
                  </a:txBody>
                  <a:tcPr/>
                </a:tc>
                <a:extLst>
                  <a:ext uri="{0D108BD9-81ED-4DB2-BD59-A6C34878D82A}">
                    <a16:rowId xmlns="" xmlns:a16="http://schemas.microsoft.com/office/drawing/2014/main" val="393672387"/>
                  </a:ext>
                </a:extLst>
              </a:tr>
              <a:tr h="376115">
                <a:tc>
                  <a:txBody>
                    <a:bodyPr/>
                    <a:lstStyle/>
                    <a:p>
                      <a:r>
                        <a:rPr kumimoji="1" lang="ja-JP" altLang="en-US" b="1" dirty="0" smtClean="0">
                          <a:effectLst/>
                          <a:latin typeface="+mn-ea"/>
                          <a:ea typeface="+mn-ea"/>
                        </a:rPr>
                        <a:t>費用（Ｂ）</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9,226,000</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9,353,000</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127,000</a:t>
                      </a:r>
                      <a:endParaRPr kumimoji="1" lang="ja-JP" altLang="en-US" b="1" dirty="0">
                        <a:effectLst/>
                        <a:latin typeface="+mn-ea"/>
                        <a:ea typeface="+mn-ea"/>
                      </a:endParaRPr>
                    </a:p>
                  </a:txBody>
                  <a:tcPr/>
                </a:tc>
                <a:extLst>
                  <a:ext uri="{0D108BD9-81ED-4DB2-BD59-A6C34878D82A}">
                    <a16:rowId xmlns="" xmlns:a16="http://schemas.microsoft.com/office/drawing/2014/main" val="219551232"/>
                  </a:ext>
                </a:extLst>
              </a:tr>
              <a:tr h="376115">
                <a:tc>
                  <a:txBody>
                    <a:bodyPr/>
                    <a:lstStyle/>
                    <a:p>
                      <a:r>
                        <a:rPr kumimoji="1" lang="ja-JP" altLang="en-US">
                          <a:effectLst/>
                          <a:latin typeface="+mn-ea"/>
                          <a:ea typeface="+mn-ea"/>
                        </a:rPr>
                        <a:t>　管渠費等</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991,245</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1,191,497</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200,252</a:t>
                      </a:r>
                      <a:endParaRPr kumimoji="1" lang="ja-JP" altLang="en-US" dirty="0">
                        <a:effectLst/>
                        <a:latin typeface="+mn-ea"/>
                        <a:ea typeface="+mn-ea"/>
                      </a:endParaRPr>
                    </a:p>
                  </a:txBody>
                  <a:tcPr/>
                </a:tc>
                <a:extLst>
                  <a:ext uri="{0D108BD9-81ED-4DB2-BD59-A6C34878D82A}">
                    <a16:rowId xmlns="" xmlns:a16="http://schemas.microsoft.com/office/drawing/2014/main" val="3021623146"/>
                  </a:ext>
                </a:extLst>
              </a:tr>
              <a:tr h="376115">
                <a:tc>
                  <a:txBody>
                    <a:bodyPr/>
                    <a:lstStyle/>
                    <a:p>
                      <a:r>
                        <a:rPr kumimoji="1" lang="ja-JP" altLang="en-US">
                          <a:effectLst/>
                          <a:latin typeface="+mn-ea"/>
                          <a:ea typeface="+mn-ea"/>
                        </a:rPr>
                        <a:t>　流域下水負担金</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2,579,131</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2,589,309</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10,178</a:t>
                      </a:r>
                      <a:endParaRPr kumimoji="1" lang="ja-JP" altLang="en-US" dirty="0">
                        <a:effectLst/>
                        <a:latin typeface="+mn-ea"/>
                        <a:ea typeface="+mn-ea"/>
                      </a:endParaRPr>
                    </a:p>
                  </a:txBody>
                  <a:tcPr/>
                </a:tc>
                <a:extLst>
                  <a:ext uri="{0D108BD9-81ED-4DB2-BD59-A6C34878D82A}">
                    <a16:rowId xmlns="" xmlns:a16="http://schemas.microsoft.com/office/drawing/2014/main" val="597531999"/>
                  </a:ext>
                </a:extLst>
              </a:tr>
              <a:tr h="376115">
                <a:tc>
                  <a:txBody>
                    <a:bodyPr/>
                    <a:lstStyle/>
                    <a:p>
                      <a:r>
                        <a:rPr kumimoji="1" lang="ja-JP" altLang="en-US">
                          <a:effectLst/>
                          <a:latin typeface="+mn-ea"/>
                          <a:ea typeface="+mn-ea"/>
                        </a:rPr>
                        <a:t>　減価償却費</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4,500,885</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4,531,593</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30,708</a:t>
                      </a:r>
                    </a:p>
                  </a:txBody>
                  <a:tcPr/>
                </a:tc>
                <a:extLst>
                  <a:ext uri="{0D108BD9-81ED-4DB2-BD59-A6C34878D82A}">
                    <a16:rowId xmlns="" xmlns:a16="http://schemas.microsoft.com/office/drawing/2014/main" val="2963514988"/>
                  </a:ext>
                </a:extLst>
              </a:tr>
              <a:tr h="376115">
                <a:tc>
                  <a:txBody>
                    <a:bodyPr/>
                    <a:lstStyle/>
                    <a:p>
                      <a:r>
                        <a:rPr kumimoji="1" lang="ja-JP" altLang="en-US">
                          <a:effectLst/>
                          <a:latin typeface="+mn-ea"/>
                          <a:ea typeface="+mn-ea"/>
                        </a:rPr>
                        <a:t>　支払利息</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998,144</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890,165</a:t>
                      </a:r>
                      <a:endParaRPr kumimoji="1" lang="ja-JP" altLang="en-US" dirty="0">
                        <a:effectLst/>
                        <a:latin typeface="+mn-ea"/>
                        <a:ea typeface="+mn-ea"/>
                      </a:endParaRPr>
                    </a:p>
                  </a:txBody>
                  <a:tcPr/>
                </a:tc>
                <a:tc>
                  <a:txBody>
                    <a:bodyPr/>
                    <a:lstStyle/>
                    <a:p>
                      <a:pPr algn="r"/>
                      <a:r>
                        <a:rPr kumimoji="1" lang="ja-JP" altLang="en-US" dirty="0" smtClean="0">
                          <a:effectLst/>
                          <a:latin typeface="+mn-ea"/>
                          <a:ea typeface="+mn-ea"/>
                        </a:rPr>
                        <a:t>△</a:t>
                      </a:r>
                      <a:r>
                        <a:rPr kumimoji="1" lang="en-US" altLang="ja-JP" dirty="0" smtClean="0">
                          <a:effectLst/>
                          <a:latin typeface="+mn-ea"/>
                          <a:ea typeface="+mn-ea"/>
                        </a:rPr>
                        <a:t>107,979</a:t>
                      </a:r>
                      <a:endParaRPr kumimoji="1" lang="ja-JP" altLang="en-US" dirty="0">
                        <a:effectLst/>
                        <a:latin typeface="+mn-ea"/>
                        <a:ea typeface="+mn-ea"/>
                      </a:endParaRPr>
                    </a:p>
                  </a:txBody>
                  <a:tcPr/>
                </a:tc>
                <a:extLst>
                  <a:ext uri="{0D108BD9-81ED-4DB2-BD59-A6C34878D82A}">
                    <a16:rowId xmlns="" xmlns:a16="http://schemas.microsoft.com/office/drawing/2014/main" val="917451869"/>
                  </a:ext>
                </a:extLst>
              </a:tr>
              <a:tr h="376115">
                <a:tc>
                  <a:txBody>
                    <a:bodyPr/>
                    <a:lstStyle/>
                    <a:p>
                      <a:r>
                        <a:rPr kumimoji="1" lang="ja-JP" altLang="en-US">
                          <a:effectLst/>
                          <a:latin typeface="+mn-ea"/>
                          <a:ea typeface="+mn-ea"/>
                        </a:rPr>
                        <a:t>　その他</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156,595</a:t>
                      </a:r>
                      <a:endParaRPr kumimoji="1" lang="ja-JP" altLang="en-US" dirty="0">
                        <a:effectLst/>
                        <a:latin typeface="+mn-ea"/>
                        <a:ea typeface="+mn-ea"/>
                      </a:endParaRPr>
                    </a:p>
                  </a:txBody>
                  <a:tcPr/>
                </a:tc>
                <a:tc>
                  <a:txBody>
                    <a:bodyPr/>
                    <a:lstStyle/>
                    <a:p>
                      <a:pPr algn="r"/>
                      <a:r>
                        <a:rPr kumimoji="1" lang="en-US" altLang="ja-JP" dirty="0" smtClean="0">
                          <a:effectLst/>
                          <a:latin typeface="+mn-ea"/>
                          <a:ea typeface="+mn-ea"/>
                        </a:rPr>
                        <a:t>150,436</a:t>
                      </a:r>
                      <a:endParaRPr kumimoji="1" lang="ja-JP" altLang="en-US" dirty="0">
                        <a:effectLst/>
                        <a:latin typeface="+mn-ea"/>
                        <a:ea typeface="+mn-ea"/>
                      </a:endParaRPr>
                    </a:p>
                  </a:txBody>
                  <a:tcPr/>
                </a:tc>
                <a:tc>
                  <a:txBody>
                    <a:bodyPr/>
                    <a:lstStyle/>
                    <a:p>
                      <a:pPr algn="r"/>
                      <a:r>
                        <a:rPr kumimoji="1" lang="ja-JP" altLang="en-US" dirty="0" smtClean="0">
                          <a:effectLst/>
                          <a:latin typeface="+mn-ea"/>
                          <a:ea typeface="+mn-ea"/>
                        </a:rPr>
                        <a:t>△</a:t>
                      </a:r>
                      <a:r>
                        <a:rPr kumimoji="1" lang="en-US" altLang="ja-JP" dirty="0" smtClean="0">
                          <a:effectLst/>
                          <a:latin typeface="+mn-ea"/>
                          <a:ea typeface="+mn-ea"/>
                        </a:rPr>
                        <a:t>6,159</a:t>
                      </a:r>
                      <a:endParaRPr kumimoji="1" lang="ja-JP" altLang="en-US" dirty="0">
                        <a:effectLst/>
                        <a:latin typeface="+mn-ea"/>
                        <a:ea typeface="+mn-ea"/>
                      </a:endParaRPr>
                    </a:p>
                  </a:txBody>
                  <a:tcPr/>
                </a:tc>
                <a:extLst>
                  <a:ext uri="{0D108BD9-81ED-4DB2-BD59-A6C34878D82A}">
                    <a16:rowId xmlns="" xmlns:a16="http://schemas.microsoft.com/office/drawing/2014/main" val="3556545250"/>
                  </a:ext>
                </a:extLst>
              </a:tr>
              <a:tr h="376115">
                <a:tc>
                  <a:txBody>
                    <a:bodyPr/>
                    <a:lstStyle/>
                    <a:p>
                      <a:r>
                        <a:rPr kumimoji="1" lang="ja-JP" altLang="en-US" b="1" dirty="0" smtClean="0">
                          <a:effectLst/>
                          <a:latin typeface="+mn-ea"/>
                          <a:ea typeface="+mn-ea"/>
                        </a:rPr>
                        <a:t>（Ａ）－（Ｂ）</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427,382</a:t>
                      </a:r>
                      <a:endParaRPr kumimoji="1" lang="ja-JP" altLang="en-US" b="1" dirty="0">
                        <a:effectLst/>
                        <a:latin typeface="+mn-ea"/>
                        <a:ea typeface="+mn-ea"/>
                      </a:endParaRPr>
                    </a:p>
                  </a:txBody>
                  <a:tcPr/>
                </a:tc>
                <a:tc>
                  <a:txBody>
                    <a:bodyPr/>
                    <a:lstStyle/>
                    <a:p>
                      <a:pPr algn="r"/>
                      <a:r>
                        <a:rPr kumimoji="1" lang="en-US" altLang="ja-JP" b="1" dirty="0" smtClean="0">
                          <a:effectLst/>
                          <a:latin typeface="+mn-ea"/>
                          <a:ea typeface="+mn-ea"/>
                        </a:rPr>
                        <a:t>334,701</a:t>
                      </a:r>
                      <a:endParaRPr kumimoji="1" lang="ja-JP" altLang="en-US" b="1" dirty="0">
                        <a:effectLst/>
                        <a:latin typeface="+mn-ea"/>
                        <a:ea typeface="+mn-ea"/>
                      </a:endParaRPr>
                    </a:p>
                  </a:txBody>
                  <a:tcPr/>
                </a:tc>
                <a:tc>
                  <a:txBody>
                    <a:bodyPr/>
                    <a:lstStyle/>
                    <a:p>
                      <a:pPr algn="r"/>
                      <a:r>
                        <a:rPr kumimoji="1" lang="ja-JP" altLang="en-US" b="1" dirty="0" smtClean="0">
                          <a:effectLst/>
                          <a:latin typeface="+mn-ea"/>
                          <a:ea typeface="+mn-ea"/>
                        </a:rPr>
                        <a:t>△</a:t>
                      </a:r>
                      <a:r>
                        <a:rPr kumimoji="1" lang="en-US" altLang="ja-JP" b="1" dirty="0" smtClean="0">
                          <a:effectLst/>
                          <a:latin typeface="+mn-ea"/>
                          <a:ea typeface="+mn-ea"/>
                        </a:rPr>
                        <a:t>92,681</a:t>
                      </a:r>
                      <a:endParaRPr kumimoji="1" lang="ja-JP" altLang="en-US" b="1" dirty="0">
                        <a:effectLst/>
                        <a:latin typeface="+mn-ea"/>
                        <a:ea typeface="+mn-ea"/>
                      </a:endParaRPr>
                    </a:p>
                  </a:txBody>
                  <a:tcPr/>
                </a:tc>
                <a:extLst>
                  <a:ext uri="{0D108BD9-81ED-4DB2-BD59-A6C34878D82A}">
                    <a16:rowId xmlns="" xmlns:a16="http://schemas.microsoft.com/office/drawing/2014/main" val="2937395306"/>
                  </a:ext>
                </a:extLst>
              </a:tr>
            </a:tbl>
          </a:graphicData>
        </a:graphic>
      </p:graphicFrame>
      <p:sp>
        <p:nvSpPr>
          <p:cNvPr id="4" name="スライド番号プレースホルダー 3"/>
          <p:cNvSpPr>
            <a:spLocks noGrp="1"/>
          </p:cNvSpPr>
          <p:nvPr>
            <p:ph type="sldNum" sz="quarter" idx="12"/>
          </p:nvPr>
        </p:nvSpPr>
        <p:spPr>
          <a:xfrm>
            <a:off x="9144000" y="6675437"/>
            <a:ext cx="2133600" cy="365125"/>
          </a:xfrm>
        </p:spPr>
        <p:txBody>
          <a:bodyPr/>
          <a:lstStyle/>
          <a:p>
            <a:r>
              <a:rPr lang="ja-JP" altLang="en-US" sz="1800" dirty="0" smtClean="0">
                <a:latin typeface="Arial" panose="020B0604020202020204" pitchFamily="34" charset="0"/>
              </a:rPr>
              <a:t>４</a:t>
            </a:r>
            <a:endParaRPr lang="ja-JP" altLang="en-US" sz="1800" dirty="0">
              <a:latin typeface="Arial" panose="020B0604020202020204" pitchFamily="34" charset="0"/>
            </a:endParaRPr>
          </a:p>
        </p:txBody>
      </p:sp>
      <p:sp>
        <p:nvSpPr>
          <p:cNvPr id="6" name="正方形/長方形 5"/>
          <p:cNvSpPr/>
          <p:nvPr/>
        </p:nvSpPr>
        <p:spPr>
          <a:xfrm>
            <a:off x="6597650" y="984250"/>
            <a:ext cx="2025650" cy="349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　　　（単位：千円）</a:t>
            </a:r>
            <a:r>
              <a:rPr kumimoji="1" lang="ja-JP" altLang="en-US" dirty="0" smtClean="0">
                <a:latin typeface="+mn-ea"/>
              </a:rPr>
              <a:t>）</a:t>
            </a:r>
            <a:endParaRPr kumimoji="1" lang="ja-JP" altLang="en-US" dirty="0">
              <a:latin typeface="+mn-ea"/>
            </a:endParaRPr>
          </a:p>
        </p:txBody>
      </p:sp>
      <p:sp>
        <p:nvSpPr>
          <p:cNvPr id="7" name="スライド番号プレースホルダー 3"/>
          <p:cNvSpPr txBox="1">
            <a:spLocks/>
          </p:cNvSpPr>
          <p:nvPr/>
        </p:nvSpPr>
        <p:spPr>
          <a:xfrm>
            <a:off x="6667500" y="6223001"/>
            <a:ext cx="2019300" cy="34925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ja-JP" altLang="en-US" sz="1800" b="0" i="0" u="none" strike="noStrike" kern="1200" cap="none" spc="0" normalizeH="0" baseline="0" noProof="0" dirty="0" smtClean="0">
                <a:ln>
                  <a:noFill/>
                </a:ln>
                <a:solidFill>
                  <a:schemeClr val="tx1">
                    <a:tint val="75000"/>
                  </a:schemeClr>
                </a:solidFill>
                <a:effectLst/>
                <a:uLnTx/>
                <a:uFillTx/>
                <a:latin typeface="+mn-ea"/>
                <a:ea typeface="+mn-ea"/>
                <a:cs typeface="+mn-cs"/>
              </a:rPr>
              <a:t>７</a:t>
            </a:r>
            <a:endParaRPr kumimoji="0" lang="ja-JP" altLang="en-US" sz="1800" b="0" i="0" u="none" strike="noStrike" kern="1200" cap="none" spc="0" normalizeH="0" baseline="0" noProof="0" dirty="0">
              <a:ln>
                <a:noFill/>
              </a:ln>
              <a:solidFill>
                <a:schemeClr val="tx1">
                  <a:tint val="75000"/>
                </a:schemeClr>
              </a:solidFill>
              <a:effectLst/>
              <a:uLnTx/>
              <a:uFillTx/>
              <a:latin typeface="+mn-ea"/>
              <a:ea typeface="+mn-ea"/>
              <a:cs typeface="+mn-cs"/>
            </a:endParaRPr>
          </a:p>
        </p:txBody>
      </p:sp>
    </p:spTree>
    <p:extLst>
      <p:ext uri="{BB962C8B-B14F-4D97-AF65-F5344CB8AC3E}">
        <p14:creationId xmlns="" xmlns:p14="http://schemas.microsoft.com/office/powerpoint/2010/main" val="58073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49312"/>
          </a:xfrm>
        </p:spPr>
        <p:txBody>
          <a:bodyPr>
            <a:normAutofit/>
          </a:bodyPr>
          <a:lstStyle/>
          <a:p>
            <a:pPr algn="l"/>
            <a:r>
              <a:rPr lang="ja-JP" altLang="en-US" sz="3600" dirty="0" smtClean="0">
                <a:solidFill>
                  <a:schemeClr val="tx2"/>
                </a:solidFill>
                <a:latin typeface="ＭＳ Ｐゴシック"/>
              </a:rPr>
              <a:t>２</a:t>
            </a:r>
            <a:r>
              <a:rPr lang="en-US" altLang="ja-JP" sz="3600" dirty="0" smtClean="0">
                <a:solidFill>
                  <a:schemeClr val="tx2"/>
                </a:solidFill>
                <a:latin typeface="ＭＳ Ｐゴシック"/>
              </a:rPr>
              <a:t>-</a:t>
            </a:r>
            <a:r>
              <a:rPr lang="ja-JP" altLang="en-US" sz="3600" dirty="0" smtClean="0">
                <a:solidFill>
                  <a:schemeClr val="tx2"/>
                </a:solidFill>
                <a:latin typeface="ＭＳ Ｐゴシック"/>
              </a:rPr>
              <a:t>２</a:t>
            </a:r>
            <a:r>
              <a:rPr lang="ja-JP" altLang="en-US" sz="3600" dirty="0">
                <a:solidFill>
                  <a:schemeClr val="tx2"/>
                </a:solidFill>
                <a:latin typeface="ＭＳ Ｐゴシック"/>
              </a:rPr>
              <a:t>　平成</a:t>
            </a:r>
            <a:r>
              <a:rPr lang="ja-JP" altLang="en-US" sz="3600" dirty="0" smtClean="0">
                <a:solidFill>
                  <a:schemeClr val="tx2"/>
                </a:solidFill>
                <a:latin typeface="ＭＳ Ｐゴシック"/>
              </a:rPr>
              <a:t>２９年度</a:t>
            </a:r>
            <a:r>
              <a:rPr lang="ja-JP" altLang="en-US" sz="3600" dirty="0">
                <a:solidFill>
                  <a:schemeClr val="tx2"/>
                </a:solidFill>
                <a:latin typeface="ＭＳ Ｐゴシック"/>
              </a:rPr>
              <a:t>予算　資本的収支</a:t>
            </a:r>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1494484347"/>
              </p:ext>
            </p:extLst>
          </p:nvPr>
        </p:nvGraphicFramePr>
        <p:xfrm>
          <a:off x="509588" y="1652588"/>
          <a:ext cx="8229600" cy="407924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470832390"/>
                    </a:ext>
                  </a:extLst>
                </a:gridCol>
                <a:gridCol w="2057400">
                  <a:extLst>
                    <a:ext uri="{9D8B030D-6E8A-4147-A177-3AD203B41FA5}">
                      <a16:colId xmlns="" xmlns:a16="http://schemas.microsoft.com/office/drawing/2014/main" val="2580375793"/>
                    </a:ext>
                  </a:extLst>
                </a:gridCol>
                <a:gridCol w="2043112">
                  <a:extLst>
                    <a:ext uri="{9D8B030D-6E8A-4147-A177-3AD203B41FA5}">
                      <a16:colId xmlns="" xmlns:a16="http://schemas.microsoft.com/office/drawing/2014/main" val="263981244"/>
                    </a:ext>
                  </a:extLst>
                </a:gridCol>
                <a:gridCol w="2071688">
                  <a:extLst>
                    <a:ext uri="{9D8B030D-6E8A-4147-A177-3AD203B41FA5}">
                      <a16:colId xmlns="" xmlns:a16="http://schemas.microsoft.com/office/drawing/2014/main" val="4074303203"/>
                    </a:ext>
                  </a:extLst>
                </a:gridCol>
              </a:tblGrid>
              <a:tr h="370840">
                <a:tc>
                  <a:txBody>
                    <a:bodyPr/>
                    <a:lstStyle/>
                    <a:p>
                      <a:pPr algn="ctr"/>
                      <a:endParaRPr kumimoji="1" lang="ja-JP" altLang="en-US" dirty="0"/>
                    </a:p>
                  </a:txBody>
                  <a:tcPr/>
                </a:tc>
                <a:tc>
                  <a:txBody>
                    <a:bodyPr/>
                    <a:lstStyle/>
                    <a:p>
                      <a:pPr algn="ctr"/>
                      <a:r>
                        <a:rPr kumimoji="1" lang="ja-JP" altLang="en-US" dirty="0" smtClean="0"/>
                        <a:t>２８年度</a:t>
                      </a:r>
                      <a:endParaRPr kumimoji="1" lang="ja-JP" altLang="en-US" dirty="0"/>
                    </a:p>
                  </a:txBody>
                  <a:tcPr/>
                </a:tc>
                <a:tc>
                  <a:txBody>
                    <a:bodyPr/>
                    <a:lstStyle/>
                    <a:p>
                      <a:pPr algn="ctr"/>
                      <a:r>
                        <a:rPr kumimoji="1" lang="ja-JP" altLang="en-US" dirty="0" smtClean="0"/>
                        <a:t>２９年度</a:t>
                      </a:r>
                      <a:endParaRPr kumimoji="1" lang="ja-JP" altLang="en-US" dirty="0"/>
                    </a:p>
                  </a:txBody>
                  <a:tcPr/>
                </a:tc>
                <a:tc>
                  <a:txBody>
                    <a:bodyPr/>
                    <a:lstStyle/>
                    <a:p>
                      <a:pPr algn="ctr"/>
                      <a:r>
                        <a:rPr kumimoji="1" lang="ja-JP" altLang="en-US" dirty="0"/>
                        <a:t>増減</a:t>
                      </a:r>
                    </a:p>
                  </a:txBody>
                  <a:tcPr/>
                </a:tc>
                <a:extLst>
                  <a:ext uri="{0D108BD9-81ED-4DB2-BD59-A6C34878D82A}">
                    <a16:rowId xmlns="" xmlns:a16="http://schemas.microsoft.com/office/drawing/2014/main" val="1505137806"/>
                  </a:ext>
                </a:extLst>
              </a:tr>
              <a:tr h="370840">
                <a:tc>
                  <a:txBody>
                    <a:bodyPr/>
                    <a:lstStyle/>
                    <a:p>
                      <a:r>
                        <a:rPr kumimoji="1" lang="ja-JP" altLang="en-US" b="1" dirty="0">
                          <a:latin typeface="+mn-ea"/>
                          <a:ea typeface="+mn-ea"/>
                        </a:rPr>
                        <a:t>資本的</a:t>
                      </a:r>
                      <a:r>
                        <a:rPr kumimoji="1" lang="ja-JP" altLang="en-US" b="1" dirty="0" smtClean="0">
                          <a:latin typeface="+mn-ea"/>
                          <a:ea typeface="+mn-ea"/>
                        </a:rPr>
                        <a:t>収入（Ａ）</a:t>
                      </a:r>
                      <a:endParaRPr kumimoji="1" lang="ja-JP" altLang="en-US" b="1" dirty="0">
                        <a:latin typeface="+mn-ea"/>
                        <a:ea typeface="+mn-ea"/>
                      </a:endParaRPr>
                    </a:p>
                  </a:txBody>
                  <a:tcPr/>
                </a:tc>
                <a:tc>
                  <a:txBody>
                    <a:bodyPr/>
                    <a:lstStyle/>
                    <a:p>
                      <a:pPr algn="r"/>
                      <a:r>
                        <a:rPr kumimoji="1" lang="en-US" altLang="ja-JP" b="1" dirty="0" smtClean="0">
                          <a:latin typeface="+mn-ea"/>
                          <a:ea typeface="+mn-ea"/>
                        </a:rPr>
                        <a:t>4,982,176</a:t>
                      </a:r>
                      <a:endParaRPr kumimoji="1" lang="ja-JP" altLang="en-US" b="1" dirty="0">
                        <a:latin typeface="+mn-ea"/>
                        <a:ea typeface="+mn-ea"/>
                      </a:endParaRPr>
                    </a:p>
                  </a:txBody>
                  <a:tcPr/>
                </a:tc>
                <a:tc>
                  <a:txBody>
                    <a:bodyPr/>
                    <a:lstStyle/>
                    <a:p>
                      <a:pPr algn="r"/>
                      <a:r>
                        <a:rPr kumimoji="1" lang="en-US" altLang="ja-JP" b="1" dirty="0" smtClean="0">
                          <a:latin typeface="+mn-ea"/>
                          <a:ea typeface="+mn-ea"/>
                        </a:rPr>
                        <a:t>5,231,217</a:t>
                      </a:r>
                      <a:endParaRPr kumimoji="1" lang="ja-JP" altLang="en-US" b="1" dirty="0">
                        <a:latin typeface="+mn-ea"/>
                        <a:ea typeface="+mn-ea"/>
                      </a:endParaRPr>
                    </a:p>
                  </a:txBody>
                  <a:tcPr/>
                </a:tc>
                <a:tc>
                  <a:txBody>
                    <a:bodyPr/>
                    <a:lstStyle/>
                    <a:p>
                      <a:pPr algn="r"/>
                      <a:r>
                        <a:rPr kumimoji="1" lang="en-US" altLang="ja-JP" b="1" dirty="0" smtClean="0">
                          <a:latin typeface="+mn-ea"/>
                          <a:ea typeface="+mn-ea"/>
                        </a:rPr>
                        <a:t>249,041</a:t>
                      </a:r>
                      <a:endParaRPr kumimoji="1" lang="ja-JP" altLang="en-US" b="1" dirty="0">
                        <a:latin typeface="+mn-ea"/>
                        <a:ea typeface="+mn-ea"/>
                      </a:endParaRPr>
                    </a:p>
                  </a:txBody>
                  <a:tcPr/>
                </a:tc>
                <a:extLst>
                  <a:ext uri="{0D108BD9-81ED-4DB2-BD59-A6C34878D82A}">
                    <a16:rowId xmlns="" xmlns:a16="http://schemas.microsoft.com/office/drawing/2014/main" val="402486577"/>
                  </a:ext>
                </a:extLst>
              </a:tr>
              <a:tr h="370840">
                <a:tc>
                  <a:txBody>
                    <a:bodyPr/>
                    <a:lstStyle/>
                    <a:p>
                      <a:r>
                        <a:rPr kumimoji="1" lang="ja-JP" altLang="en-US" dirty="0">
                          <a:latin typeface="+mn-ea"/>
                          <a:ea typeface="+mn-ea"/>
                        </a:rPr>
                        <a:t>　企業債</a:t>
                      </a:r>
                    </a:p>
                  </a:txBody>
                  <a:tcPr/>
                </a:tc>
                <a:tc>
                  <a:txBody>
                    <a:bodyPr/>
                    <a:lstStyle/>
                    <a:p>
                      <a:pPr algn="r"/>
                      <a:r>
                        <a:rPr kumimoji="1" lang="en-US" altLang="ja-JP" dirty="0" smtClean="0">
                          <a:latin typeface="+mn-ea"/>
                          <a:ea typeface="+mn-ea"/>
                        </a:rPr>
                        <a:t>2,662,500</a:t>
                      </a:r>
                      <a:endParaRPr kumimoji="1" lang="ja-JP" altLang="en-US" dirty="0">
                        <a:latin typeface="+mn-ea"/>
                        <a:ea typeface="+mn-ea"/>
                      </a:endParaRPr>
                    </a:p>
                  </a:txBody>
                  <a:tcPr/>
                </a:tc>
                <a:tc>
                  <a:txBody>
                    <a:bodyPr/>
                    <a:lstStyle/>
                    <a:p>
                      <a:pPr algn="r"/>
                      <a:r>
                        <a:rPr kumimoji="1" lang="en-US" altLang="ja-JP" dirty="0" smtClean="0">
                          <a:latin typeface="+mn-ea"/>
                          <a:ea typeface="+mn-ea"/>
                        </a:rPr>
                        <a:t>2,876,900</a:t>
                      </a:r>
                      <a:endParaRPr kumimoji="1" lang="ja-JP" altLang="en-US" dirty="0">
                        <a:latin typeface="+mn-ea"/>
                        <a:ea typeface="+mn-ea"/>
                      </a:endParaRPr>
                    </a:p>
                  </a:txBody>
                  <a:tcPr/>
                </a:tc>
                <a:tc>
                  <a:txBody>
                    <a:bodyPr/>
                    <a:lstStyle/>
                    <a:p>
                      <a:pPr algn="r"/>
                      <a:r>
                        <a:rPr kumimoji="1" lang="en-US" altLang="ja-JP" dirty="0" smtClean="0">
                          <a:latin typeface="+mn-ea"/>
                          <a:ea typeface="+mn-ea"/>
                        </a:rPr>
                        <a:t>214,400</a:t>
                      </a:r>
                      <a:endParaRPr kumimoji="1" lang="ja-JP" altLang="en-US" dirty="0">
                        <a:latin typeface="+mn-ea"/>
                        <a:ea typeface="+mn-ea"/>
                      </a:endParaRPr>
                    </a:p>
                  </a:txBody>
                  <a:tcPr/>
                </a:tc>
                <a:extLst>
                  <a:ext uri="{0D108BD9-81ED-4DB2-BD59-A6C34878D82A}">
                    <a16:rowId xmlns="" xmlns:a16="http://schemas.microsoft.com/office/drawing/2014/main" val="2155351346"/>
                  </a:ext>
                </a:extLst>
              </a:tr>
              <a:tr h="370840">
                <a:tc>
                  <a:txBody>
                    <a:bodyPr/>
                    <a:lstStyle/>
                    <a:p>
                      <a:r>
                        <a:rPr kumimoji="1" lang="ja-JP" altLang="en-US" dirty="0">
                          <a:latin typeface="+mn-ea"/>
                          <a:ea typeface="+mn-ea"/>
                        </a:rPr>
                        <a:t>　他会計出資金</a:t>
                      </a:r>
                    </a:p>
                  </a:txBody>
                  <a:tcPr/>
                </a:tc>
                <a:tc>
                  <a:txBody>
                    <a:bodyPr/>
                    <a:lstStyle/>
                    <a:p>
                      <a:pPr algn="r"/>
                      <a:r>
                        <a:rPr kumimoji="1" lang="en-US" altLang="ja-JP" dirty="0" smtClean="0">
                          <a:latin typeface="+mn-ea"/>
                          <a:ea typeface="+mn-ea"/>
                        </a:rPr>
                        <a:t>1,324,559</a:t>
                      </a:r>
                      <a:endParaRPr kumimoji="1" lang="ja-JP" altLang="en-US" dirty="0">
                        <a:latin typeface="+mn-ea"/>
                        <a:ea typeface="+mn-ea"/>
                      </a:endParaRPr>
                    </a:p>
                  </a:txBody>
                  <a:tcPr/>
                </a:tc>
                <a:tc>
                  <a:txBody>
                    <a:bodyPr/>
                    <a:lstStyle/>
                    <a:p>
                      <a:pPr algn="r"/>
                      <a:r>
                        <a:rPr kumimoji="1" lang="en-US" altLang="ja-JP" dirty="0" smtClean="0">
                          <a:latin typeface="+mn-ea"/>
                          <a:ea typeface="+mn-ea"/>
                        </a:rPr>
                        <a:t>1,309,326</a:t>
                      </a:r>
                      <a:endParaRPr kumimoji="1" lang="ja-JP" altLang="en-US" dirty="0">
                        <a:latin typeface="+mn-ea"/>
                        <a:ea typeface="+mn-ea"/>
                      </a:endParaRPr>
                    </a:p>
                  </a:txBody>
                  <a:tcPr/>
                </a:tc>
                <a:tc>
                  <a:txBody>
                    <a:bodyPr/>
                    <a:lstStyle/>
                    <a:p>
                      <a:pPr algn="r"/>
                      <a:r>
                        <a:rPr kumimoji="1" lang="ja-JP" altLang="en-US" dirty="0" smtClean="0">
                          <a:latin typeface="+mn-ea"/>
                          <a:ea typeface="+mn-ea"/>
                        </a:rPr>
                        <a:t>△</a:t>
                      </a:r>
                      <a:r>
                        <a:rPr kumimoji="1" lang="en-US" altLang="ja-JP" dirty="0" smtClean="0">
                          <a:latin typeface="+mn-ea"/>
                          <a:ea typeface="+mn-ea"/>
                        </a:rPr>
                        <a:t>15,233</a:t>
                      </a:r>
                      <a:endParaRPr kumimoji="1" lang="ja-JP" altLang="en-US" dirty="0">
                        <a:latin typeface="+mn-ea"/>
                        <a:ea typeface="+mn-ea"/>
                      </a:endParaRPr>
                    </a:p>
                  </a:txBody>
                  <a:tcPr/>
                </a:tc>
                <a:extLst>
                  <a:ext uri="{0D108BD9-81ED-4DB2-BD59-A6C34878D82A}">
                    <a16:rowId xmlns="" xmlns:a16="http://schemas.microsoft.com/office/drawing/2014/main" val="2923766961"/>
                  </a:ext>
                </a:extLst>
              </a:tr>
              <a:tr h="370840">
                <a:tc>
                  <a:txBody>
                    <a:bodyPr/>
                    <a:lstStyle/>
                    <a:p>
                      <a:r>
                        <a:rPr kumimoji="1" lang="ja-JP" altLang="en-US" dirty="0">
                          <a:latin typeface="+mn-ea"/>
                          <a:ea typeface="+mn-ea"/>
                        </a:rPr>
                        <a:t>　国庫補助金</a:t>
                      </a:r>
                    </a:p>
                  </a:txBody>
                  <a:tcPr/>
                </a:tc>
                <a:tc>
                  <a:txBody>
                    <a:bodyPr/>
                    <a:lstStyle/>
                    <a:p>
                      <a:pPr algn="r"/>
                      <a:r>
                        <a:rPr kumimoji="1" lang="en-US" altLang="ja-JP" dirty="0" smtClean="0">
                          <a:latin typeface="+mn-ea"/>
                          <a:ea typeface="+mn-ea"/>
                        </a:rPr>
                        <a:t>632,500</a:t>
                      </a:r>
                      <a:endParaRPr kumimoji="1" lang="ja-JP" altLang="en-US" dirty="0">
                        <a:latin typeface="+mn-ea"/>
                        <a:ea typeface="+mn-ea"/>
                      </a:endParaRPr>
                    </a:p>
                  </a:txBody>
                  <a:tcPr/>
                </a:tc>
                <a:tc>
                  <a:txBody>
                    <a:bodyPr/>
                    <a:lstStyle/>
                    <a:p>
                      <a:pPr algn="r"/>
                      <a:r>
                        <a:rPr kumimoji="1" lang="en-US" altLang="ja-JP" dirty="0" smtClean="0">
                          <a:latin typeface="+mn-ea"/>
                          <a:ea typeface="+mn-ea"/>
                        </a:rPr>
                        <a:t>668,000</a:t>
                      </a:r>
                      <a:endParaRPr kumimoji="1" lang="ja-JP" altLang="en-US" dirty="0">
                        <a:latin typeface="+mn-ea"/>
                        <a:ea typeface="+mn-ea"/>
                      </a:endParaRPr>
                    </a:p>
                  </a:txBody>
                  <a:tcPr/>
                </a:tc>
                <a:tc>
                  <a:txBody>
                    <a:bodyPr/>
                    <a:lstStyle/>
                    <a:p>
                      <a:pPr algn="r"/>
                      <a:r>
                        <a:rPr kumimoji="1" lang="en-US" altLang="ja-JP" dirty="0" smtClean="0">
                          <a:latin typeface="+mn-ea"/>
                          <a:ea typeface="+mn-ea"/>
                        </a:rPr>
                        <a:t>35,500</a:t>
                      </a:r>
                      <a:endParaRPr kumimoji="1" lang="ja-JP" altLang="en-US" dirty="0">
                        <a:latin typeface="+mn-ea"/>
                        <a:ea typeface="+mn-ea"/>
                      </a:endParaRPr>
                    </a:p>
                  </a:txBody>
                  <a:tcPr/>
                </a:tc>
                <a:extLst>
                  <a:ext uri="{0D108BD9-81ED-4DB2-BD59-A6C34878D82A}">
                    <a16:rowId xmlns="" xmlns:a16="http://schemas.microsoft.com/office/drawing/2014/main" val="463857627"/>
                  </a:ext>
                </a:extLst>
              </a:tr>
              <a:tr h="370840">
                <a:tc>
                  <a:txBody>
                    <a:bodyPr/>
                    <a:lstStyle/>
                    <a:p>
                      <a:r>
                        <a:rPr kumimoji="1" lang="ja-JP" altLang="en-US" dirty="0">
                          <a:latin typeface="+mn-ea"/>
                          <a:ea typeface="+mn-ea"/>
                        </a:rPr>
                        <a:t>　その他</a:t>
                      </a:r>
                    </a:p>
                  </a:txBody>
                  <a:tcPr/>
                </a:tc>
                <a:tc>
                  <a:txBody>
                    <a:bodyPr/>
                    <a:lstStyle/>
                    <a:p>
                      <a:pPr algn="r"/>
                      <a:r>
                        <a:rPr kumimoji="1" lang="en-US" altLang="ja-JP" dirty="0" smtClean="0">
                          <a:latin typeface="+mn-ea"/>
                          <a:ea typeface="+mn-ea"/>
                        </a:rPr>
                        <a:t>362,617</a:t>
                      </a:r>
                      <a:endParaRPr kumimoji="1" lang="ja-JP" altLang="en-US" dirty="0">
                        <a:latin typeface="+mn-ea"/>
                        <a:ea typeface="+mn-ea"/>
                      </a:endParaRPr>
                    </a:p>
                  </a:txBody>
                  <a:tcPr/>
                </a:tc>
                <a:tc>
                  <a:txBody>
                    <a:bodyPr/>
                    <a:lstStyle/>
                    <a:p>
                      <a:pPr algn="r"/>
                      <a:r>
                        <a:rPr kumimoji="1" lang="en-US" altLang="ja-JP" dirty="0" smtClean="0">
                          <a:latin typeface="+mn-ea"/>
                          <a:ea typeface="+mn-ea"/>
                        </a:rPr>
                        <a:t>376,991</a:t>
                      </a:r>
                      <a:endParaRPr kumimoji="1" lang="ja-JP" altLang="en-US" dirty="0">
                        <a:latin typeface="+mn-ea"/>
                        <a:ea typeface="+mn-ea"/>
                      </a:endParaRPr>
                    </a:p>
                  </a:txBody>
                  <a:tcPr/>
                </a:tc>
                <a:tc>
                  <a:txBody>
                    <a:bodyPr/>
                    <a:lstStyle/>
                    <a:p>
                      <a:pPr algn="r"/>
                      <a:r>
                        <a:rPr kumimoji="1" lang="en-US" altLang="ja-JP" dirty="0" smtClean="0">
                          <a:latin typeface="+mn-ea"/>
                          <a:ea typeface="+mn-ea"/>
                        </a:rPr>
                        <a:t>14,374</a:t>
                      </a:r>
                      <a:endParaRPr kumimoji="1" lang="ja-JP" altLang="en-US" dirty="0">
                        <a:latin typeface="+mn-ea"/>
                        <a:ea typeface="+mn-ea"/>
                      </a:endParaRPr>
                    </a:p>
                  </a:txBody>
                  <a:tcPr/>
                </a:tc>
                <a:extLst>
                  <a:ext uri="{0D108BD9-81ED-4DB2-BD59-A6C34878D82A}">
                    <a16:rowId xmlns="" xmlns:a16="http://schemas.microsoft.com/office/drawing/2014/main" val="2697300597"/>
                  </a:ext>
                </a:extLst>
              </a:tr>
              <a:tr h="370840">
                <a:tc>
                  <a:txBody>
                    <a:bodyPr/>
                    <a:lstStyle/>
                    <a:p>
                      <a:r>
                        <a:rPr kumimoji="1" lang="ja-JP" altLang="en-US" b="1" dirty="0">
                          <a:latin typeface="+mn-ea"/>
                          <a:ea typeface="+mn-ea"/>
                        </a:rPr>
                        <a:t>資本的</a:t>
                      </a:r>
                      <a:r>
                        <a:rPr kumimoji="1" lang="ja-JP" altLang="en-US" b="1" dirty="0" smtClean="0">
                          <a:latin typeface="+mn-ea"/>
                          <a:ea typeface="+mn-ea"/>
                        </a:rPr>
                        <a:t>支出（Ｂ）</a:t>
                      </a:r>
                      <a:endParaRPr kumimoji="1" lang="ja-JP" altLang="en-US" b="1" dirty="0">
                        <a:latin typeface="+mn-ea"/>
                        <a:ea typeface="+mn-ea"/>
                      </a:endParaRPr>
                    </a:p>
                  </a:txBody>
                  <a:tcPr/>
                </a:tc>
                <a:tc>
                  <a:txBody>
                    <a:bodyPr/>
                    <a:lstStyle/>
                    <a:p>
                      <a:pPr algn="r"/>
                      <a:r>
                        <a:rPr kumimoji="1" lang="en-US" altLang="ja-JP" b="1" dirty="0" smtClean="0">
                          <a:latin typeface="+mn-ea"/>
                          <a:ea typeface="+mn-ea"/>
                        </a:rPr>
                        <a:t>7,191,000</a:t>
                      </a:r>
                      <a:endParaRPr kumimoji="1" lang="ja-JP" altLang="en-US" b="1" dirty="0">
                        <a:latin typeface="+mn-ea"/>
                        <a:ea typeface="+mn-ea"/>
                      </a:endParaRPr>
                    </a:p>
                  </a:txBody>
                  <a:tcPr/>
                </a:tc>
                <a:tc>
                  <a:txBody>
                    <a:bodyPr/>
                    <a:lstStyle/>
                    <a:p>
                      <a:pPr algn="r"/>
                      <a:r>
                        <a:rPr kumimoji="1" lang="en-US" altLang="ja-JP" b="1" dirty="0" smtClean="0">
                          <a:latin typeface="+mn-ea"/>
                          <a:ea typeface="+mn-ea"/>
                        </a:rPr>
                        <a:t>7,303,000</a:t>
                      </a:r>
                      <a:endParaRPr kumimoji="1" lang="ja-JP" altLang="en-US" b="1" dirty="0">
                        <a:latin typeface="+mn-ea"/>
                        <a:ea typeface="+mn-ea"/>
                      </a:endParaRPr>
                    </a:p>
                  </a:txBody>
                  <a:tcPr/>
                </a:tc>
                <a:tc>
                  <a:txBody>
                    <a:bodyPr/>
                    <a:lstStyle/>
                    <a:p>
                      <a:pPr algn="r"/>
                      <a:r>
                        <a:rPr kumimoji="1" lang="en-US" altLang="ja-JP" b="1" dirty="0" smtClean="0">
                          <a:latin typeface="+mn-ea"/>
                          <a:ea typeface="+mn-ea"/>
                        </a:rPr>
                        <a:t>112,000</a:t>
                      </a:r>
                      <a:endParaRPr kumimoji="1" lang="ja-JP" altLang="en-US" b="1" dirty="0">
                        <a:latin typeface="+mn-ea"/>
                        <a:ea typeface="+mn-ea"/>
                      </a:endParaRPr>
                    </a:p>
                  </a:txBody>
                  <a:tcPr/>
                </a:tc>
                <a:extLst>
                  <a:ext uri="{0D108BD9-81ED-4DB2-BD59-A6C34878D82A}">
                    <a16:rowId xmlns="" xmlns:a16="http://schemas.microsoft.com/office/drawing/2014/main" val="1588575900"/>
                  </a:ext>
                </a:extLst>
              </a:tr>
              <a:tr h="370840">
                <a:tc>
                  <a:txBody>
                    <a:bodyPr/>
                    <a:lstStyle/>
                    <a:p>
                      <a:r>
                        <a:rPr kumimoji="1" lang="ja-JP" altLang="en-US" dirty="0">
                          <a:latin typeface="+mn-ea"/>
                          <a:ea typeface="+mn-ea"/>
                        </a:rPr>
                        <a:t>　建設</a:t>
                      </a:r>
                      <a:r>
                        <a:rPr kumimoji="1" lang="ja-JP" altLang="en-US" dirty="0" smtClean="0">
                          <a:latin typeface="+mn-ea"/>
                          <a:ea typeface="+mn-ea"/>
                        </a:rPr>
                        <a:t>改良費</a:t>
                      </a:r>
                      <a:endParaRPr kumimoji="1" lang="ja-JP" altLang="en-US" dirty="0">
                        <a:latin typeface="+mn-ea"/>
                        <a:ea typeface="+mn-ea"/>
                      </a:endParaRPr>
                    </a:p>
                  </a:txBody>
                  <a:tcPr/>
                </a:tc>
                <a:tc>
                  <a:txBody>
                    <a:bodyPr/>
                    <a:lstStyle/>
                    <a:p>
                      <a:pPr algn="r"/>
                      <a:r>
                        <a:rPr kumimoji="1" lang="en-US" altLang="ja-JP" dirty="0" smtClean="0">
                          <a:latin typeface="+mn-ea"/>
                          <a:ea typeface="+mn-ea"/>
                        </a:rPr>
                        <a:t>3,301,470</a:t>
                      </a:r>
                      <a:endParaRPr kumimoji="1" lang="ja-JP" altLang="en-US" dirty="0">
                        <a:latin typeface="+mn-ea"/>
                        <a:ea typeface="+mn-ea"/>
                      </a:endParaRPr>
                    </a:p>
                  </a:txBody>
                  <a:tcPr/>
                </a:tc>
                <a:tc>
                  <a:txBody>
                    <a:bodyPr/>
                    <a:lstStyle/>
                    <a:p>
                      <a:pPr algn="r"/>
                      <a:r>
                        <a:rPr kumimoji="1" lang="en-US" altLang="ja-JP" dirty="0" smtClean="0">
                          <a:latin typeface="+mn-ea"/>
                          <a:ea typeface="+mn-ea"/>
                        </a:rPr>
                        <a:t>3,995,323</a:t>
                      </a:r>
                      <a:endParaRPr kumimoji="1" lang="ja-JP" altLang="en-US" dirty="0">
                        <a:latin typeface="+mn-ea"/>
                        <a:ea typeface="+mn-ea"/>
                      </a:endParaRPr>
                    </a:p>
                  </a:txBody>
                  <a:tcPr/>
                </a:tc>
                <a:tc>
                  <a:txBody>
                    <a:bodyPr/>
                    <a:lstStyle/>
                    <a:p>
                      <a:pPr algn="r"/>
                      <a:r>
                        <a:rPr kumimoji="1" lang="en-US" altLang="ja-JP" dirty="0" smtClean="0">
                          <a:latin typeface="+mn-ea"/>
                          <a:ea typeface="+mn-ea"/>
                        </a:rPr>
                        <a:t>693,853</a:t>
                      </a:r>
                      <a:endParaRPr kumimoji="1" lang="ja-JP" altLang="en-US" dirty="0">
                        <a:latin typeface="+mn-ea"/>
                        <a:ea typeface="+mn-ea"/>
                      </a:endParaRPr>
                    </a:p>
                  </a:txBody>
                  <a:tcPr/>
                </a:tc>
                <a:extLst>
                  <a:ext uri="{0D108BD9-81ED-4DB2-BD59-A6C34878D82A}">
                    <a16:rowId xmlns="" xmlns:a16="http://schemas.microsoft.com/office/drawing/2014/main" val="744058832"/>
                  </a:ext>
                </a:extLst>
              </a:tr>
              <a:tr h="370840">
                <a:tc>
                  <a:txBody>
                    <a:bodyPr/>
                    <a:lstStyle/>
                    <a:p>
                      <a:r>
                        <a:rPr kumimoji="1" lang="ja-JP" altLang="en-US">
                          <a:latin typeface="+mn-ea"/>
                          <a:ea typeface="+mn-ea"/>
                        </a:rPr>
                        <a:t>　企業債償還金</a:t>
                      </a:r>
                      <a:endParaRPr kumimoji="1" lang="ja-JP" altLang="en-US" dirty="0">
                        <a:latin typeface="+mn-ea"/>
                        <a:ea typeface="+mn-ea"/>
                      </a:endParaRPr>
                    </a:p>
                  </a:txBody>
                  <a:tcPr/>
                </a:tc>
                <a:tc>
                  <a:txBody>
                    <a:bodyPr/>
                    <a:lstStyle/>
                    <a:p>
                      <a:pPr algn="r"/>
                      <a:r>
                        <a:rPr kumimoji="1" lang="en-US" altLang="ja-JP" dirty="0" smtClean="0">
                          <a:latin typeface="+mn-ea"/>
                          <a:ea typeface="+mn-ea"/>
                        </a:rPr>
                        <a:t>3,675,799</a:t>
                      </a:r>
                      <a:endParaRPr kumimoji="1" lang="ja-JP" altLang="en-US" dirty="0">
                        <a:latin typeface="+mn-ea"/>
                        <a:ea typeface="+mn-ea"/>
                      </a:endParaRPr>
                    </a:p>
                  </a:txBody>
                  <a:tcPr/>
                </a:tc>
                <a:tc>
                  <a:txBody>
                    <a:bodyPr/>
                    <a:lstStyle/>
                    <a:p>
                      <a:pPr algn="r"/>
                      <a:r>
                        <a:rPr kumimoji="1" lang="en-US" altLang="ja-JP" dirty="0" smtClean="0">
                          <a:latin typeface="+mn-ea"/>
                          <a:ea typeface="+mn-ea"/>
                        </a:rPr>
                        <a:t>3,153,156</a:t>
                      </a:r>
                      <a:endParaRPr kumimoji="1" lang="ja-JP" altLang="en-US" dirty="0">
                        <a:latin typeface="+mn-ea"/>
                        <a:ea typeface="+mn-ea"/>
                      </a:endParaRPr>
                    </a:p>
                  </a:txBody>
                  <a:tcPr/>
                </a:tc>
                <a:tc>
                  <a:txBody>
                    <a:bodyPr/>
                    <a:lstStyle/>
                    <a:p>
                      <a:pPr algn="r"/>
                      <a:r>
                        <a:rPr kumimoji="1" lang="ja-JP" altLang="en-US" dirty="0" smtClean="0">
                          <a:latin typeface="+mn-ea"/>
                          <a:ea typeface="+mn-ea"/>
                        </a:rPr>
                        <a:t>△</a:t>
                      </a:r>
                      <a:r>
                        <a:rPr kumimoji="1" lang="en-US" altLang="ja-JP" dirty="0" smtClean="0">
                          <a:latin typeface="+mn-ea"/>
                          <a:ea typeface="+mn-ea"/>
                        </a:rPr>
                        <a:t>522,643</a:t>
                      </a:r>
                      <a:endParaRPr kumimoji="1" lang="ja-JP" altLang="en-US" dirty="0">
                        <a:latin typeface="+mn-ea"/>
                        <a:ea typeface="+mn-ea"/>
                      </a:endParaRPr>
                    </a:p>
                  </a:txBody>
                  <a:tcPr/>
                </a:tc>
                <a:extLst>
                  <a:ext uri="{0D108BD9-81ED-4DB2-BD59-A6C34878D82A}">
                    <a16:rowId xmlns="" xmlns:a16="http://schemas.microsoft.com/office/drawing/2014/main" val="990227651"/>
                  </a:ext>
                </a:extLst>
              </a:tr>
              <a:tr h="370840">
                <a:tc>
                  <a:txBody>
                    <a:bodyPr/>
                    <a:lstStyle/>
                    <a:p>
                      <a:r>
                        <a:rPr kumimoji="1" lang="ja-JP" altLang="en-US">
                          <a:latin typeface="+mn-ea"/>
                          <a:ea typeface="+mn-ea"/>
                        </a:rPr>
                        <a:t>　その他</a:t>
                      </a:r>
                      <a:endParaRPr kumimoji="1" lang="ja-JP" altLang="en-US" dirty="0">
                        <a:latin typeface="+mn-ea"/>
                        <a:ea typeface="+mn-ea"/>
                      </a:endParaRPr>
                    </a:p>
                  </a:txBody>
                  <a:tcPr/>
                </a:tc>
                <a:tc>
                  <a:txBody>
                    <a:bodyPr/>
                    <a:lstStyle/>
                    <a:p>
                      <a:pPr algn="r"/>
                      <a:r>
                        <a:rPr kumimoji="1" lang="en-US" altLang="ja-JP" dirty="0" smtClean="0">
                          <a:latin typeface="+mn-ea"/>
                          <a:ea typeface="+mn-ea"/>
                        </a:rPr>
                        <a:t>213,731</a:t>
                      </a:r>
                      <a:endParaRPr kumimoji="1" lang="ja-JP" altLang="en-US" dirty="0">
                        <a:latin typeface="+mn-ea"/>
                        <a:ea typeface="+mn-ea"/>
                      </a:endParaRPr>
                    </a:p>
                  </a:txBody>
                  <a:tcPr/>
                </a:tc>
                <a:tc>
                  <a:txBody>
                    <a:bodyPr/>
                    <a:lstStyle/>
                    <a:p>
                      <a:pPr algn="r"/>
                      <a:r>
                        <a:rPr kumimoji="1" lang="en-US" altLang="ja-JP" dirty="0" smtClean="0">
                          <a:latin typeface="+mn-ea"/>
                          <a:ea typeface="+mn-ea"/>
                        </a:rPr>
                        <a:t>154,521</a:t>
                      </a:r>
                      <a:endParaRPr kumimoji="1" lang="ja-JP" altLang="en-US" dirty="0">
                        <a:latin typeface="+mn-ea"/>
                        <a:ea typeface="+mn-ea"/>
                      </a:endParaRPr>
                    </a:p>
                  </a:txBody>
                  <a:tcPr/>
                </a:tc>
                <a:tc>
                  <a:txBody>
                    <a:bodyPr/>
                    <a:lstStyle/>
                    <a:p>
                      <a:pPr algn="r"/>
                      <a:r>
                        <a:rPr kumimoji="1" lang="ja-JP" altLang="en-US" dirty="0" smtClean="0">
                          <a:latin typeface="+mn-ea"/>
                          <a:ea typeface="+mn-ea"/>
                        </a:rPr>
                        <a:t>△</a:t>
                      </a:r>
                      <a:r>
                        <a:rPr kumimoji="1" lang="en-US" altLang="ja-JP" dirty="0" smtClean="0">
                          <a:latin typeface="+mn-ea"/>
                          <a:ea typeface="+mn-ea"/>
                        </a:rPr>
                        <a:t>59,210</a:t>
                      </a:r>
                      <a:endParaRPr kumimoji="1" lang="ja-JP" altLang="en-US" dirty="0">
                        <a:latin typeface="+mn-ea"/>
                        <a:ea typeface="+mn-ea"/>
                      </a:endParaRPr>
                    </a:p>
                  </a:txBody>
                  <a:tcPr/>
                </a:tc>
                <a:extLst>
                  <a:ext uri="{0D108BD9-81ED-4DB2-BD59-A6C34878D82A}">
                    <a16:rowId xmlns="" xmlns:a16="http://schemas.microsoft.com/office/drawing/2014/main" val="3810545612"/>
                  </a:ext>
                </a:extLst>
              </a:tr>
              <a:tr h="370840">
                <a:tc>
                  <a:txBody>
                    <a:bodyPr/>
                    <a:lstStyle/>
                    <a:p>
                      <a:r>
                        <a:rPr kumimoji="1" lang="ja-JP" altLang="en-US" b="1" dirty="0" smtClean="0">
                          <a:latin typeface="+mn-ea"/>
                          <a:ea typeface="+mn-ea"/>
                        </a:rPr>
                        <a:t>（Ａ）－（Ｂ）</a:t>
                      </a:r>
                      <a:endParaRPr kumimoji="1" lang="ja-JP" altLang="en-US" b="1" dirty="0">
                        <a:latin typeface="+mn-ea"/>
                        <a:ea typeface="+mn-ea"/>
                      </a:endParaRPr>
                    </a:p>
                  </a:txBody>
                  <a:tcPr/>
                </a:tc>
                <a:tc>
                  <a:txBody>
                    <a:bodyPr/>
                    <a:lstStyle/>
                    <a:p>
                      <a:pPr algn="r"/>
                      <a:r>
                        <a:rPr kumimoji="1" lang="ja-JP" altLang="en-US" b="1" dirty="0" smtClean="0">
                          <a:latin typeface="+mn-ea"/>
                          <a:ea typeface="+mn-ea"/>
                        </a:rPr>
                        <a:t>△</a:t>
                      </a:r>
                      <a:r>
                        <a:rPr kumimoji="1" lang="en-US" altLang="ja-JP" b="1" dirty="0" smtClean="0">
                          <a:latin typeface="+mn-ea"/>
                          <a:ea typeface="+mn-ea"/>
                        </a:rPr>
                        <a:t>2,208,824</a:t>
                      </a:r>
                      <a:endParaRPr kumimoji="1" lang="ja-JP" altLang="en-US" b="1" dirty="0">
                        <a:latin typeface="+mn-ea"/>
                        <a:ea typeface="+mn-ea"/>
                      </a:endParaRPr>
                    </a:p>
                  </a:txBody>
                  <a:tcPr/>
                </a:tc>
                <a:tc>
                  <a:txBody>
                    <a:bodyPr/>
                    <a:lstStyle/>
                    <a:p>
                      <a:pPr algn="r"/>
                      <a:r>
                        <a:rPr kumimoji="1" lang="ja-JP" altLang="en-US" b="1" dirty="0" smtClean="0">
                          <a:latin typeface="+mn-ea"/>
                          <a:ea typeface="+mn-ea"/>
                        </a:rPr>
                        <a:t>△</a:t>
                      </a:r>
                      <a:r>
                        <a:rPr kumimoji="1" lang="en-US" altLang="ja-JP" b="1" dirty="0" smtClean="0">
                          <a:latin typeface="+mn-ea"/>
                          <a:ea typeface="+mn-ea"/>
                        </a:rPr>
                        <a:t>2,071,783</a:t>
                      </a:r>
                      <a:endParaRPr kumimoji="1" lang="ja-JP" altLang="en-US" b="1" dirty="0">
                        <a:latin typeface="+mn-ea"/>
                        <a:ea typeface="+mn-ea"/>
                      </a:endParaRPr>
                    </a:p>
                  </a:txBody>
                  <a:tcPr/>
                </a:tc>
                <a:tc>
                  <a:txBody>
                    <a:bodyPr/>
                    <a:lstStyle/>
                    <a:p>
                      <a:pPr algn="r"/>
                      <a:r>
                        <a:rPr kumimoji="1" lang="en-US" altLang="ja-JP" b="1" dirty="0" smtClean="0">
                          <a:latin typeface="+mn-ea"/>
                          <a:ea typeface="+mn-ea"/>
                        </a:rPr>
                        <a:t>137,041</a:t>
                      </a:r>
                      <a:endParaRPr kumimoji="1" lang="ja-JP" altLang="en-US" b="1" dirty="0">
                        <a:latin typeface="+mn-ea"/>
                        <a:ea typeface="+mn-ea"/>
                      </a:endParaRPr>
                    </a:p>
                  </a:txBody>
                  <a:tcPr/>
                </a:tc>
                <a:extLst>
                  <a:ext uri="{0D108BD9-81ED-4DB2-BD59-A6C34878D82A}">
                    <a16:rowId xmlns="" xmlns:a16="http://schemas.microsoft.com/office/drawing/2014/main" val="2465973009"/>
                  </a:ext>
                </a:extLst>
              </a:tr>
            </a:tbl>
          </a:graphicData>
        </a:graphic>
      </p:graphicFrame>
      <p:sp>
        <p:nvSpPr>
          <p:cNvPr id="4" name="スライド番号プレースホルダー 3"/>
          <p:cNvSpPr>
            <a:spLocks noGrp="1"/>
          </p:cNvSpPr>
          <p:nvPr>
            <p:ph type="sldNum" sz="quarter" idx="12"/>
          </p:nvPr>
        </p:nvSpPr>
        <p:spPr/>
        <p:txBody>
          <a:bodyPr/>
          <a:lstStyle/>
          <a:p>
            <a:r>
              <a:rPr lang="ja-JP" altLang="en-US" sz="1800" dirty="0" smtClean="0">
                <a:latin typeface="Arial" panose="020B0604020202020204" pitchFamily="34" charset="0"/>
              </a:rPr>
              <a:t>８</a:t>
            </a:r>
            <a:endParaRPr lang="ja-JP" altLang="en-US" sz="1800" dirty="0">
              <a:latin typeface="Arial" panose="020B0604020202020204" pitchFamily="34" charset="0"/>
            </a:endParaRPr>
          </a:p>
        </p:txBody>
      </p:sp>
      <p:sp>
        <p:nvSpPr>
          <p:cNvPr id="6" name="正方形/長方形 5"/>
          <p:cNvSpPr/>
          <p:nvPr/>
        </p:nvSpPr>
        <p:spPr>
          <a:xfrm>
            <a:off x="6597650" y="1193800"/>
            <a:ext cx="2025650" cy="349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　　　（単位：千円）</a:t>
            </a:r>
            <a:r>
              <a:rPr kumimoji="1" lang="ja-JP" altLang="en-US" dirty="0" smtClean="0">
                <a:latin typeface="+mn-ea"/>
              </a:rPr>
              <a:t>）</a:t>
            </a:r>
            <a:endParaRPr kumimoji="1" lang="ja-JP" altLang="en-US" dirty="0">
              <a:latin typeface="+mn-ea"/>
            </a:endParaRPr>
          </a:p>
        </p:txBody>
      </p:sp>
    </p:spTree>
    <p:extLst>
      <p:ext uri="{BB962C8B-B14F-4D97-AF65-F5344CB8AC3E}">
        <p14:creationId xmlns="" xmlns:p14="http://schemas.microsoft.com/office/powerpoint/2010/main" val="2241607819"/>
      </p:ext>
    </p:extLst>
  </p:cSld>
  <p:clrMapOvr>
    <a:masterClrMapping/>
  </p:clrMapOvr>
</p:sld>
</file>

<file path=ppt/theme/theme1.xml><?xml version="1.0" encoding="utf-8"?>
<a:theme xmlns:a="http://schemas.openxmlformats.org/drawingml/2006/main" name="1_デザインの設定">
  <a:themeElements>
    <a:clrScheme name="1_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1_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デザインの設定">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73E87"/>
      </a:dk2>
      <a:lt2>
        <a:srgbClr val="C6E7FC"/>
      </a:lt2>
      <a:accent1>
        <a:srgbClr val="31B6FD"/>
      </a:accent1>
      <a:accent2>
        <a:srgbClr val="4584D3"/>
      </a:accent2>
      <a:accent3>
        <a:srgbClr val="FFFFFF"/>
      </a:accent3>
      <a:accent4>
        <a:srgbClr val="000000"/>
      </a:accent4>
      <a:accent5>
        <a:srgbClr val="ADD7FE"/>
      </a:accent5>
      <a:accent6>
        <a:srgbClr val="3E77BF"/>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9231</TotalTime>
  <Pages>0</Pages>
  <Words>1522</Words>
  <Characters>0</Characters>
  <Application>Microsoft Office PowerPoint</Application>
  <DocSecurity>0</DocSecurity>
  <PresentationFormat>画面に合わせる (4:3)</PresentationFormat>
  <Lines>0</Lines>
  <Paragraphs>491</Paragraphs>
  <Slides>21</Slides>
  <Notes>15</Notes>
  <HiddenSlides>0</HiddenSlides>
  <MMClips>0</MMClips>
  <ScaleCrop>false</ScaleCrop>
  <HeadingPairs>
    <vt:vector size="4" baseType="variant">
      <vt:variant>
        <vt:lpstr>テーマ</vt:lpstr>
      </vt:variant>
      <vt:variant>
        <vt:i4>2</vt:i4>
      </vt:variant>
      <vt:variant>
        <vt:lpstr>スライド タイトル</vt:lpstr>
      </vt:variant>
      <vt:variant>
        <vt:i4>21</vt:i4>
      </vt:variant>
    </vt:vector>
  </HeadingPairs>
  <TitlesOfParts>
    <vt:vector size="23" baseType="lpstr">
      <vt:lpstr>1_デザインの設定</vt:lpstr>
      <vt:lpstr>デザインの設定</vt:lpstr>
      <vt:lpstr>平成28年度実施事業　 平成29年度下水道事業予算・実施事業 </vt:lpstr>
      <vt:lpstr>　　目　次</vt:lpstr>
      <vt:lpstr>スライド 2</vt:lpstr>
      <vt:lpstr>１-２　平成28年度決算見込建設改良費の内訳</vt:lpstr>
      <vt:lpstr>スライド 4</vt:lpstr>
      <vt:lpstr>スライド 5</vt:lpstr>
      <vt:lpstr>１-５　平成２８年度　広報活動</vt:lpstr>
      <vt:lpstr>２-１　平成２９年度予算　収益的収支</vt:lpstr>
      <vt:lpstr>２-２　平成２９年度予算　資本的収支</vt:lpstr>
      <vt:lpstr>３　平成２９年度業務予定量</vt:lpstr>
      <vt:lpstr>スライド 10</vt:lpstr>
      <vt:lpstr>４-２　平成29年度予算　建設改良費の内訳</vt:lpstr>
      <vt:lpstr>４-３　平成２９年度の主な工事等</vt:lpstr>
      <vt:lpstr>スライド 13</vt:lpstr>
      <vt:lpstr>スライド 14</vt:lpstr>
      <vt:lpstr>スライド 15</vt:lpstr>
      <vt:lpstr>５-１　社会資本総合整備計画について</vt:lpstr>
      <vt:lpstr>５-２　柏市の社会資本総合整備計画</vt:lpstr>
      <vt:lpstr>スライド 18</vt:lpstr>
      <vt:lpstr>スライド 19</vt:lpstr>
      <vt:lpstr>スライド 20</vt:lpstr>
    </vt:vector>
  </TitlesOfParts>
  <Company>Hewlett-Packard Company</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二次元解析モデルを用いた 都市型浸水対策の一事例</dc:title>
  <dc:creator>中村　俊哉</dc:creator>
  <cp:lastModifiedBy>gesuikeiei5</cp:lastModifiedBy>
  <cp:revision>1224</cp:revision>
  <cp:lastPrinted>2015-06-29T03:48:41Z</cp:lastPrinted>
  <dcterms:created xsi:type="dcterms:W3CDTF">2014-05-05T22:46:00Z</dcterms:created>
  <dcterms:modified xsi:type="dcterms:W3CDTF">2017-04-27T03:01:20Z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