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9" r:id="rId2"/>
    <p:sldId id="261" r:id="rId3"/>
    <p:sldId id="260" r:id="rId4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6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1682E-AD68-430B-ACC7-17AB24E76299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60625" y="1243013"/>
            <a:ext cx="18859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DAA3D-164F-4434-8612-8ADAD51663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3099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DAA3D-164F-4434-8612-8ADAD51663C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37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DAA3D-164F-4434-8612-8ADAD51663C2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05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DAA3D-164F-4434-8612-8ADAD51663C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5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52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444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36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17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034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087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402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5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89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78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362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41968-2AC9-4F49-9A76-9C47C8D69705}" type="datetimeFigureOut">
              <a:rPr kumimoji="1" lang="ja-JP" altLang="en-US" smtClean="0"/>
              <a:t>2025/5/30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5F89D-C669-4874-8F1A-8F32F9F15A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8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E36A829-0324-A870-185D-0B593137E0FD}"/>
              </a:ext>
            </a:extLst>
          </p:cNvPr>
          <p:cNvSpPr txBox="1"/>
          <p:nvPr/>
        </p:nvSpPr>
        <p:spPr>
          <a:xfrm>
            <a:off x="438586" y="1149609"/>
            <a:ext cx="4903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１　エントリーする実証実験の概要　①ソリューションについて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7BC8C51-328D-CBAD-EA08-D2F36E065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479476"/>
              </p:ext>
            </p:extLst>
          </p:nvPr>
        </p:nvGraphicFramePr>
        <p:xfrm>
          <a:off x="438586" y="1561553"/>
          <a:ext cx="5998307" cy="4646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180">
                  <a:extLst>
                    <a:ext uri="{9D8B030D-6E8A-4147-A177-3AD203B41FA5}">
                      <a16:colId xmlns:a16="http://schemas.microsoft.com/office/drawing/2014/main" val="2826036698"/>
                    </a:ext>
                  </a:extLst>
                </a:gridCol>
                <a:gridCol w="4620127">
                  <a:extLst>
                    <a:ext uri="{9D8B030D-6E8A-4147-A177-3AD203B41FA5}">
                      <a16:colId xmlns:a16="http://schemas.microsoft.com/office/drawing/2014/main" val="352288489"/>
                    </a:ext>
                  </a:extLst>
                </a:gridCol>
              </a:tblGrid>
              <a:tr h="21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設問事項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申請者記入欄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34559076"/>
                  </a:ext>
                </a:extLst>
              </a:tr>
              <a:tr h="2139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プロジェクト名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668894562"/>
                  </a:ext>
                </a:extLst>
              </a:tr>
              <a:tr h="3808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活用したい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柏市のフィールドリソース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773550452"/>
                  </a:ext>
                </a:extLst>
              </a:tr>
              <a:tr h="7147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実証に使用する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ソリューション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概要</a:t>
                      </a:r>
                      <a:endParaRPr kumimoji="1" lang="en-US" altLang="ja-JP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●ソリューション名称：</a:t>
                      </a:r>
                      <a:r>
                        <a:rPr kumimoji="1" lang="en-US" altLang="ja-JP" sz="1200" dirty="0"/>
                        <a:t>【</a:t>
                      </a:r>
                      <a:r>
                        <a:rPr kumimoji="1" lang="ja-JP" altLang="en-US" sz="1200" dirty="0"/>
                        <a:t>　　　　　　</a:t>
                      </a:r>
                      <a:r>
                        <a:rPr kumimoji="1" lang="en-US" altLang="ja-JP" sz="1200" dirty="0"/>
                        <a:t>】</a:t>
                      </a:r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●機能・用途に関する概要</a:t>
                      </a:r>
                      <a:br>
                        <a:rPr kumimoji="1" lang="en-US" altLang="ja-JP" sz="1200" dirty="0"/>
                      </a:br>
                      <a:endParaRPr kumimoji="1" lang="en-US" altLang="ja-JP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541231486"/>
                  </a:ext>
                </a:extLst>
              </a:tr>
              <a:tr h="25513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ソリューションの</a:t>
                      </a:r>
                      <a:endParaRPr kumimoji="1" lang="en-US" altLang="ja-JP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優位性</a:t>
                      </a:r>
                      <a:endParaRPr kumimoji="1" lang="en-US" altLang="ja-JP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（</a:t>
                      </a:r>
                      <a:r>
                        <a:rPr kumimoji="1" lang="ja-JP" altLang="en-US" sz="1200" b="1" u="sng" dirty="0"/>
                        <a:t>採点項目</a:t>
                      </a:r>
                      <a:r>
                        <a:rPr kumimoji="1" lang="ja-JP" altLang="en-US" sz="1200" dirty="0"/>
                        <a:t>）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●ソリューションの技術やアイデアの優位性について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・優位な点（速度、精度、効率性、信頼性等の観点から記載すること）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・技術やアイデアの新しさ（“何が○○で初なのか”というアピールを踏まえて記載すること）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・コアとなる技術の説明とその模倣の難しさ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943294951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E9C4508-2863-41D6-BF66-CF34C8BDB47B}"/>
              </a:ext>
            </a:extLst>
          </p:cNvPr>
          <p:cNvSpPr/>
          <p:nvPr/>
        </p:nvSpPr>
        <p:spPr>
          <a:xfrm>
            <a:off x="864909" y="474285"/>
            <a:ext cx="5101389" cy="4500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/>
              <a:t>令和７年度柏市実証実験サポート補助金　エントリーシート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3A24127-9319-46FB-AE91-9B4F013C5539}"/>
              </a:ext>
            </a:extLst>
          </p:cNvPr>
          <p:cNvSpPr txBox="1"/>
          <p:nvPr/>
        </p:nvSpPr>
        <p:spPr>
          <a:xfrm>
            <a:off x="438586" y="6188640"/>
            <a:ext cx="5527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１　エントリーする実証実験の概要　②実証実験概要について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5C950A2E-02CF-4D15-A214-3CAEFB942D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801424"/>
              </p:ext>
            </p:extLst>
          </p:nvPr>
        </p:nvGraphicFramePr>
        <p:xfrm>
          <a:off x="438586" y="6629306"/>
          <a:ext cx="5998307" cy="5040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1605">
                  <a:extLst>
                    <a:ext uri="{9D8B030D-6E8A-4147-A177-3AD203B41FA5}">
                      <a16:colId xmlns:a16="http://schemas.microsoft.com/office/drawing/2014/main" val="2826036698"/>
                    </a:ext>
                  </a:extLst>
                </a:gridCol>
                <a:gridCol w="4936702">
                  <a:extLst>
                    <a:ext uri="{9D8B030D-6E8A-4147-A177-3AD203B41FA5}">
                      <a16:colId xmlns:a16="http://schemas.microsoft.com/office/drawing/2014/main" val="352288489"/>
                    </a:ext>
                  </a:extLst>
                </a:gridCol>
              </a:tblGrid>
              <a:tr h="1759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設問事項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申請者記入欄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34559076"/>
                  </a:ext>
                </a:extLst>
              </a:tr>
              <a:tr h="2408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実証実験概要①</a:t>
                      </a:r>
                      <a:endParaRPr kumimoji="1" lang="en-US" altLang="ja-JP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（</a:t>
                      </a:r>
                      <a:r>
                        <a:rPr kumimoji="1" lang="ja-JP" altLang="en-US" sz="1200" b="1" u="sng" dirty="0"/>
                        <a:t>採点項目</a:t>
                      </a:r>
                      <a:r>
                        <a:rPr kumimoji="1" lang="ja-JP" altLang="en-US" sz="1200" dirty="0"/>
                        <a:t>）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●以下のいずれかを選択</a:t>
                      </a:r>
                      <a:endParaRPr kumimoji="1" lang="en-US" altLang="ja-JP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ja-JP" altLang="en-US" sz="1200" dirty="0"/>
                        <a:t>□　社会課題の解決を目指す</a:t>
                      </a:r>
                      <a:endParaRPr kumimoji="1" lang="en-US" altLang="ja-JP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ja-JP" altLang="en-US" sz="1200" dirty="0"/>
                        <a:t>□　市民生活の利便性向上を目指す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●選択した１または２について，具体的に記述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（１の場合「課題分析から解決策まで」　２の場合「現状分析から向上の効果まで」）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●具体化された課題や現状に対して，ソリューションがどのような効果を発揮するのか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●ソリューションの効果が発揮された結果，どのような状態になるのか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668894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62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7BC8C51-328D-CBAD-EA08-D2F36E065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225331"/>
              </p:ext>
            </p:extLst>
          </p:nvPr>
        </p:nvGraphicFramePr>
        <p:xfrm>
          <a:off x="409873" y="1935472"/>
          <a:ext cx="6038254" cy="4069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896">
                  <a:extLst>
                    <a:ext uri="{9D8B030D-6E8A-4147-A177-3AD203B41FA5}">
                      <a16:colId xmlns:a16="http://schemas.microsoft.com/office/drawing/2014/main" val="2826036698"/>
                    </a:ext>
                  </a:extLst>
                </a:gridCol>
                <a:gridCol w="1770580">
                  <a:extLst>
                    <a:ext uri="{9D8B030D-6E8A-4147-A177-3AD203B41FA5}">
                      <a16:colId xmlns:a16="http://schemas.microsoft.com/office/drawing/2014/main" val="352288489"/>
                    </a:ext>
                  </a:extLst>
                </a:gridCol>
                <a:gridCol w="1582937">
                  <a:extLst>
                    <a:ext uri="{9D8B030D-6E8A-4147-A177-3AD203B41FA5}">
                      <a16:colId xmlns:a16="http://schemas.microsoft.com/office/drawing/2014/main" val="1454531124"/>
                    </a:ext>
                  </a:extLst>
                </a:gridCol>
                <a:gridCol w="1457841">
                  <a:extLst>
                    <a:ext uri="{9D8B030D-6E8A-4147-A177-3AD203B41FA5}">
                      <a16:colId xmlns:a16="http://schemas.microsoft.com/office/drawing/2014/main" val="4275906169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設問事項</a:t>
                      </a:r>
                    </a:p>
                  </a:txBody>
                  <a:tcPr marL="51435" marR="51435" marT="25718" marB="25718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申請者記入欄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559076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予定月・作業内容</a:t>
                      </a:r>
                    </a:p>
                  </a:txBody>
                  <a:tcPr marL="51435" marR="51435" marT="25718" marB="2571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人員</a:t>
                      </a:r>
                    </a:p>
                  </a:txBody>
                  <a:tcPr marL="51435" marR="51435" marT="25718" marB="2571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</a:rPr>
                        <a:t>必要経費と調達方法</a:t>
                      </a:r>
                    </a:p>
                  </a:txBody>
                  <a:tcPr marL="51435" marR="51435" marT="25718" marB="25718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94562"/>
                  </a:ext>
                </a:extLst>
              </a:tr>
              <a:tr h="411480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実証実験概要②</a:t>
                      </a:r>
                      <a:endParaRPr kumimoji="1" lang="en-US" altLang="ja-JP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（</a:t>
                      </a:r>
                      <a:r>
                        <a:rPr kumimoji="1" lang="ja-JP" altLang="en-US" sz="1200" b="1" u="sng" dirty="0"/>
                        <a:t>採点項目</a:t>
                      </a:r>
                      <a:r>
                        <a:rPr kumimoji="1" lang="ja-JP" altLang="en-US" sz="1200" dirty="0"/>
                        <a:t>）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９月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031292090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035603918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253840804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222647883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188223690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24437813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C66F2F-2E2E-4451-DD74-488987EA0AE1}"/>
              </a:ext>
            </a:extLst>
          </p:cNvPr>
          <p:cNvSpPr txBox="1"/>
          <p:nvPr/>
        </p:nvSpPr>
        <p:spPr>
          <a:xfrm>
            <a:off x="409872" y="1486310"/>
            <a:ext cx="60382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１　エントリーする実証実験の概要　③実証実験計画（実施スケジュールとコスト）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97C63BD-284C-45B7-914E-E207F1671D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549493"/>
              </p:ext>
            </p:extLst>
          </p:nvPr>
        </p:nvGraphicFramePr>
        <p:xfrm>
          <a:off x="396476" y="6985728"/>
          <a:ext cx="6038254" cy="4251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896">
                  <a:extLst>
                    <a:ext uri="{9D8B030D-6E8A-4147-A177-3AD203B41FA5}">
                      <a16:colId xmlns:a16="http://schemas.microsoft.com/office/drawing/2014/main" val="2826036698"/>
                    </a:ext>
                  </a:extLst>
                </a:gridCol>
                <a:gridCol w="899724">
                  <a:extLst>
                    <a:ext uri="{9D8B030D-6E8A-4147-A177-3AD203B41FA5}">
                      <a16:colId xmlns:a16="http://schemas.microsoft.com/office/drawing/2014/main" val="352288489"/>
                    </a:ext>
                  </a:extLst>
                </a:gridCol>
                <a:gridCol w="2646247">
                  <a:extLst>
                    <a:ext uri="{9D8B030D-6E8A-4147-A177-3AD203B41FA5}">
                      <a16:colId xmlns:a16="http://schemas.microsoft.com/office/drawing/2014/main" val="1454531124"/>
                    </a:ext>
                  </a:extLst>
                </a:gridCol>
                <a:gridCol w="1265387">
                  <a:extLst>
                    <a:ext uri="{9D8B030D-6E8A-4147-A177-3AD203B41FA5}">
                      <a16:colId xmlns:a16="http://schemas.microsoft.com/office/drawing/2014/main" val="4275906169"/>
                    </a:ext>
                  </a:extLst>
                </a:gridCol>
              </a:tblGrid>
              <a:tr h="20859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設問事項</a:t>
                      </a:r>
                    </a:p>
                  </a:txBody>
                  <a:tcPr marL="51435" marR="51435" marT="25718" marB="25718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申請者記入欄</a:t>
                      </a:r>
                    </a:p>
                  </a:txBody>
                  <a:tcPr marL="51435" marR="51435" marT="25718" marB="25718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559076"/>
                  </a:ext>
                </a:extLst>
              </a:tr>
              <a:tr h="2085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支払い完了予定月</a:t>
                      </a:r>
                    </a:p>
                  </a:txBody>
                  <a:tcPr marL="51435" marR="51435" marT="25718" marB="2571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内容</a:t>
                      </a:r>
                    </a:p>
                  </a:txBody>
                  <a:tcPr marL="51435" marR="51435" marT="25718" marB="25718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bg1"/>
                          </a:solidFill>
                        </a:rPr>
                        <a:t>金額</a:t>
                      </a:r>
                    </a:p>
                  </a:txBody>
                  <a:tcPr marL="51435" marR="51435" marT="25718" marB="25718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94562"/>
                  </a:ext>
                </a:extLst>
              </a:tr>
              <a:tr h="411480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実証実験概要③</a:t>
                      </a:r>
                      <a:endParaRPr kumimoji="1" lang="en-US" altLang="ja-JP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（</a:t>
                      </a:r>
                      <a:r>
                        <a:rPr kumimoji="1" lang="ja-JP" altLang="en-US" sz="1200" b="1" u="sng" dirty="0"/>
                        <a:t>採点項目</a:t>
                      </a:r>
                      <a:r>
                        <a:rPr kumimoji="1" lang="ja-JP" altLang="en-US" sz="1200" dirty="0"/>
                        <a:t>）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９月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031292090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10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035603918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11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253840804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12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222647883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188223690"/>
                  </a:ext>
                </a:extLst>
              </a:tr>
              <a:tr h="41148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2</a:t>
                      </a:r>
                      <a:r>
                        <a:rPr kumimoji="1" lang="ja-JP" altLang="en-US" sz="1200" dirty="0"/>
                        <a:t>月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244378131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F188B4-B3EC-9F77-F4F1-2F330236F491}"/>
              </a:ext>
            </a:extLst>
          </p:cNvPr>
          <p:cNvSpPr txBox="1"/>
          <p:nvPr/>
        </p:nvSpPr>
        <p:spPr>
          <a:xfrm>
            <a:off x="396476" y="6563135"/>
            <a:ext cx="6461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１　エントリーする実証実験の概要　③実証実験計画（実施スケジュールと補助対象経費）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6C69EA7-DC83-7C8D-5471-6822331B1B8F}"/>
              </a:ext>
            </a:extLst>
          </p:cNvPr>
          <p:cNvSpPr/>
          <p:nvPr/>
        </p:nvSpPr>
        <p:spPr>
          <a:xfrm>
            <a:off x="864909" y="474285"/>
            <a:ext cx="5101389" cy="4500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/>
              <a:t>令和７年度柏市実証実験サポート補助金　エントリーシート</a:t>
            </a:r>
          </a:p>
        </p:txBody>
      </p:sp>
    </p:spTree>
    <p:extLst>
      <p:ext uri="{BB962C8B-B14F-4D97-AF65-F5344CB8AC3E}">
        <p14:creationId xmlns:p14="http://schemas.microsoft.com/office/powerpoint/2010/main" val="4174847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E36A829-0324-A870-185D-0B593137E0FD}"/>
              </a:ext>
            </a:extLst>
          </p:cNvPr>
          <p:cNvSpPr txBox="1"/>
          <p:nvPr/>
        </p:nvSpPr>
        <p:spPr>
          <a:xfrm>
            <a:off x="447565" y="4844463"/>
            <a:ext cx="57703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２　エントリー企業について　②事業ビジョンについて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F7BC8C51-328D-CBAD-EA08-D2F36E065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047766"/>
              </p:ext>
            </p:extLst>
          </p:nvPr>
        </p:nvGraphicFramePr>
        <p:xfrm>
          <a:off x="453544" y="5281208"/>
          <a:ext cx="5984309" cy="492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190">
                  <a:extLst>
                    <a:ext uri="{9D8B030D-6E8A-4147-A177-3AD203B41FA5}">
                      <a16:colId xmlns:a16="http://schemas.microsoft.com/office/drawing/2014/main" val="2826036698"/>
                    </a:ext>
                  </a:extLst>
                </a:gridCol>
                <a:gridCol w="4769119">
                  <a:extLst>
                    <a:ext uri="{9D8B030D-6E8A-4147-A177-3AD203B41FA5}">
                      <a16:colId xmlns:a16="http://schemas.microsoft.com/office/drawing/2014/main" val="352288489"/>
                    </a:ext>
                  </a:extLst>
                </a:gridCol>
              </a:tblGrid>
              <a:tr h="3386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設問事項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/>
                        <a:t>申請者記入欄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34559076"/>
                  </a:ext>
                </a:extLst>
              </a:tr>
              <a:tr h="23906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ビジョン①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（</a:t>
                      </a:r>
                      <a:r>
                        <a:rPr kumimoji="1" lang="ja-JP" altLang="en-US" sz="1200" b="1" u="sng" dirty="0"/>
                        <a:t>採点項目</a:t>
                      </a:r>
                      <a:r>
                        <a:rPr kumimoji="1" lang="ja-JP" altLang="en-US" sz="1000" dirty="0"/>
                        <a:t>）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●以下のいずれかから選択（１～３は複数選択可）</a:t>
                      </a:r>
                      <a:endParaRPr kumimoji="1" lang="en-US" altLang="ja-JP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ja-JP" altLang="en-US" sz="1200" dirty="0"/>
                        <a:t>□　新たな技術やアイデアを以って急成長・急拡大を目指す</a:t>
                      </a:r>
                      <a:endParaRPr kumimoji="1" lang="en-US" altLang="ja-JP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ja-JP" altLang="en-US" sz="1200" dirty="0"/>
                        <a:t>□　社会課題解決や住民生活の利便性向上に資するソリュ</a:t>
                      </a:r>
                      <a:endParaRPr kumimoji="1" lang="en-US" altLang="ja-JP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ja-JP" altLang="en-US" sz="1200" dirty="0"/>
                        <a:t>　　ーションの社会実装を目指す</a:t>
                      </a:r>
                      <a:endParaRPr kumimoji="1" lang="en-US" altLang="ja-JP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ja-JP" altLang="en-US" sz="1200" dirty="0"/>
                        <a:t>□　大学や研究機関等のシーズを事業化し，スケールを目指す</a:t>
                      </a:r>
                      <a:endParaRPr kumimoji="1" lang="en-US" altLang="ja-JP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ja-JP" altLang="en-US" sz="1200" dirty="0"/>
                        <a:t>□　上記１～３のいずれにも該当しない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●上記１～３を選んだ場合，どのような形でビジョンの達成を目指しているのか</a:t>
                      </a:r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　</a:t>
                      </a:r>
                      <a:endParaRPr kumimoji="1" lang="en-US" altLang="ja-JP" sz="1200" dirty="0"/>
                    </a:p>
                    <a:p>
                      <a:endParaRPr kumimoji="1" lang="en-US" altLang="ja-JP" sz="800" dirty="0"/>
                    </a:p>
                    <a:p>
                      <a:endParaRPr kumimoji="1" lang="en-US" altLang="ja-JP" sz="800" dirty="0"/>
                    </a:p>
                    <a:p>
                      <a:endParaRPr kumimoji="1" lang="en-US" altLang="ja-JP" sz="800" dirty="0"/>
                    </a:p>
                    <a:p>
                      <a:endParaRPr kumimoji="1" lang="ja-JP" altLang="en-US" sz="8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68894562"/>
                  </a:ext>
                </a:extLst>
              </a:tr>
              <a:tr h="21982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事業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ビジョン②</a:t>
                      </a:r>
                      <a:endParaRPr kumimoji="1" lang="en-US" altLang="ja-JP" sz="12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（</a:t>
                      </a:r>
                      <a:r>
                        <a:rPr kumimoji="1" lang="ja-JP" altLang="en-US" sz="1200" b="1" u="sng" dirty="0"/>
                        <a:t>採点項目</a:t>
                      </a:r>
                      <a:r>
                        <a:rPr kumimoji="1" lang="ja-JP" altLang="en-US" sz="1200" dirty="0"/>
                        <a:t>）</a:t>
                      </a:r>
                    </a:p>
                  </a:txBody>
                  <a:tcPr marL="51435" marR="51435" marT="25718" marB="2571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●以下のいずれかから選択</a:t>
                      </a:r>
                      <a:endParaRPr kumimoji="1" lang="en-US" altLang="ja-JP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ja-JP" altLang="en-US" sz="1200" dirty="0"/>
                        <a:t>柏市に登記上の本店，または事業所（研究拠点）がある</a:t>
                      </a:r>
                      <a:endParaRPr kumimoji="1" lang="en-US" altLang="ja-JP" sz="1200" dirty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kumimoji="1" lang="ja-JP" altLang="en-US" sz="1200" dirty="0"/>
                        <a:t>登記上の本店及び事業所（研究拠点）が柏市にない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r>
                        <a:rPr kumimoji="1" lang="ja-JP" altLang="en-US" sz="1200" dirty="0"/>
                        <a:t>●今後の柏市内での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事業の予定</a:t>
                      </a:r>
                      <a:r>
                        <a:rPr kumimoji="1" lang="ja-JP" altLang="en-US" sz="1200" dirty="0"/>
                        <a:t>について（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柏市でどのような事業をおこなうのか，どのように事業を拡大することを狙うのか</a:t>
                      </a:r>
                      <a:r>
                        <a:rPr kumimoji="1" lang="ja-JP" altLang="en-US" sz="1200" dirty="0"/>
                        <a:t>）</a:t>
                      </a:r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  <a:p>
                      <a:endParaRPr kumimoji="1" lang="en-US" altLang="ja-JP" sz="1200" dirty="0"/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773550452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D36A542-2201-4867-A125-218082AD1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680655"/>
              </p:ext>
            </p:extLst>
          </p:nvPr>
        </p:nvGraphicFramePr>
        <p:xfrm>
          <a:off x="453543" y="1983312"/>
          <a:ext cx="5984309" cy="2507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528">
                  <a:extLst>
                    <a:ext uri="{9D8B030D-6E8A-4147-A177-3AD203B41FA5}">
                      <a16:colId xmlns:a16="http://schemas.microsoft.com/office/drawing/2014/main" val="2826036698"/>
                    </a:ext>
                  </a:extLst>
                </a:gridCol>
                <a:gridCol w="4732781">
                  <a:extLst>
                    <a:ext uri="{9D8B030D-6E8A-4147-A177-3AD203B41FA5}">
                      <a16:colId xmlns:a16="http://schemas.microsoft.com/office/drawing/2014/main" val="352288489"/>
                    </a:ext>
                  </a:extLst>
                </a:gridCol>
              </a:tblGrid>
              <a:tr h="2390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設問事項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申請者記入欄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34559076"/>
                  </a:ext>
                </a:extLst>
              </a:tr>
              <a:tr h="2390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企業名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株式会社　○○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668894562"/>
                  </a:ext>
                </a:extLst>
              </a:tr>
              <a:tr h="2390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肩書･代表者名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代表取締役　○○　□□</a:t>
                      </a:r>
                    </a:p>
                  </a:txBody>
                  <a:tcPr marL="51435" marR="51435" marT="25718" marB="25718"/>
                </a:tc>
                <a:extLst>
                  <a:ext uri="{0D108BD9-81ED-4DB2-BD59-A6C34878D82A}">
                    <a16:rowId xmlns:a16="http://schemas.microsoft.com/office/drawing/2014/main" val="3773550452"/>
                  </a:ext>
                </a:extLst>
              </a:tr>
              <a:tr h="2685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登記上の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本店所在地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柏市柏</a:t>
                      </a:r>
                      <a:r>
                        <a:rPr kumimoji="1" lang="en-US" altLang="ja-JP" sz="1200" dirty="0"/>
                        <a:t>5-10-1</a:t>
                      </a:r>
                      <a:endParaRPr kumimoji="1" lang="ja-JP" altLang="en-US" sz="1200" dirty="0"/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541231486"/>
                  </a:ext>
                </a:extLst>
              </a:tr>
              <a:tr h="2390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柏市内事業所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柏市沼南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676065370"/>
                  </a:ext>
                </a:extLst>
              </a:tr>
              <a:tr h="2685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担当者</a:t>
                      </a:r>
                      <a:endParaRPr kumimoji="1" lang="en-US" altLang="ja-JP" sz="1200" dirty="0"/>
                    </a:p>
                    <a:p>
                      <a:pPr algn="ctr"/>
                      <a:r>
                        <a:rPr kumimoji="1" lang="ja-JP" altLang="en-US" sz="1200" dirty="0"/>
                        <a:t>連絡先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○○部　柏　太郎（</a:t>
                      </a:r>
                      <a:r>
                        <a:rPr kumimoji="1" lang="en-US" altLang="ja-JP" sz="1200" dirty="0"/>
                        <a:t>04-7167-1111</a:t>
                      </a:r>
                      <a:r>
                        <a:rPr kumimoji="1" lang="ja-JP" altLang="en-US" sz="1200" dirty="0"/>
                        <a:t>）（</a:t>
                      </a:r>
                      <a:r>
                        <a:rPr kumimoji="1" lang="en-US" altLang="ja-JP" sz="1200" dirty="0"/>
                        <a:t>Kashiwa@</a:t>
                      </a:r>
                      <a:r>
                        <a:rPr kumimoji="1" lang="ja-JP" altLang="en-US" sz="1200" dirty="0"/>
                        <a:t>○○</a:t>
                      </a:r>
                      <a:r>
                        <a:rPr kumimoji="1" lang="en-US" altLang="ja-JP" sz="1200" dirty="0"/>
                        <a:t>.</a:t>
                      </a:r>
                      <a:r>
                        <a:rPr kumimoji="1" lang="en-US" altLang="ja-JP" sz="1200" dirty="0" err="1"/>
                        <a:t>co.jp</a:t>
                      </a:r>
                      <a:r>
                        <a:rPr kumimoji="1" lang="ja-JP" altLang="en-US" sz="1200" dirty="0"/>
                        <a:t>）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415078823"/>
                  </a:ext>
                </a:extLst>
              </a:tr>
              <a:tr h="2390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設立年月日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○○年　○○月　○○日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3227035992"/>
                  </a:ext>
                </a:extLst>
              </a:tr>
              <a:tr h="2390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資本金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○○〇万円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270558186"/>
                  </a:ext>
                </a:extLst>
              </a:tr>
              <a:tr h="2390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従業員数</a:t>
                      </a:r>
                    </a:p>
                  </a:txBody>
                  <a:tcPr marL="51435" marR="51435" marT="25718" marB="25718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/>
                        <a:t>○○人（うち正社員○○人）</a:t>
                      </a:r>
                    </a:p>
                  </a:txBody>
                  <a:tcPr marL="51435" marR="51435" marT="25718" marB="25718" anchor="ctr"/>
                </a:tc>
                <a:extLst>
                  <a:ext uri="{0D108BD9-81ED-4DB2-BD59-A6C34878D82A}">
                    <a16:rowId xmlns:a16="http://schemas.microsoft.com/office/drawing/2014/main" val="1515018837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EE1A0CA-987C-42AF-996A-06E00F56FAC0}"/>
              </a:ext>
            </a:extLst>
          </p:cNvPr>
          <p:cNvSpPr txBox="1"/>
          <p:nvPr/>
        </p:nvSpPr>
        <p:spPr>
          <a:xfrm>
            <a:off x="447565" y="1586911"/>
            <a:ext cx="40994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２　エントリー企業について　①基本情報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785709-84E6-8BC2-F64F-8CF7A9F551D7}"/>
              </a:ext>
            </a:extLst>
          </p:cNvPr>
          <p:cNvSpPr/>
          <p:nvPr/>
        </p:nvSpPr>
        <p:spPr>
          <a:xfrm>
            <a:off x="864909" y="474285"/>
            <a:ext cx="5101389" cy="45005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/>
              <a:t>令和７年度柏市実証実験サポート補助金　エントリーシート</a:t>
            </a:r>
          </a:p>
        </p:txBody>
      </p:sp>
    </p:spTree>
    <p:extLst>
      <p:ext uri="{BB962C8B-B14F-4D97-AF65-F5344CB8AC3E}">
        <p14:creationId xmlns:p14="http://schemas.microsoft.com/office/powerpoint/2010/main" val="3899091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1582</TotalTime>
  <Words>636</Words>
  <Application>Microsoft Office PowerPoint</Application>
  <PresentationFormat>ワイド画面</PresentationFormat>
  <Paragraphs>135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K24C0417F</dc:creator>
  <cp:lastModifiedBy>K24C0417F</cp:lastModifiedBy>
  <cp:revision>74</cp:revision>
  <cp:lastPrinted>2025-05-30T03:49:13Z</cp:lastPrinted>
  <dcterms:created xsi:type="dcterms:W3CDTF">2025-04-28T05:42:14Z</dcterms:created>
  <dcterms:modified xsi:type="dcterms:W3CDTF">2025-05-30T06:26:55Z</dcterms:modified>
</cp:coreProperties>
</file>