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00"/>
    <a:srgbClr val="FFCC66"/>
    <a:srgbClr val="FFCCCC"/>
    <a:srgbClr val="CCFF66"/>
    <a:srgbClr val="FF6600"/>
    <a:srgbClr val="220000"/>
    <a:srgbClr val="003300"/>
    <a:srgbClr val="99FF99"/>
    <a:srgbClr val="474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4660"/>
  </p:normalViewPr>
  <p:slideViewPr>
    <p:cSldViewPr showGuides="1">
      <p:cViewPr varScale="1">
        <p:scale>
          <a:sx n="51" d="100"/>
          <a:sy n="51" d="100"/>
        </p:scale>
        <p:origin x="266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0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568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93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52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00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16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06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83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51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07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54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7615E-2FCB-403F-8251-764DF39C283D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750F6-8308-49DE-B62A-3F4B6EABA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5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7695" y="4310152"/>
            <a:ext cx="63226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○○○町会へ</a:t>
            </a:r>
            <a:endParaRPr kumimoji="1" lang="en-US" altLang="ja-JP" sz="6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ぜひ加入ください</a:t>
            </a:r>
            <a:endParaRPr kumimoji="1" lang="en-US" altLang="ja-JP" sz="6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43337" y="3813646"/>
            <a:ext cx="61713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3600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住</a:t>
            </a:r>
            <a:r>
              <a:rPr lang="ja-JP" altLang="en-US" sz="360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みよい地域をつくりましょう！</a:t>
            </a:r>
            <a:endParaRPr lang="ja-JP" altLang="en-US" sz="360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204864" y="6266675"/>
            <a:ext cx="4385442" cy="156664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町会加入の申込はこちら 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➡</a:t>
            </a:r>
            <a:endParaRPr lang="en-US" altLang="ja-JP" b="1" dirty="0" smtClean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00" dirty="0" smtClean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ＰＣ・スマートフォン</a:t>
            </a:r>
            <a:endParaRPr lang="en-US" altLang="ja-JP" dirty="0" smtClean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から申請可能！</a:t>
            </a:r>
            <a:endParaRPr kumimoji="1" lang="en-US" altLang="ja-JP" dirty="0" smtClean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519" y="6444424"/>
            <a:ext cx="1296144" cy="1296144"/>
          </a:xfrm>
          <a:prstGeom prst="rect">
            <a:avLst/>
          </a:prstGeom>
        </p:spPr>
      </p:pic>
      <p:sp>
        <p:nvSpPr>
          <p:cNvPr id="8" name="フローチャート : 代替処理 12"/>
          <p:cNvSpPr/>
          <p:nvPr/>
        </p:nvSpPr>
        <p:spPr>
          <a:xfrm>
            <a:off x="465182" y="8687786"/>
            <a:ext cx="5927637" cy="1170161"/>
          </a:xfrm>
          <a:prstGeom prst="flowChartAlternateProcess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t"/>
          <a:lstStyle/>
          <a:p>
            <a:pPr lvl="0" algn="just">
              <a:defRPr/>
            </a:pPr>
            <a:r>
              <a:rPr lang="en-US" altLang="ja-JP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</a:t>
            </a:r>
            <a:r>
              <a:rPr lang="en-US" altLang="ja-JP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○○町会　○○　○○○</a:t>
            </a:r>
            <a:endParaRPr lang="en-US" altLang="ja-JP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defRPr/>
            </a:pPr>
            <a:endParaRPr lang="ja-JP" altLang="en-US" sz="8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defRPr/>
            </a:pP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話</a:t>
            </a:r>
            <a:r>
              <a:rPr lang="ja-JP" altLang="en-US" sz="14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：○○</a:t>
            </a:r>
            <a:r>
              <a:rPr lang="ja-JP" altLang="en-US" sz="1400" dirty="0" err="1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lang="ja-JP" altLang="en-US" sz="14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r>
              <a:rPr lang="ja-JP" altLang="en-US" sz="1400" dirty="0" err="1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lang="ja-JP" altLang="en-US" sz="14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endParaRPr lang="ja-JP" altLang="en-US" sz="14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defRPr/>
            </a:pP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ＦＡＸ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 ○○</a:t>
            </a:r>
            <a:r>
              <a:rPr lang="ja-JP" altLang="en-US" sz="1400" dirty="0" err="1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r>
              <a:rPr lang="ja-JP" altLang="en-US" sz="1400" dirty="0" err="1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 </a:t>
            </a:r>
            <a:endParaRPr lang="en-US" altLang="ja-JP" sz="14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defRPr/>
            </a:pP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メール：</a:t>
            </a:r>
            <a:r>
              <a:rPr lang="ja-JP" altLang="en-US" sz="14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○○○○○○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25" t="-33561" r="-14630" b="-2"/>
          <a:stretch/>
        </p:blipFill>
        <p:spPr>
          <a:xfrm>
            <a:off x="-1107504" y="-1239688"/>
            <a:ext cx="9001000" cy="4873079"/>
          </a:xfrm>
          <a:prstGeom prst="rect">
            <a:avLst/>
          </a:prstGeom>
          <a:solidFill>
            <a:schemeClr val="tx1">
              <a:alpha val="1000"/>
            </a:schemeClr>
          </a:solidFill>
          <a:effectLst>
            <a:softEdge rad="635000"/>
          </a:effectLst>
        </p:spPr>
      </p:pic>
      <p:sp>
        <p:nvSpPr>
          <p:cNvPr id="19" name="雲形吹き出し 29"/>
          <p:cNvSpPr/>
          <p:nvPr/>
        </p:nvSpPr>
        <p:spPr>
          <a:xfrm rot="220486">
            <a:off x="1897500" y="1650894"/>
            <a:ext cx="4863200" cy="15277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地域の問題</a:t>
            </a:r>
            <a:endParaRPr lang="en-US" altLang="ja-JP" sz="2800" b="1" dirty="0" smtClean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ひとりで</a:t>
            </a:r>
            <a:endParaRPr lang="en-US" altLang="ja-JP" sz="2800" b="1" dirty="0" smtClean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抱えていませんか？</a:t>
            </a:r>
            <a:endParaRPr lang="en-US" altLang="ja-JP" sz="2800" b="1" dirty="0" smtClean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雲形吹き出し 29"/>
          <p:cNvSpPr/>
          <p:nvPr/>
        </p:nvSpPr>
        <p:spPr>
          <a:xfrm rot="21323421">
            <a:off x="75848" y="109245"/>
            <a:ext cx="5107505" cy="1552679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いざというときに</a:t>
            </a:r>
            <a:endParaRPr lang="en-US" altLang="ja-JP" sz="2800" b="1" dirty="0" smtClean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近所に頼れる人</a:t>
            </a:r>
            <a:endParaRPr lang="en-US" altLang="ja-JP" sz="2800" b="1" dirty="0" smtClean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はいますか？</a:t>
            </a:r>
            <a:endParaRPr lang="en-US" altLang="ja-JP" sz="2800" b="1" dirty="0" smtClean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35701" y="8011069"/>
            <a:ext cx="3068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町会・自治会・区等について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裏面も是非ご覧ください！</a:t>
            </a:r>
            <a:endParaRPr kumimoji="1" lang="ja-JP" altLang="en-US" sz="16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82" y="6104346"/>
            <a:ext cx="1461377" cy="238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5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10716" y="9552220"/>
            <a:ext cx="6813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○○町会</a:t>
            </a:r>
            <a:endParaRPr kumimoji="1" lang="ja-JP" altLang="en-US" b="1" dirty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6648" y="1919953"/>
            <a:ext cx="5881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10000"/>
                  </a:schemeClr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町会・自治会・区等の主な活動</a:t>
            </a:r>
            <a:endParaRPr kumimoji="1" lang="en-US" altLang="ja-JP" sz="3200" b="1" dirty="0" smtClean="0">
              <a:solidFill>
                <a:schemeClr val="bg2">
                  <a:lumMod val="10000"/>
                </a:schemeClr>
              </a:solidFill>
              <a:uFill>
                <a:solidFill>
                  <a:schemeClr val="accent6">
                    <a:lumMod val="75000"/>
                  </a:schemeClr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楕円 9"/>
          <p:cNvSpPr/>
          <p:nvPr/>
        </p:nvSpPr>
        <p:spPr>
          <a:xfrm>
            <a:off x="17873" y="2774883"/>
            <a:ext cx="2238903" cy="1458037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安心・安全な</a:t>
            </a:r>
            <a:endParaRPr lang="en-US" altLang="ja-JP" sz="1600" b="1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まちづくり</a:t>
            </a:r>
            <a:endParaRPr lang="en-US" altLang="ja-JP" sz="1600" b="1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防災訓練</a:t>
            </a:r>
            <a:endParaRPr lang="en-US" altLang="ja-JP" sz="1400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防犯灯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維持管理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1400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防犯パトロール</a:t>
            </a:r>
            <a:endParaRPr lang="en-US" altLang="ja-JP" sz="1400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2289557" y="2774883"/>
            <a:ext cx="2238903" cy="1458037"/>
          </a:xfrm>
          <a:prstGeom prst="ellipse">
            <a:avLst/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きれい</a:t>
            </a:r>
            <a:r>
              <a:rPr lang="ja-JP" altLang="en-US" sz="1600" b="1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</a:t>
            </a:r>
            <a:endParaRPr lang="en-US" altLang="ja-JP" sz="1600" b="1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まちづくり</a:t>
            </a:r>
            <a:endParaRPr lang="en-US" altLang="ja-JP" sz="1600" b="1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清掃活動</a:t>
            </a:r>
            <a:endParaRPr lang="en-US" altLang="ja-JP" sz="1400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ごみ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集積所</a:t>
            </a:r>
            <a:r>
              <a:rPr lang="en-US" altLang="ja-JP" sz="1400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管理</a:t>
            </a:r>
            <a:r>
              <a:rPr lang="en-US" altLang="ja-JP" sz="1400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endParaRPr lang="en-US" altLang="ja-JP" sz="1400" dirty="0" smtClean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4547800" y="2702875"/>
            <a:ext cx="2238903" cy="1458037"/>
          </a:xfrm>
          <a:prstGeom prst="ellipse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交流・親睦</a:t>
            </a:r>
          </a:p>
          <a:p>
            <a:pPr algn="ctr"/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</a:t>
            </a:r>
          </a:p>
          <a:p>
            <a:pPr algn="ctr"/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地域まつり</a:t>
            </a:r>
            <a:endParaRPr lang="en-US" altLang="ja-JP" sz="1400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親子会</a:t>
            </a:r>
            <a:endParaRPr lang="en-US" altLang="ja-JP" sz="1400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地域の見守り</a:t>
            </a:r>
            <a:endParaRPr lang="en-US" altLang="ja-JP" sz="1400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83436" y="2484983"/>
            <a:ext cx="2085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活動内容は一例です</a:t>
            </a:r>
            <a:endParaRPr lang="en-US" altLang="ja-JP" sz="1400" b="1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342446" y="7755025"/>
            <a:ext cx="4252598" cy="159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町会・自治会・区等へ</a:t>
            </a:r>
            <a:r>
              <a:rPr lang="ja-JP" altLang="en-US" sz="1600" u="sng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の加入</a:t>
            </a:r>
            <a:r>
              <a:rPr lang="ja-JP" altLang="en-US" sz="160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600" u="sng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endParaRPr lang="en-US" altLang="ja-JP" sz="1600" u="sng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左記</a:t>
            </a:r>
            <a:r>
              <a:rPr lang="en-US" altLang="ja-JP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コードから柏市のホームページをご確認ください！</a:t>
            </a:r>
            <a:endParaRPr lang="en-US" altLang="ja-JP" sz="1400" dirty="0" smtClean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 smtClean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加入先</a:t>
            </a:r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町会等が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不明であったり、</a:t>
            </a:r>
            <a:endParaRPr lang="en-US" altLang="ja-JP" sz="1400" dirty="0" smtClean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加入</a:t>
            </a:r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に際して不安を感じているなど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400" dirty="0" smtClean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困り</a:t>
            </a:r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ごとや疑問など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がござ</a:t>
            </a:r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ましたら、</a:t>
            </a:r>
            <a:endParaRPr lang="en-US" altLang="ja-JP" sz="1400" dirty="0" smtClean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ぜひ</a:t>
            </a:r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お気軽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に問い合わせ先</a:t>
            </a:r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までご連絡ください</a:t>
            </a:r>
            <a:r>
              <a:rPr lang="ja-JP" altLang="en-US" sz="14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11" y="7721733"/>
            <a:ext cx="1584446" cy="158444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" name="正方形/長方形 1"/>
          <p:cNvSpPr/>
          <p:nvPr/>
        </p:nvSpPr>
        <p:spPr>
          <a:xfrm>
            <a:off x="4242" y="174130"/>
            <a:ext cx="6853758" cy="5303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町会・自治会・区とは</a:t>
            </a:r>
            <a:endParaRPr kumimoji="1" lang="ja-JP" altLang="en-US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27" y="717302"/>
            <a:ext cx="6798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</a:rPr>
              <a:t>みなさん</a:t>
            </a:r>
            <a:r>
              <a:rPr lang="ja-JP" altLang="en-US" dirty="0">
                <a:solidFill>
                  <a:schemeClr val="bg2">
                    <a:lumMod val="10000"/>
                  </a:schemeClr>
                </a:solidFill>
              </a:rPr>
              <a:t>にとって一番身近な自治組織です</a:t>
            </a:r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</a:rPr>
              <a:t>。</a:t>
            </a:r>
            <a:endParaRPr lang="ja-JP" altLang="en-US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ja-JP" dirty="0">
                <a:solidFill>
                  <a:schemeClr val="bg2">
                    <a:lumMod val="10000"/>
                  </a:schemeClr>
                </a:solidFill>
              </a:rPr>
              <a:t>『</a:t>
            </a:r>
            <a:r>
              <a:rPr lang="ja-JP" altLang="en-US" dirty="0">
                <a:solidFill>
                  <a:schemeClr val="bg2">
                    <a:lumMod val="10000"/>
                  </a:schemeClr>
                </a:solidFill>
              </a:rPr>
              <a:t>お互い様</a:t>
            </a:r>
            <a:r>
              <a:rPr lang="en-US" altLang="ja-JP" dirty="0">
                <a:solidFill>
                  <a:schemeClr val="bg2">
                    <a:lumMod val="10000"/>
                  </a:schemeClr>
                </a:solidFill>
              </a:rPr>
              <a:t>』</a:t>
            </a:r>
            <a:r>
              <a:rPr lang="ja-JP" altLang="en-US" dirty="0">
                <a:solidFill>
                  <a:schemeClr val="bg2">
                    <a:lumMod val="10000"/>
                  </a:schemeClr>
                </a:solidFill>
              </a:rPr>
              <a:t>の気持ちを大切に</a:t>
            </a:r>
            <a:r>
              <a:rPr lang="ja-JP" altLang="en-US" u="wavy" dirty="0">
                <a:solidFill>
                  <a:schemeClr val="bg2">
                    <a:lumMod val="10000"/>
                  </a:schemeClr>
                </a:solidFill>
              </a:rPr>
              <a:t>自らの地域が暮らしやすい地域</a:t>
            </a:r>
            <a:r>
              <a:rPr lang="ja-JP" altLang="en-US" dirty="0">
                <a:solidFill>
                  <a:schemeClr val="bg2">
                    <a:lumMod val="10000"/>
                  </a:schemeClr>
                </a:solidFill>
              </a:rPr>
              <a:t>になるよう活動しています。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476648" y="2432720"/>
            <a:ext cx="5760664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95" t="23218" r="33555" b="28350"/>
          <a:stretch/>
        </p:blipFill>
        <p:spPr>
          <a:xfrm rot="5400000">
            <a:off x="2658133" y="4149968"/>
            <a:ext cx="1610814" cy="20594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角丸四角形吹き出し 17"/>
          <p:cNvSpPr/>
          <p:nvPr/>
        </p:nvSpPr>
        <p:spPr>
          <a:xfrm>
            <a:off x="198756" y="6269510"/>
            <a:ext cx="6529568" cy="987746"/>
          </a:xfrm>
          <a:prstGeom prst="wedgeRoundRectCallout">
            <a:avLst>
              <a:gd name="adj1" fmla="val 6175"/>
              <a:gd name="adj2" fmla="val -68294"/>
              <a:gd name="adj3" fmla="val 16667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皆さまからいただく貴重な会費は，</a:t>
            </a:r>
            <a:endParaRPr lang="en-US" altLang="ja-JP" dirty="0" smtClean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ごみ</a:t>
            </a:r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集積所の維持</a:t>
            </a:r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管理や暗い</a:t>
            </a:r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夜道を照らす防犯灯の</a:t>
            </a:r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設置など</a:t>
            </a:r>
            <a:endParaRPr lang="en-US" altLang="ja-JP" dirty="0" smtClean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</a:t>
            </a:r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みよい地域づくりのために活用されています。</a:t>
            </a:r>
            <a:endParaRPr lang="en-US" altLang="ja-JP" dirty="0" smtClean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15" b="15609"/>
          <a:stretch/>
        </p:blipFill>
        <p:spPr>
          <a:xfrm>
            <a:off x="4635185" y="4377121"/>
            <a:ext cx="2171933" cy="1676180"/>
          </a:xfrm>
          <a:prstGeom prst="roundRect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8" t="20401" r="13244" b="27356"/>
          <a:stretch/>
        </p:blipFill>
        <p:spPr>
          <a:xfrm>
            <a:off x="111013" y="4374289"/>
            <a:ext cx="2145763" cy="16472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915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</TotalTime>
  <Words>238</Words>
  <Application>Microsoft Office PowerPoint</Application>
  <PresentationFormat>A4 210 x 297 mm</PresentationFormat>
  <Paragraphs>54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furukyo</dc:creator>
  <cp:lastModifiedBy>市民活動支援課１３</cp:lastModifiedBy>
  <cp:revision>160</cp:revision>
  <cp:lastPrinted>2022-06-24T04:00:24Z</cp:lastPrinted>
  <dcterms:created xsi:type="dcterms:W3CDTF">2017-01-16T05:26:44Z</dcterms:created>
  <dcterms:modified xsi:type="dcterms:W3CDTF">2023-03-08T03:31:49Z</dcterms:modified>
</cp:coreProperties>
</file>