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867" r:id="rId2"/>
    <p:sldId id="863" r:id="rId3"/>
    <p:sldId id="257" r:id="rId4"/>
    <p:sldId id="861" r:id="rId5"/>
    <p:sldId id="864" r:id="rId6"/>
    <p:sldId id="865" r:id="rId7"/>
    <p:sldId id="866"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7D8B5BCF-D6D6-45BA-993D-262579623AA9}" type="datetimeFigureOut">
              <a:rPr kumimoji="1" lang="ja-JP" altLang="en-US" smtClean="0"/>
              <a:t>2022/3/18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7277D335-40F4-411C-A188-8588E55ACED2}" type="slidenum">
              <a:rPr kumimoji="1" lang="ja-JP" altLang="en-US" smtClean="0"/>
              <a:t>‹#›</a:t>
            </a:fld>
            <a:endParaRPr kumimoji="1" lang="ja-JP" altLang="en-US"/>
          </a:p>
        </p:txBody>
      </p:sp>
    </p:spTree>
    <p:extLst>
      <p:ext uri="{BB962C8B-B14F-4D97-AF65-F5344CB8AC3E}">
        <p14:creationId xmlns:p14="http://schemas.microsoft.com/office/powerpoint/2010/main" val="42543965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E7ED51-537B-44A5-9562-4516DE44015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8A38364-F9A0-44A1-AB30-B0C2DF3C2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4528C0A-9168-4690-A834-BA3667466FA8}"/>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EA1D3A0C-25CF-411A-BCC4-3F66590CCF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7F049C3-7EE4-4660-9DED-7BBBDAD1F5C4}"/>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146771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5F5C9-902A-4259-9BFF-55C0AB9977C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D17683-940D-464B-B201-FB08DDE8FCE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91B132-5EE2-4A44-8084-521532BB5DDF}"/>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245D001D-6ED1-4B85-8D7D-18898882FB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F0D8F1-DEA8-4D11-9B20-0AF5B5B6DFC4}"/>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100735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7CFB2FC-438B-4BCA-A142-E9CBE967B1E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783416-03F8-4559-8EAB-B9B0F4F3026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FF428B-0605-45B4-9744-EE4F281D7E27}"/>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C34A53BB-CD8D-43E7-9C81-EBA671C1D4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3B9227-3A8A-4FF5-BCBB-110AF8EABB95}"/>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57701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4FF3C-F93E-43AB-965E-92103209202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B3BBF12-37FB-4026-A3CC-3A5F5A6403B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8EC660-0F10-48E4-9416-A466DC3DC6E3}"/>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FBF620C4-6A08-4313-B944-CC0DD96982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D84799-A76F-440F-9B08-6F74E159EAAC}"/>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1126231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20B8A3-E237-4852-9B00-76C204F09F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F6B50E-E06E-4ACB-B846-01913A46C9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56BBE7F-729B-498D-9E21-4703B301893F}"/>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F78149F7-B959-4D03-8B4B-4C8D404004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026B15-47D6-4DB8-BBE9-5CDD3221810D}"/>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531158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5244F0-BBE0-4C9B-99A2-9DC5D7942B5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3B172BA-232C-4DBD-964D-30D6217456F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A14C1DE-0DB5-46A8-A9BD-146F94189DC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CAA0261-87C4-4522-BCEB-4CE8A3BB3B30}"/>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6" name="フッター プレースホルダー 5">
            <a:extLst>
              <a:ext uri="{FF2B5EF4-FFF2-40B4-BE49-F238E27FC236}">
                <a16:creationId xmlns:a16="http://schemas.microsoft.com/office/drawing/2014/main" id="{694862B0-6D89-46DF-8499-21C9E7E727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562B91-D917-45ED-A51C-30DAAF727DE3}"/>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96205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B83328-DE5B-47D3-A00E-ABA2DD66CC1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0C29B5-2EF2-4F25-83F8-9BAA7599A5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910E25B-F8E9-414C-9CB5-F4BA8A95441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F328F29-A983-4F2F-86EE-58DCEBA3F1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5906BAB-8C8E-4597-BF4F-686A2677FA6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AD72F47-770E-4A72-ABB9-303611B4631C}"/>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8" name="フッター プレースホルダー 7">
            <a:extLst>
              <a:ext uri="{FF2B5EF4-FFF2-40B4-BE49-F238E27FC236}">
                <a16:creationId xmlns:a16="http://schemas.microsoft.com/office/drawing/2014/main" id="{3E2A4376-057E-407A-9AFE-F92325FCA13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6B7A83E-DB9B-4265-B365-77A94B06C96A}"/>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00021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07D128-3BF9-436B-9E0A-040CDD5622A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A98CB94-E306-4D21-91F5-07B44CBB5944}"/>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4" name="フッター プレースホルダー 3">
            <a:extLst>
              <a:ext uri="{FF2B5EF4-FFF2-40B4-BE49-F238E27FC236}">
                <a16:creationId xmlns:a16="http://schemas.microsoft.com/office/drawing/2014/main" id="{4491FBA1-4A19-4DE4-9154-C48998E54E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F922F8B-9C6C-41CD-9740-FF80191137FA}"/>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279164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B9D675-48BC-4F3B-9049-85ADA181FC25}"/>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3" name="フッター プレースホルダー 2">
            <a:extLst>
              <a:ext uri="{FF2B5EF4-FFF2-40B4-BE49-F238E27FC236}">
                <a16:creationId xmlns:a16="http://schemas.microsoft.com/office/drawing/2014/main" id="{877D6D4A-338B-490C-A583-1FD6AE4E147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7075892-EE50-4E08-8292-5FB16BB43939}"/>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2027313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619646-D0C8-4BCA-A228-542A8D95D8B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FB4F74-344D-4096-939C-513C9D9F6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F4DB80B-7A76-496A-BAEF-692D1953AE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EC8BE22-A36A-4497-BD6D-842207B1AE99}"/>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6" name="フッター プレースホルダー 5">
            <a:extLst>
              <a:ext uri="{FF2B5EF4-FFF2-40B4-BE49-F238E27FC236}">
                <a16:creationId xmlns:a16="http://schemas.microsoft.com/office/drawing/2014/main" id="{3E8512E5-C95C-448C-BD58-4898B8B7E5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623346-BE5B-4D83-8CD3-DE29C60E0096}"/>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26586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53556F-1D53-413B-965A-E87FB311837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C23E7E1-38BD-4B17-98D1-E36F6D2B42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D62903F-6B30-47C5-BC78-29448DCDDD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676BE4A-AF7A-4369-860A-2CD3D82E44DE}"/>
              </a:ext>
            </a:extLst>
          </p:cNvPr>
          <p:cNvSpPr>
            <a:spLocks noGrp="1"/>
          </p:cNvSpPr>
          <p:nvPr>
            <p:ph type="dt" sz="half" idx="10"/>
          </p:nvPr>
        </p:nvSpPr>
        <p:spPr/>
        <p:txBody>
          <a:bodyPr/>
          <a:lstStyle/>
          <a:p>
            <a:fld id="{81933107-9F0E-4562-AD5B-838BDE659079}" type="datetimeFigureOut">
              <a:rPr kumimoji="1" lang="ja-JP" altLang="en-US" smtClean="0"/>
              <a:t>2022/3/18</a:t>
            </a:fld>
            <a:endParaRPr kumimoji="1" lang="ja-JP" altLang="en-US"/>
          </a:p>
        </p:txBody>
      </p:sp>
      <p:sp>
        <p:nvSpPr>
          <p:cNvPr id="6" name="フッター プレースホルダー 5">
            <a:extLst>
              <a:ext uri="{FF2B5EF4-FFF2-40B4-BE49-F238E27FC236}">
                <a16:creationId xmlns:a16="http://schemas.microsoft.com/office/drawing/2014/main" id="{78274C07-A878-4ACD-9AD9-83B10F0FAA3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E19406-0485-4465-94F1-1CE1E9BD9F03}"/>
              </a:ext>
            </a:extLst>
          </p:cNvPr>
          <p:cNvSpPr>
            <a:spLocks noGrp="1"/>
          </p:cNvSpPr>
          <p:nvPr>
            <p:ph type="sldNum" sz="quarter" idx="12"/>
          </p:nvPr>
        </p:nvSpPr>
        <p:spPr/>
        <p:txBody>
          <a:body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1556886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EBE2B37-7E97-49D9-87D1-6BB1E5CB39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4E593C-016E-474F-8EF4-641C63A872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79920A-3416-4747-BF72-DE9322D8C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33107-9F0E-4562-AD5B-838BDE659079}" type="datetimeFigureOut">
              <a:rPr kumimoji="1" lang="ja-JP" altLang="en-US" smtClean="0"/>
              <a:t>2022/3/18</a:t>
            </a:fld>
            <a:endParaRPr kumimoji="1" lang="ja-JP" altLang="en-US"/>
          </a:p>
        </p:txBody>
      </p:sp>
      <p:sp>
        <p:nvSpPr>
          <p:cNvPr id="5" name="フッター プレースホルダー 4">
            <a:extLst>
              <a:ext uri="{FF2B5EF4-FFF2-40B4-BE49-F238E27FC236}">
                <a16:creationId xmlns:a16="http://schemas.microsoft.com/office/drawing/2014/main" id="{2FBEB96D-7BA2-4C17-A58F-C2849DE085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6E3E383-A307-4BAA-B558-C3BD6F5FF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3AD7F2-EAFD-4D8E-BEF8-7FBB38B4FFA1}" type="slidenum">
              <a:rPr kumimoji="1" lang="ja-JP" altLang="en-US" smtClean="0"/>
              <a:t>‹#›</a:t>
            </a:fld>
            <a:endParaRPr kumimoji="1" lang="ja-JP" altLang="en-US"/>
          </a:p>
        </p:txBody>
      </p:sp>
    </p:spTree>
    <p:extLst>
      <p:ext uri="{BB962C8B-B14F-4D97-AF65-F5344CB8AC3E}">
        <p14:creationId xmlns:p14="http://schemas.microsoft.com/office/powerpoint/2010/main" val="3606095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A3135-F32D-4A39-AE06-32AF5D8E35AB}"/>
              </a:ext>
            </a:extLst>
          </p:cNvPr>
          <p:cNvSpPr>
            <a:spLocks noGrp="1"/>
          </p:cNvSpPr>
          <p:nvPr>
            <p:ph type="title"/>
          </p:nvPr>
        </p:nvSpPr>
        <p:spPr>
          <a:xfrm>
            <a:off x="838200" y="365125"/>
            <a:ext cx="10515600" cy="6075432"/>
          </a:xfrm>
        </p:spPr>
        <p:txBody>
          <a:bodyPr/>
          <a:lstStyle/>
          <a:p>
            <a:r>
              <a:rPr kumimoji="1" lang="ja-JP" altLang="en-US" dirty="0"/>
              <a:t>柏市の事務事業に係るＣＯ２削減の取組</a:t>
            </a:r>
          </a:p>
        </p:txBody>
      </p:sp>
      <p:sp>
        <p:nvSpPr>
          <p:cNvPr id="4" name="テキスト ボックス 3">
            <a:extLst>
              <a:ext uri="{FF2B5EF4-FFF2-40B4-BE49-F238E27FC236}">
                <a16:creationId xmlns:a16="http://schemas.microsoft.com/office/drawing/2014/main" id="{243F3EE5-03CE-492F-A01C-2620F4616990}"/>
              </a:ext>
            </a:extLst>
          </p:cNvPr>
          <p:cNvSpPr txBox="1"/>
          <p:nvPr/>
        </p:nvSpPr>
        <p:spPr>
          <a:xfrm>
            <a:off x="10021956" y="549963"/>
            <a:ext cx="1331844" cy="461665"/>
          </a:xfrm>
          <a:prstGeom prst="rect">
            <a:avLst/>
          </a:prstGeom>
          <a:noFill/>
        </p:spPr>
        <p:txBody>
          <a:bodyPr wrap="square" rtlCol="0">
            <a:spAutoFit/>
          </a:bodyPr>
          <a:lstStyle/>
          <a:p>
            <a:r>
              <a:rPr kumimoji="1" lang="ja-JP" altLang="en-US" sz="2400" dirty="0"/>
              <a:t>資料３</a:t>
            </a:r>
          </a:p>
        </p:txBody>
      </p:sp>
    </p:spTree>
    <p:extLst>
      <p:ext uri="{BB962C8B-B14F-4D97-AF65-F5344CB8AC3E}">
        <p14:creationId xmlns:p14="http://schemas.microsoft.com/office/powerpoint/2010/main" val="3599818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418A96-91B4-40B8-A049-D0DD6F9D7A6A}"/>
              </a:ext>
            </a:extLst>
          </p:cNvPr>
          <p:cNvSpPr>
            <a:spLocks noGrp="1"/>
          </p:cNvSpPr>
          <p:nvPr>
            <p:ph type="ctrTitle"/>
          </p:nvPr>
        </p:nvSpPr>
        <p:spPr>
          <a:xfrm>
            <a:off x="-15057" y="-4583"/>
            <a:ext cx="4415908" cy="490330"/>
          </a:xfrm>
        </p:spPr>
        <p:txBody>
          <a:bodyPr>
            <a:noAutofit/>
          </a:bodyPr>
          <a:lstStyle/>
          <a:p>
            <a:pPr algn="l"/>
            <a:r>
              <a:rPr lang="ja-JP" altLang="en-US" sz="2400" dirty="0">
                <a:latin typeface="Meiryo UI" panose="020B0604030504040204" pitchFamily="50" charset="-128"/>
                <a:ea typeface="Meiryo UI" panose="020B0604030504040204" pitchFamily="50" charset="-128"/>
              </a:rPr>
              <a:t>１　エネルギー別使用量の推移</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4BAF4A7A-EC99-4E01-8C95-191A77B18B7D}"/>
              </a:ext>
            </a:extLst>
          </p:cNvPr>
          <p:cNvGraphicFramePr>
            <a:graphicFrameLocks noGrp="1"/>
          </p:cNvGraphicFramePr>
          <p:nvPr>
            <p:extLst>
              <p:ext uri="{D42A27DB-BD31-4B8C-83A1-F6EECF244321}">
                <p14:modId xmlns:p14="http://schemas.microsoft.com/office/powerpoint/2010/main" val="1575307901"/>
              </p:ext>
            </p:extLst>
          </p:nvPr>
        </p:nvGraphicFramePr>
        <p:xfrm>
          <a:off x="285392" y="658853"/>
          <a:ext cx="11301354" cy="2801187"/>
        </p:xfrm>
        <a:graphic>
          <a:graphicData uri="http://schemas.openxmlformats.org/drawingml/2006/table">
            <a:tbl>
              <a:tblPr/>
              <a:tblGrid>
                <a:gridCol w="2009442">
                  <a:extLst>
                    <a:ext uri="{9D8B030D-6E8A-4147-A177-3AD203B41FA5}">
                      <a16:colId xmlns:a16="http://schemas.microsoft.com/office/drawing/2014/main" val="115231878"/>
                    </a:ext>
                  </a:extLst>
                </a:gridCol>
                <a:gridCol w="748272">
                  <a:extLst>
                    <a:ext uri="{9D8B030D-6E8A-4147-A177-3AD203B41FA5}">
                      <a16:colId xmlns:a16="http://schemas.microsoft.com/office/drawing/2014/main" val="3147284817"/>
                    </a:ext>
                  </a:extLst>
                </a:gridCol>
                <a:gridCol w="1067955">
                  <a:extLst>
                    <a:ext uri="{9D8B030D-6E8A-4147-A177-3AD203B41FA5}">
                      <a16:colId xmlns:a16="http://schemas.microsoft.com/office/drawing/2014/main" val="3574069762"/>
                    </a:ext>
                  </a:extLst>
                </a:gridCol>
                <a:gridCol w="1067955">
                  <a:extLst>
                    <a:ext uri="{9D8B030D-6E8A-4147-A177-3AD203B41FA5}">
                      <a16:colId xmlns:a16="http://schemas.microsoft.com/office/drawing/2014/main" val="2883540659"/>
                    </a:ext>
                  </a:extLst>
                </a:gridCol>
                <a:gridCol w="1067955">
                  <a:extLst>
                    <a:ext uri="{9D8B030D-6E8A-4147-A177-3AD203B41FA5}">
                      <a16:colId xmlns:a16="http://schemas.microsoft.com/office/drawing/2014/main" val="361645997"/>
                    </a:ext>
                  </a:extLst>
                </a:gridCol>
                <a:gridCol w="1067955">
                  <a:extLst>
                    <a:ext uri="{9D8B030D-6E8A-4147-A177-3AD203B41FA5}">
                      <a16:colId xmlns:a16="http://schemas.microsoft.com/office/drawing/2014/main" val="4066350701"/>
                    </a:ext>
                  </a:extLst>
                </a:gridCol>
                <a:gridCol w="1067955">
                  <a:extLst>
                    <a:ext uri="{9D8B030D-6E8A-4147-A177-3AD203B41FA5}">
                      <a16:colId xmlns:a16="http://schemas.microsoft.com/office/drawing/2014/main" val="1193099098"/>
                    </a:ext>
                  </a:extLst>
                </a:gridCol>
                <a:gridCol w="1067955">
                  <a:extLst>
                    <a:ext uri="{9D8B030D-6E8A-4147-A177-3AD203B41FA5}">
                      <a16:colId xmlns:a16="http://schemas.microsoft.com/office/drawing/2014/main" val="3718288386"/>
                    </a:ext>
                  </a:extLst>
                </a:gridCol>
                <a:gridCol w="1067955">
                  <a:extLst>
                    <a:ext uri="{9D8B030D-6E8A-4147-A177-3AD203B41FA5}">
                      <a16:colId xmlns:a16="http://schemas.microsoft.com/office/drawing/2014/main" val="1016564180"/>
                    </a:ext>
                  </a:extLst>
                </a:gridCol>
                <a:gridCol w="1067955">
                  <a:extLst>
                    <a:ext uri="{9D8B030D-6E8A-4147-A177-3AD203B41FA5}">
                      <a16:colId xmlns:a16="http://schemas.microsoft.com/office/drawing/2014/main" val="3110460868"/>
                    </a:ext>
                  </a:extLst>
                </a:gridCol>
              </a:tblGrid>
              <a:tr h="318038">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基準年度</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最新実績</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4174037"/>
                  </a:ext>
                </a:extLst>
              </a:tr>
              <a:tr h="305807">
                <a:tc rowSpan="2">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エネルギー／年度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2013</a:t>
                      </a:r>
                      <a:br>
                        <a:rPr lang="en-US" sz="1400" b="0" i="0" u="none" strike="noStrike" dirty="0">
                          <a:solidFill>
                            <a:srgbClr val="000000"/>
                          </a:solidFill>
                          <a:effectLst/>
                          <a:latin typeface="Meiryo UI" panose="020B0604030504040204" pitchFamily="50" charset="-128"/>
                          <a:ea typeface="Meiryo UI" panose="020B0604030504040204" pitchFamily="50" charset="-128"/>
                        </a:rPr>
                      </a:br>
                      <a:r>
                        <a:rPr lang="en-US" sz="1400" b="0" i="0" u="none" strike="noStrike" dirty="0">
                          <a:solidFill>
                            <a:srgbClr val="000000"/>
                          </a:solidFill>
                          <a:effectLst/>
                          <a:latin typeface="Meiryo UI" panose="020B0604030504040204" pitchFamily="50" charset="-128"/>
                          <a:ea typeface="Meiryo UI" panose="020B0604030504040204" pitchFamily="50" charset="-128"/>
                        </a:rPr>
                        <a:t>(H25)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2014</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(H26)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2015</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(H27)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2016</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(H28)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2017</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(H29)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2018</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(H30)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2019</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(R1)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2020</a:t>
                      </a:r>
                      <a:br>
                        <a:rPr lang="en-US" sz="1400" b="0" i="0" u="none" strike="noStrike">
                          <a:solidFill>
                            <a:srgbClr val="000000"/>
                          </a:solidFill>
                          <a:effectLst/>
                          <a:latin typeface="Meiryo UI" panose="020B0604030504040204" pitchFamily="50" charset="-128"/>
                          <a:ea typeface="Meiryo UI" panose="020B0604030504040204" pitchFamily="50" charset="-128"/>
                        </a:rPr>
                      </a:br>
                      <a:r>
                        <a:rPr lang="en-US" sz="1400" b="0" i="0" u="none" strike="noStrike">
                          <a:solidFill>
                            <a:srgbClr val="000000"/>
                          </a:solidFill>
                          <a:effectLst/>
                          <a:latin typeface="Meiryo UI" panose="020B0604030504040204" pitchFamily="50" charset="-128"/>
                          <a:ea typeface="Meiryo UI" panose="020B0604030504040204" pitchFamily="50" charset="-128"/>
                        </a:rPr>
                        <a:t>(R2)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911330102"/>
                  </a:ext>
                </a:extLst>
              </a:tr>
              <a:tr h="318038">
                <a:tc vMerge="1">
                  <a:txBody>
                    <a:bodyPr/>
                    <a:lstStyle/>
                    <a:p>
                      <a:endParaRPr kumimoji="1" lang="ja-JP" altLang="en-US"/>
                    </a:p>
                  </a:txBody>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単位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63502256"/>
                  </a:ext>
                </a:extLst>
              </a:tr>
              <a:tr h="318038">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電気</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MWh</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50,113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47,345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46,190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46,020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43,504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46,237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41,917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40,762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34477246"/>
                  </a:ext>
                </a:extLst>
              </a:tr>
              <a:tr h="30580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都市ガス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m3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2,493,413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2,177,967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2,170,518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2,239,064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2,391,294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2,648,196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2,541,911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3,096,676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030755219"/>
                  </a:ext>
                </a:extLst>
              </a:tr>
              <a:tr h="30580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プロパンガス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m3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122,887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122,823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119,151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117,074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111,958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103,909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108,700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117,408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355269179"/>
                  </a:ext>
                </a:extLst>
              </a:tr>
              <a:tr h="30580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ガソリン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243,222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239,585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242,137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260,147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266,338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248,859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241,038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234,322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01675030"/>
                  </a:ext>
                </a:extLst>
              </a:tr>
              <a:tr h="30580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軽油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222,677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234,974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231,603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200,047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218,835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235,471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234,033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202,681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54136380"/>
                  </a:ext>
                </a:extLst>
              </a:tr>
              <a:tr h="318038">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灯油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392,511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220,743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277,063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286,412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207,919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155,744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151,240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129,728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89508851"/>
                  </a:ext>
                </a:extLst>
              </a:tr>
            </a:tbl>
          </a:graphicData>
        </a:graphic>
      </p:graphicFrame>
      <p:sp>
        <p:nvSpPr>
          <p:cNvPr id="6" name="タイトル 1">
            <a:extLst>
              <a:ext uri="{FF2B5EF4-FFF2-40B4-BE49-F238E27FC236}">
                <a16:creationId xmlns:a16="http://schemas.microsoft.com/office/drawing/2014/main" id="{003D22CB-541E-4D95-B2DE-3F0A300253F3}"/>
              </a:ext>
            </a:extLst>
          </p:cNvPr>
          <p:cNvSpPr txBox="1">
            <a:spLocks/>
          </p:cNvSpPr>
          <p:nvPr/>
        </p:nvSpPr>
        <p:spPr>
          <a:xfrm>
            <a:off x="0" y="3809964"/>
            <a:ext cx="4167051" cy="49033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Meiryo UI" panose="020B0604030504040204" pitchFamily="50" charset="-128"/>
                <a:ea typeface="Meiryo UI" panose="020B0604030504040204" pitchFamily="50" charset="-128"/>
              </a:rPr>
              <a:t>２　温室効果ガス排出量の推移</a:t>
            </a:r>
          </a:p>
        </p:txBody>
      </p:sp>
      <p:graphicFrame>
        <p:nvGraphicFramePr>
          <p:cNvPr id="7" name="表 6">
            <a:extLst>
              <a:ext uri="{FF2B5EF4-FFF2-40B4-BE49-F238E27FC236}">
                <a16:creationId xmlns:a16="http://schemas.microsoft.com/office/drawing/2014/main" id="{E01CA7E8-2E92-41BD-998D-DAC59B23E667}"/>
              </a:ext>
            </a:extLst>
          </p:cNvPr>
          <p:cNvGraphicFramePr>
            <a:graphicFrameLocks noGrp="1"/>
          </p:cNvGraphicFramePr>
          <p:nvPr>
            <p:extLst>
              <p:ext uri="{D42A27DB-BD31-4B8C-83A1-F6EECF244321}">
                <p14:modId xmlns:p14="http://schemas.microsoft.com/office/powerpoint/2010/main" val="705237213"/>
              </p:ext>
            </p:extLst>
          </p:nvPr>
        </p:nvGraphicFramePr>
        <p:xfrm>
          <a:off x="285392" y="4300294"/>
          <a:ext cx="11627930" cy="1760107"/>
        </p:xfrm>
        <a:graphic>
          <a:graphicData uri="http://schemas.openxmlformats.org/drawingml/2006/table">
            <a:tbl>
              <a:tblPr/>
              <a:tblGrid>
                <a:gridCol w="2542714">
                  <a:extLst>
                    <a:ext uri="{9D8B030D-6E8A-4147-A177-3AD203B41FA5}">
                      <a16:colId xmlns:a16="http://schemas.microsoft.com/office/drawing/2014/main" val="1710131243"/>
                    </a:ext>
                  </a:extLst>
                </a:gridCol>
                <a:gridCol w="770709">
                  <a:extLst>
                    <a:ext uri="{9D8B030D-6E8A-4147-A177-3AD203B41FA5}">
                      <a16:colId xmlns:a16="http://schemas.microsoft.com/office/drawing/2014/main" val="1926495038"/>
                    </a:ext>
                  </a:extLst>
                </a:gridCol>
                <a:gridCol w="966651">
                  <a:extLst>
                    <a:ext uri="{9D8B030D-6E8A-4147-A177-3AD203B41FA5}">
                      <a16:colId xmlns:a16="http://schemas.microsoft.com/office/drawing/2014/main" val="722903085"/>
                    </a:ext>
                  </a:extLst>
                </a:gridCol>
                <a:gridCol w="1097280">
                  <a:extLst>
                    <a:ext uri="{9D8B030D-6E8A-4147-A177-3AD203B41FA5}">
                      <a16:colId xmlns:a16="http://schemas.microsoft.com/office/drawing/2014/main" val="2030251281"/>
                    </a:ext>
                  </a:extLst>
                </a:gridCol>
                <a:gridCol w="1005840">
                  <a:extLst>
                    <a:ext uri="{9D8B030D-6E8A-4147-A177-3AD203B41FA5}">
                      <a16:colId xmlns:a16="http://schemas.microsoft.com/office/drawing/2014/main" val="4060954050"/>
                    </a:ext>
                  </a:extLst>
                </a:gridCol>
                <a:gridCol w="1071155">
                  <a:extLst>
                    <a:ext uri="{9D8B030D-6E8A-4147-A177-3AD203B41FA5}">
                      <a16:colId xmlns:a16="http://schemas.microsoft.com/office/drawing/2014/main" val="1304271886"/>
                    </a:ext>
                  </a:extLst>
                </a:gridCol>
                <a:gridCol w="1084217">
                  <a:extLst>
                    <a:ext uri="{9D8B030D-6E8A-4147-A177-3AD203B41FA5}">
                      <a16:colId xmlns:a16="http://schemas.microsoft.com/office/drawing/2014/main" val="2582827066"/>
                    </a:ext>
                  </a:extLst>
                </a:gridCol>
                <a:gridCol w="1071154">
                  <a:extLst>
                    <a:ext uri="{9D8B030D-6E8A-4147-A177-3AD203B41FA5}">
                      <a16:colId xmlns:a16="http://schemas.microsoft.com/office/drawing/2014/main" val="1884854363"/>
                    </a:ext>
                  </a:extLst>
                </a:gridCol>
                <a:gridCol w="919394">
                  <a:extLst>
                    <a:ext uri="{9D8B030D-6E8A-4147-A177-3AD203B41FA5}">
                      <a16:colId xmlns:a16="http://schemas.microsoft.com/office/drawing/2014/main" val="3956406827"/>
                    </a:ext>
                  </a:extLst>
                </a:gridCol>
                <a:gridCol w="1098816">
                  <a:extLst>
                    <a:ext uri="{9D8B030D-6E8A-4147-A177-3AD203B41FA5}">
                      <a16:colId xmlns:a16="http://schemas.microsoft.com/office/drawing/2014/main" val="3122247322"/>
                    </a:ext>
                  </a:extLst>
                </a:gridCol>
              </a:tblGrid>
              <a:tr h="289638">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基準年度</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最新実績</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5413528"/>
                  </a:ext>
                </a:extLst>
              </a:tr>
              <a:tr h="300777">
                <a:tc rowSpan="2">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項目／年度</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2013</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2014</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(H26)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2015</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2016</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2017</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2018</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(H30)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2019</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(R1)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2020</a:t>
                      </a:r>
                      <a:br>
                        <a:rPr lang="en-US" sz="1600" b="0" i="0" u="none" strike="noStrike">
                          <a:solidFill>
                            <a:srgbClr val="000000"/>
                          </a:solidFill>
                          <a:effectLst/>
                          <a:latin typeface="游ゴシック" panose="020B0400000000000000" pitchFamily="50" charset="-128"/>
                          <a:ea typeface="游ゴシック" panose="020B0400000000000000" pitchFamily="50" charset="-128"/>
                        </a:rPr>
                      </a:br>
                      <a:r>
                        <a:rPr lang="en-US" sz="1600" b="0" i="0" u="none" strike="noStrike">
                          <a:solidFill>
                            <a:srgbClr val="000000"/>
                          </a:solidFill>
                          <a:effectLst/>
                          <a:latin typeface="游ゴシック" panose="020B0400000000000000" pitchFamily="50" charset="-128"/>
                          <a:ea typeface="游ゴシック" panose="020B0400000000000000" pitchFamily="50" charset="-128"/>
                        </a:rPr>
                        <a:t>(R2)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22035888"/>
                  </a:ext>
                </a:extLst>
              </a:tr>
              <a:tr h="311918">
                <a:tc vMerge="1">
                  <a:txBody>
                    <a:bodyPr/>
                    <a:lstStyle/>
                    <a:p>
                      <a:endParaRPr kumimoji="1" lang="ja-JP" altLang="en-US"/>
                    </a:p>
                  </a:txBody>
                  <a:tcPr/>
                </a:tc>
                <a:tc>
                  <a:txBody>
                    <a:bodyPr/>
                    <a:lstStyle/>
                    <a:p>
                      <a:pPr algn="ctr"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単位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07785943"/>
                  </a:ext>
                </a:extLst>
              </a:tr>
              <a:tr h="289638">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電気使用による</a:t>
                      </a: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CO2</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排出量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t-CO2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25990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22881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22355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20659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20251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18947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17095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17286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62034762"/>
                  </a:ext>
                </a:extLst>
              </a:tr>
              <a:tr h="278498">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燃料使用による</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CO2</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排出量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t-CO2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9225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7364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7460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7884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7635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8740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141493934"/>
                  </a:ext>
                </a:extLst>
              </a:tr>
              <a:tr h="289638">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温室効果ガス総量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游ゴシック" panose="020B0400000000000000" pitchFamily="50" charset="-128"/>
                          <a:ea typeface="游ゴシック" panose="020B0400000000000000" pitchFamily="50" charset="-128"/>
                        </a:rPr>
                        <a:t>t-CO2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35215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30245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29516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27936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27711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26831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24730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26025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696211635"/>
                  </a:ext>
                </a:extLst>
              </a:tr>
            </a:tbl>
          </a:graphicData>
        </a:graphic>
      </p:graphicFrame>
      <p:sp>
        <p:nvSpPr>
          <p:cNvPr id="8" name="テキスト ボックス 7">
            <a:extLst>
              <a:ext uri="{FF2B5EF4-FFF2-40B4-BE49-F238E27FC236}">
                <a16:creationId xmlns:a16="http://schemas.microsoft.com/office/drawing/2014/main" id="{FC4E1D9D-E3CE-48F1-9B50-ED006AEED4E4}"/>
              </a:ext>
            </a:extLst>
          </p:cNvPr>
          <p:cNvSpPr txBox="1"/>
          <p:nvPr/>
        </p:nvSpPr>
        <p:spPr>
          <a:xfrm>
            <a:off x="5628106" y="6225659"/>
            <a:ext cx="6167651"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燃料使用による</a:t>
            </a:r>
            <a:r>
              <a:rPr lang="en-US" altLang="ja-JP" dirty="0">
                <a:latin typeface="Meiryo UI" panose="020B0604030504040204" pitchFamily="50" charset="-128"/>
                <a:ea typeface="Meiryo UI" panose="020B0604030504040204" pitchFamily="50" charset="-128"/>
              </a:rPr>
              <a:t>CO2</a:t>
            </a:r>
            <a:r>
              <a:rPr lang="ja-JP" altLang="en-US" dirty="0">
                <a:latin typeface="Meiryo UI" panose="020B0604030504040204" pitchFamily="50" charset="-128"/>
                <a:ea typeface="Meiryo UI" panose="020B0604030504040204" pitchFamily="50" charset="-128"/>
              </a:rPr>
              <a:t>排出量は，車の走行による排出量も含む</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900262" y="6488703"/>
            <a:ext cx="287386" cy="369332"/>
          </a:xfrm>
          <a:prstGeom prst="rect">
            <a:avLst/>
          </a:prstGeom>
          <a:noFill/>
        </p:spPr>
        <p:txBody>
          <a:bodyPr wrap="square" rtlCol="0">
            <a:spAutoFit/>
          </a:bodyPr>
          <a:lstStyle/>
          <a:p>
            <a:r>
              <a:rPr kumimoji="1" lang="en-US" altLang="ja-JP" dirty="0"/>
              <a:t>1</a:t>
            </a:r>
            <a:endParaRPr kumimoji="1" lang="ja-JP" altLang="en-US" dirty="0"/>
          </a:p>
        </p:txBody>
      </p:sp>
    </p:spTree>
    <p:extLst>
      <p:ext uri="{BB962C8B-B14F-4D97-AF65-F5344CB8AC3E}">
        <p14:creationId xmlns:p14="http://schemas.microsoft.com/office/powerpoint/2010/main" val="229170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8C748A0-03B5-41E4-B176-A6C8061DAFAF}"/>
              </a:ext>
            </a:extLst>
          </p:cNvPr>
          <p:cNvPicPr>
            <a:picLocks noChangeAspect="1"/>
          </p:cNvPicPr>
          <p:nvPr/>
        </p:nvPicPr>
        <p:blipFill>
          <a:blip r:embed="rId2"/>
          <a:stretch>
            <a:fillRect/>
          </a:stretch>
        </p:blipFill>
        <p:spPr>
          <a:xfrm>
            <a:off x="705394" y="0"/>
            <a:ext cx="11038115" cy="6868740"/>
          </a:xfrm>
          <a:prstGeom prst="rect">
            <a:avLst/>
          </a:prstGeom>
        </p:spPr>
      </p:pic>
      <p:sp>
        <p:nvSpPr>
          <p:cNvPr id="3" name="テキスト ボックス 2"/>
          <p:cNvSpPr txBox="1"/>
          <p:nvPr/>
        </p:nvSpPr>
        <p:spPr>
          <a:xfrm>
            <a:off x="11900262" y="6488703"/>
            <a:ext cx="287386" cy="369332"/>
          </a:xfrm>
          <a:prstGeom prst="rect">
            <a:avLst/>
          </a:prstGeom>
          <a:noFill/>
        </p:spPr>
        <p:txBody>
          <a:bodyPr wrap="square" rtlCol="0">
            <a:spAutoFit/>
          </a:bodyPr>
          <a:lstStyle/>
          <a:p>
            <a:r>
              <a:rPr lang="en-US" altLang="ja-JP" dirty="0"/>
              <a:t>2</a:t>
            </a:r>
            <a:endParaRPr kumimoji="1" lang="ja-JP" altLang="en-US" dirty="0"/>
          </a:p>
        </p:txBody>
      </p:sp>
    </p:spTree>
    <p:extLst>
      <p:ext uri="{BB962C8B-B14F-4D97-AF65-F5344CB8AC3E}">
        <p14:creationId xmlns:p14="http://schemas.microsoft.com/office/powerpoint/2010/main" val="160776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正方形/長方形 12"/>
          <p:cNvSpPr>
            <a:spLocks noChangeArrowheads="1"/>
          </p:cNvSpPr>
          <p:nvPr/>
        </p:nvSpPr>
        <p:spPr bwMode="auto">
          <a:xfrm>
            <a:off x="1525588" y="-3175"/>
            <a:ext cx="9144000" cy="6916738"/>
          </a:xfrm>
          <a:prstGeom prst="rect">
            <a:avLst/>
          </a:prstGeom>
          <a:noFill/>
          <a:ln>
            <a:noFill/>
          </a:ln>
          <a:extLst/>
        </p:spPr>
        <p:txBody>
          <a:bodyPr anchor="ctr"/>
          <a:lstStyle>
            <a:lvl1pPr>
              <a:lnSpc>
                <a:spcPct val="120000"/>
              </a:lnSpc>
              <a:spcBef>
                <a:spcPts val="1000"/>
              </a:spcBef>
              <a:buClr>
                <a:schemeClr val="tx1"/>
              </a:buClr>
              <a:buChar char="•"/>
              <a:defRPr sz="2000">
                <a:solidFill>
                  <a:schemeClr val="tx1"/>
                </a:solidFill>
                <a:latin typeface="Tw Cen MT" pitchFamily="2" charset="0"/>
                <a:ea typeface="SimSun" pitchFamily="2" charset="-122"/>
              </a:defRPr>
            </a:lvl1pPr>
            <a:lvl2pPr marL="742950" indent="-285750">
              <a:lnSpc>
                <a:spcPct val="120000"/>
              </a:lnSpc>
              <a:spcBef>
                <a:spcPts val="500"/>
              </a:spcBef>
              <a:buClr>
                <a:schemeClr val="tx1"/>
              </a:buClr>
              <a:buChar char="•"/>
              <a:defRPr>
                <a:solidFill>
                  <a:schemeClr val="tx1"/>
                </a:solidFill>
                <a:latin typeface="Tw Cen MT" pitchFamily="2" charset="0"/>
                <a:ea typeface="SimSun" pitchFamily="2" charset="-122"/>
              </a:defRPr>
            </a:lvl2pPr>
            <a:lvl3pPr marL="1143000" indent="-228600">
              <a:lnSpc>
                <a:spcPct val="120000"/>
              </a:lnSpc>
              <a:spcBef>
                <a:spcPts val="500"/>
              </a:spcBef>
              <a:buClr>
                <a:schemeClr val="tx1"/>
              </a:buClr>
              <a:buChar char="•"/>
              <a:defRPr sz="1600">
                <a:solidFill>
                  <a:schemeClr val="tx1"/>
                </a:solidFill>
                <a:latin typeface="Tw Cen MT" pitchFamily="2" charset="0"/>
                <a:ea typeface="SimSun" pitchFamily="2" charset="-122"/>
              </a:defRPr>
            </a:lvl3pPr>
            <a:lvl4pPr marL="1600200" indent="-228600">
              <a:lnSpc>
                <a:spcPct val="120000"/>
              </a:lnSpc>
              <a:spcBef>
                <a:spcPts val="500"/>
              </a:spcBef>
              <a:buClr>
                <a:schemeClr val="tx1"/>
              </a:buClr>
              <a:buChar char="•"/>
              <a:defRPr sz="1400">
                <a:solidFill>
                  <a:schemeClr val="tx1"/>
                </a:solidFill>
                <a:latin typeface="Tw Cen MT" pitchFamily="2" charset="0"/>
                <a:ea typeface="SimSun" pitchFamily="2" charset="-122"/>
              </a:defRPr>
            </a:lvl4pPr>
            <a:lvl5pPr marL="2057400" indent="-228600">
              <a:lnSpc>
                <a:spcPct val="120000"/>
              </a:lnSpc>
              <a:spcBef>
                <a:spcPts val="500"/>
              </a:spcBef>
              <a:buClr>
                <a:schemeClr val="tx1"/>
              </a:buClr>
              <a:buChar char="•"/>
              <a:defRPr sz="1400">
                <a:solidFill>
                  <a:schemeClr val="tx1"/>
                </a:solidFill>
                <a:latin typeface="Tw Cen MT" pitchFamily="2" charset="0"/>
                <a:ea typeface="SimSun" pitchFamily="2" charset="-122"/>
              </a:defRPr>
            </a:lvl5pPr>
            <a:lvl6pPr marL="25146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6pPr>
            <a:lvl7pPr marL="29718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7pPr>
            <a:lvl8pPr marL="34290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8pPr>
            <a:lvl9pPr marL="38862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9pPr>
          </a:lstStyle>
          <a:p>
            <a:pPr algn="ctr" eaLnBrk="1" hangingPunct="1">
              <a:lnSpc>
                <a:spcPct val="100000"/>
              </a:lnSpc>
              <a:spcBef>
                <a:spcPct val="0"/>
              </a:spcBef>
              <a:buFont typeface="Arial" panose="020B0604020202020204" pitchFamily="34" charset="0"/>
              <a:buNone/>
            </a:pPr>
            <a:endParaRPr lang="ja-JP" altLang="en-US" sz="1800" dirty="0">
              <a:solidFill>
                <a:srgbClr val="FFFFFF"/>
              </a:solidFill>
              <a:latin typeface="ＭＳ Ｐゴシック" panose="020B0600070205080204" pitchFamily="50" charset="-128"/>
              <a:sym typeface="ＭＳ Ｐゴシック" panose="020B0600070205080204" pitchFamily="50" charset="-128"/>
            </a:endParaRPr>
          </a:p>
        </p:txBody>
      </p:sp>
      <p:sp>
        <p:nvSpPr>
          <p:cNvPr id="12" name="Text Box 6">
            <a:extLst>
              <a:ext uri="{FF2B5EF4-FFF2-40B4-BE49-F238E27FC236}">
                <a16:creationId xmlns:a16="http://schemas.microsoft.com/office/drawing/2014/main" id="{C85E7726-509C-45FC-8D2F-630AE20058CB}"/>
              </a:ext>
            </a:extLst>
          </p:cNvPr>
          <p:cNvSpPr txBox="1">
            <a:spLocks noChangeArrowheads="1"/>
          </p:cNvSpPr>
          <p:nvPr/>
        </p:nvSpPr>
        <p:spPr bwMode="auto">
          <a:xfrm>
            <a:off x="-42204" y="-3259"/>
            <a:ext cx="4619435"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lnSpc>
                <a:spcPct val="120000"/>
              </a:lnSpc>
              <a:spcBef>
                <a:spcPts val="1000"/>
              </a:spcBef>
              <a:buClr>
                <a:schemeClr val="tx1"/>
              </a:buClr>
              <a:buChar char="•"/>
              <a:defRPr sz="2000">
                <a:solidFill>
                  <a:schemeClr val="tx1"/>
                </a:solidFill>
                <a:latin typeface="Tw Cen MT" pitchFamily="2" charset="0"/>
                <a:ea typeface="SimSun" pitchFamily="2" charset="-122"/>
              </a:defRPr>
            </a:lvl1pPr>
            <a:lvl2pPr marL="742950" indent="-285750">
              <a:lnSpc>
                <a:spcPct val="120000"/>
              </a:lnSpc>
              <a:spcBef>
                <a:spcPts val="500"/>
              </a:spcBef>
              <a:buClr>
                <a:schemeClr val="tx1"/>
              </a:buClr>
              <a:buChar char="•"/>
              <a:defRPr>
                <a:solidFill>
                  <a:schemeClr val="tx1"/>
                </a:solidFill>
                <a:latin typeface="Tw Cen MT" pitchFamily="2" charset="0"/>
                <a:ea typeface="SimSun" pitchFamily="2" charset="-122"/>
              </a:defRPr>
            </a:lvl2pPr>
            <a:lvl3pPr marL="1143000" indent="-228600">
              <a:lnSpc>
                <a:spcPct val="120000"/>
              </a:lnSpc>
              <a:spcBef>
                <a:spcPts val="500"/>
              </a:spcBef>
              <a:buClr>
                <a:schemeClr val="tx1"/>
              </a:buClr>
              <a:buChar char="•"/>
              <a:defRPr sz="1600">
                <a:solidFill>
                  <a:schemeClr val="tx1"/>
                </a:solidFill>
                <a:latin typeface="Tw Cen MT" pitchFamily="2" charset="0"/>
                <a:ea typeface="SimSun" pitchFamily="2" charset="-122"/>
              </a:defRPr>
            </a:lvl3pPr>
            <a:lvl4pPr marL="1600200" indent="-228600">
              <a:lnSpc>
                <a:spcPct val="120000"/>
              </a:lnSpc>
              <a:spcBef>
                <a:spcPts val="500"/>
              </a:spcBef>
              <a:buClr>
                <a:schemeClr val="tx1"/>
              </a:buClr>
              <a:buChar char="•"/>
              <a:defRPr sz="1400">
                <a:solidFill>
                  <a:schemeClr val="tx1"/>
                </a:solidFill>
                <a:latin typeface="Tw Cen MT" pitchFamily="2" charset="0"/>
                <a:ea typeface="SimSun" pitchFamily="2" charset="-122"/>
              </a:defRPr>
            </a:lvl4pPr>
            <a:lvl5pPr marL="2057400" indent="-228600">
              <a:lnSpc>
                <a:spcPct val="120000"/>
              </a:lnSpc>
              <a:spcBef>
                <a:spcPts val="500"/>
              </a:spcBef>
              <a:buClr>
                <a:schemeClr val="tx1"/>
              </a:buClr>
              <a:buChar char="•"/>
              <a:defRPr sz="1400">
                <a:solidFill>
                  <a:schemeClr val="tx1"/>
                </a:solidFill>
                <a:latin typeface="Tw Cen MT" pitchFamily="2" charset="0"/>
                <a:ea typeface="SimSun" pitchFamily="2" charset="-122"/>
              </a:defRPr>
            </a:lvl5pPr>
            <a:lvl6pPr marL="25146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6pPr>
            <a:lvl7pPr marL="29718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7pPr>
            <a:lvl8pPr marL="34290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8pPr>
            <a:lvl9pPr marL="38862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pitchFamily="2" charset="0"/>
                <a:ea typeface="SimSun" pitchFamily="2" charset="-122"/>
              </a:defRPr>
            </a:lvl9pPr>
          </a:lstStyle>
          <a:p>
            <a:pPr eaLnBrk="1" hangingPunct="1">
              <a:lnSpc>
                <a:spcPct val="100000"/>
              </a:lnSpc>
              <a:spcBef>
                <a:spcPct val="0"/>
              </a:spcBef>
              <a:buNone/>
            </a:pPr>
            <a:r>
              <a:rPr lang="ja-JP" altLang="en-US" sz="2400" dirty="0">
                <a:latin typeface="Meiryo UI" panose="020B0604030504040204" pitchFamily="50" charset="-128"/>
                <a:ea typeface="Meiryo UI" panose="020B0604030504040204" pitchFamily="50" charset="-128"/>
                <a:sym typeface="Arial" panose="020B0604020202020204" pitchFamily="34" charset="0"/>
              </a:rPr>
              <a:t>３　今後の目標設定（案）</a:t>
            </a:r>
            <a:r>
              <a:rPr lang="ja-JP" altLang="en-US" dirty="0">
                <a:latin typeface="Meiryo UI" panose="020B0604030504040204" pitchFamily="50" charset="-128"/>
                <a:ea typeface="Meiryo UI" panose="020B0604030504040204" pitchFamily="50" charset="-128"/>
                <a:sym typeface="Arial" panose="020B0604020202020204" pitchFamily="34" charset="0"/>
              </a:rPr>
              <a:t>　</a:t>
            </a:r>
          </a:p>
        </p:txBody>
      </p:sp>
      <p:grpSp>
        <p:nvGrpSpPr>
          <p:cNvPr id="2" name="グループ化 1">
            <a:extLst>
              <a:ext uri="{FF2B5EF4-FFF2-40B4-BE49-F238E27FC236}">
                <a16:creationId xmlns:a16="http://schemas.microsoft.com/office/drawing/2014/main" id="{EEF41ED3-1CFE-42BB-A535-FB63DD1C0E05}"/>
              </a:ext>
            </a:extLst>
          </p:cNvPr>
          <p:cNvGrpSpPr/>
          <p:nvPr/>
        </p:nvGrpSpPr>
        <p:grpSpPr>
          <a:xfrm>
            <a:off x="28590" y="595717"/>
            <a:ext cx="12075106" cy="5928349"/>
            <a:chOff x="302187" y="1368804"/>
            <a:chExt cx="8560459" cy="5096992"/>
          </a:xfrm>
        </p:grpSpPr>
        <p:grpSp>
          <p:nvGrpSpPr>
            <p:cNvPr id="10" name="グループ化 9">
              <a:extLst>
                <a:ext uri="{FF2B5EF4-FFF2-40B4-BE49-F238E27FC236}">
                  <a16:creationId xmlns:a16="http://schemas.microsoft.com/office/drawing/2014/main" id="{E0EA9026-1314-4308-93FC-631F1942893C}"/>
                </a:ext>
              </a:extLst>
            </p:cNvPr>
            <p:cNvGrpSpPr/>
            <p:nvPr/>
          </p:nvGrpSpPr>
          <p:grpSpPr>
            <a:xfrm>
              <a:off x="302187" y="1368804"/>
              <a:ext cx="8560459" cy="5096992"/>
              <a:chOff x="0" y="0"/>
              <a:chExt cx="8150367" cy="5295900"/>
            </a:xfrm>
          </p:grpSpPr>
          <p:grpSp>
            <p:nvGrpSpPr>
              <p:cNvPr id="13" name="グループ化 12">
                <a:extLst>
                  <a:ext uri="{FF2B5EF4-FFF2-40B4-BE49-F238E27FC236}">
                    <a16:creationId xmlns:a16="http://schemas.microsoft.com/office/drawing/2014/main" id="{6C7BDB49-5374-4914-BB85-D7B22F20DF92}"/>
                  </a:ext>
                </a:extLst>
              </p:cNvPr>
              <p:cNvGrpSpPr/>
              <p:nvPr/>
            </p:nvGrpSpPr>
            <p:grpSpPr>
              <a:xfrm>
                <a:off x="0" y="0"/>
                <a:ext cx="8150367" cy="5295900"/>
                <a:chOff x="0" y="0"/>
                <a:chExt cx="8150367" cy="5295900"/>
              </a:xfrm>
            </p:grpSpPr>
            <p:sp>
              <p:nvSpPr>
                <p:cNvPr id="34" name="正方形/長方形 33">
                  <a:extLst>
                    <a:ext uri="{FF2B5EF4-FFF2-40B4-BE49-F238E27FC236}">
                      <a16:creationId xmlns:a16="http://schemas.microsoft.com/office/drawing/2014/main" id="{A244746F-A896-4A16-BD9D-50C71F300E2C}"/>
                    </a:ext>
                  </a:extLst>
                </p:cNvPr>
                <p:cNvSpPr/>
                <p:nvPr/>
              </p:nvSpPr>
              <p:spPr>
                <a:xfrm>
                  <a:off x="0" y="142874"/>
                  <a:ext cx="8150367" cy="51530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800"/>
                </a:p>
              </p:txBody>
            </p:sp>
            <p:grpSp>
              <p:nvGrpSpPr>
                <p:cNvPr id="16" name="グループ化 15">
                  <a:extLst>
                    <a:ext uri="{FF2B5EF4-FFF2-40B4-BE49-F238E27FC236}">
                      <a16:creationId xmlns:a16="http://schemas.microsoft.com/office/drawing/2014/main" id="{CDEB6331-326C-4288-ADDE-5F8DCEF6DCB9}"/>
                    </a:ext>
                  </a:extLst>
                </p:cNvPr>
                <p:cNvGrpSpPr/>
                <p:nvPr/>
              </p:nvGrpSpPr>
              <p:grpSpPr>
                <a:xfrm>
                  <a:off x="114504" y="0"/>
                  <a:ext cx="6330606" cy="4987818"/>
                  <a:chOff x="114504" y="0"/>
                  <a:chExt cx="6330606" cy="4987818"/>
                </a:xfrm>
              </p:grpSpPr>
              <p:grpSp>
                <p:nvGrpSpPr>
                  <p:cNvPr id="17" name="グループ化 16">
                    <a:extLst>
                      <a:ext uri="{FF2B5EF4-FFF2-40B4-BE49-F238E27FC236}">
                        <a16:creationId xmlns:a16="http://schemas.microsoft.com/office/drawing/2014/main" id="{10A77A59-8F98-47B9-9DF7-78843871955E}"/>
                      </a:ext>
                    </a:extLst>
                  </p:cNvPr>
                  <p:cNvGrpSpPr/>
                  <p:nvPr/>
                </p:nvGrpSpPr>
                <p:grpSpPr>
                  <a:xfrm>
                    <a:off x="114504" y="443230"/>
                    <a:ext cx="6330606" cy="4544588"/>
                    <a:chOff x="114504" y="443230"/>
                    <a:chExt cx="6330606" cy="4544588"/>
                  </a:xfrm>
                </p:grpSpPr>
                <p:sp>
                  <p:nvSpPr>
                    <p:cNvPr id="19" name="矢印: 右 18">
                      <a:extLst>
                        <a:ext uri="{FF2B5EF4-FFF2-40B4-BE49-F238E27FC236}">
                          <a16:creationId xmlns:a16="http://schemas.microsoft.com/office/drawing/2014/main" id="{44CC9435-6F88-4A5D-BC5E-6B6146CF2233}"/>
                        </a:ext>
                      </a:extLst>
                    </p:cNvPr>
                    <p:cNvSpPr/>
                    <p:nvPr/>
                  </p:nvSpPr>
                  <p:spPr>
                    <a:xfrm>
                      <a:off x="1568913" y="924938"/>
                      <a:ext cx="1048526" cy="30056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800"/>
                    </a:p>
                  </p:txBody>
                </p:sp>
                <p:sp>
                  <p:nvSpPr>
                    <p:cNvPr id="20" name="矢印: 右 19">
                      <a:extLst>
                        <a:ext uri="{FF2B5EF4-FFF2-40B4-BE49-F238E27FC236}">
                          <a16:creationId xmlns:a16="http://schemas.microsoft.com/office/drawing/2014/main" id="{A98649E2-1DE1-4180-8D6E-D95E6A1AA8F9}"/>
                        </a:ext>
                      </a:extLst>
                    </p:cNvPr>
                    <p:cNvSpPr/>
                    <p:nvPr/>
                  </p:nvSpPr>
                  <p:spPr>
                    <a:xfrm>
                      <a:off x="3942628" y="910730"/>
                      <a:ext cx="1054680" cy="31477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800"/>
                    </a:p>
                  </p:txBody>
                </p:sp>
                <p:cxnSp>
                  <p:nvCxnSpPr>
                    <p:cNvPr id="21" name="直線矢印コネクタ 20">
                      <a:extLst>
                        <a:ext uri="{FF2B5EF4-FFF2-40B4-BE49-F238E27FC236}">
                          <a16:creationId xmlns:a16="http://schemas.microsoft.com/office/drawing/2014/main" id="{3F20AFA5-D062-48FF-9152-A31275311033}"/>
                        </a:ext>
                      </a:extLst>
                    </p:cNvPr>
                    <p:cNvCxnSpPr>
                      <a:cxnSpLocks/>
                      <a:stCxn id="28" idx="0"/>
                    </p:cNvCxnSpPr>
                    <p:nvPr/>
                  </p:nvCxnSpPr>
                  <p:spPr>
                    <a:xfrm flipV="1">
                      <a:off x="1255267" y="1133476"/>
                      <a:ext cx="763343" cy="973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E6455B89-A981-4317-AA26-070F39CDEE6B}"/>
                        </a:ext>
                      </a:extLst>
                    </p:cNvPr>
                    <p:cNvCxnSpPr>
                      <a:cxnSpLocks/>
                      <a:stCxn id="29" idx="0"/>
                    </p:cNvCxnSpPr>
                    <p:nvPr/>
                  </p:nvCxnSpPr>
                  <p:spPr>
                    <a:xfrm flipH="1" flipV="1">
                      <a:off x="4256598" y="1296676"/>
                      <a:ext cx="98913" cy="7668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94E95167-A4F4-412D-A718-B4E6FA393608}"/>
                        </a:ext>
                      </a:extLst>
                    </p:cNvPr>
                    <p:cNvGrpSpPr/>
                    <p:nvPr/>
                  </p:nvGrpSpPr>
                  <p:grpSpPr>
                    <a:xfrm>
                      <a:off x="3271037" y="3079598"/>
                      <a:ext cx="2314965" cy="1908220"/>
                      <a:chOff x="3271037" y="3079598"/>
                      <a:chExt cx="2314965" cy="1908220"/>
                    </a:xfrm>
                  </p:grpSpPr>
                  <p:sp>
                    <p:nvSpPr>
                      <p:cNvPr id="30" name="四角形: 角を丸くする 29">
                        <a:extLst>
                          <a:ext uri="{FF2B5EF4-FFF2-40B4-BE49-F238E27FC236}">
                            <a16:creationId xmlns:a16="http://schemas.microsoft.com/office/drawing/2014/main" id="{C5423E4D-ACB8-4928-AC98-FEC3FB9A8B25}"/>
                          </a:ext>
                        </a:extLst>
                      </p:cNvPr>
                      <p:cNvSpPr/>
                      <p:nvPr/>
                    </p:nvSpPr>
                    <p:spPr>
                      <a:xfrm>
                        <a:off x="3520275" y="3079598"/>
                        <a:ext cx="1716882" cy="41910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800" dirty="0">
                            <a:solidFill>
                              <a:sysClr val="windowText" lastClr="000000"/>
                            </a:solidFill>
                            <a:latin typeface="Meiryo UI" panose="020B0604030504040204" pitchFamily="50" charset="-128"/>
                            <a:ea typeface="Meiryo UI" panose="020B0604030504040204" pitchFamily="50" charset="-128"/>
                          </a:rPr>
                          <a:t>目標達成に向けた施策</a:t>
                        </a:r>
                      </a:p>
                    </p:txBody>
                  </p:sp>
                  <p:sp>
                    <p:nvSpPr>
                      <p:cNvPr id="31" name="四角形: 角を丸くする 30">
                        <a:extLst>
                          <a:ext uri="{FF2B5EF4-FFF2-40B4-BE49-F238E27FC236}">
                            <a16:creationId xmlns:a16="http://schemas.microsoft.com/office/drawing/2014/main" id="{FC785CB1-E084-40A4-B80C-58F4F6C545BD}"/>
                          </a:ext>
                        </a:extLst>
                      </p:cNvPr>
                      <p:cNvSpPr/>
                      <p:nvPr/>
                    </p:nvSpPr>
                    <p:spPr>
                      <a:xfrm>
                        <a:off x="3271037" y="3446509"/>
                        <a:ext cx="2314965" cy="1541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000" dirty="0">
                            <a:solidFill>
                              <a:sysClr val="windowText" lastClr="000000"/>
                            </a:solidFill>
                            <a:latin typeface="Meiryo UI" panose="020B0604030504040204" pitchFamily="50" charset="-128"/>
                            <a:ea typeface="Meiryo UI" panose="020B0604030504040204" pitchFamily="50" charset="-128"/>
                          </a:rPr>
                          <a:t>・照明の</a:t>
                        </a:r>
                        <a:r>
                          <a:rPr lang="en-US" altLang="ja-JP" sz="2000" dirty="0">
                            <a:solidFill>
                              <a:sysClr val="windowText" lastClr="000000"/>
                            </a:solidFill>
                            <a:latin typeface="Meiryo UI" panose="020B0604030504040204" pitchFamily="50" charset="-128"/>
                            <a:ea typeface="Meiryo UI" panose="020B0604030504040204" pitchFamily="50" charset="-128"/>
                          </a:rPr>
                          <a:t>LED</a:t>
                        </a:r>
                        <a:r>
                          <a:rPr lang="ja-JP" altLang="en-US" sz="2000" dirty="0">
                            <a:solidFill>
                              <a:sysClr val="windowText" lastClr="000000"/>
                            </a:solidFill>
                            <a:latin typeface="Meiryo UI" panose="020B0604030504040204" pitchFamily="50" charset="-128"/>
                            <a:ea typeface="Meiryo UI" panose="020B0604030504040204" pitchFamily="50" charset="-128"/>
                          </a:rPr>
                          <a:t>化</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algn="l"/>
                        <a:r>
                          <a:rPr lang="ja-JP" altLang="en-US" sz="2000" dirty="0">
                            <a:solidFill>
                              <a:sysClr val="windowText" lastClr="000000"/>
                            </a:solidFill>
                            <a:latin typeface="Meiryo UI" panose="020B0604030504040204" pitchFamily="50" charset="-128"/>
                            <a:ea typeface="Meiryo UI" panose="020B0604030504040204" pitchFamily="50" charset="-128"/>
                          </a:rPr>
                          <a:t>・太陽光発電設備設置</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algn="l"/>
                        <a:r>
                          <a:rPr lang="ja-JP" altLang="en-US" sz="2000" dirty="0">
                            <a:solidFill>
                              <a:sysClr val="windowText" lastClr="000000"/>
                            </a:solidFill>
                            <a:latin typeface="Meiryo UI" panose="020B0604030504040204" pitchFamily="50" charset="-128"/>
                            <a:ea typeface="Meiryo UI" panose="020B0604030504040204" pitchFamily="50" charset="-128"/>
                          </a:rPr>
                          <a:t>・公用車の電動化</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algn="l"/>
                        <a:r>
                          <a:rPr lang="ja-JP" altLang="en-US" sz="2000" dirty="0">
                            <a:solidFill>
                              <a:sysClr val="windowText" lastClr="000000"/>
                            </a:solidFill>
                            <a:latin typeface="Meiryo UI" panose="020B0604030504040204" pitchFamily="50" charset="-128"/>
                            <a:ea typeface="Meiryo UI" panose="020B0604030504040204" pitchFamily="50" charset="-128"/>
                          </a:rPr>
                          <a:t>・緑のカーテン設置</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r>
                          <a:rPr lang="ja-JP" altLang="en-US" sz="2000" dirty="0">
                            <a:solidFill>
                              <a:sysClr val="windowText" lastClr="000000"/>
                            </a:solidFill>
                            <a:latin typeface="Meiryo UI" panose="020B0604030504040204" pitchFamily="50" charset="-128"/>
                            <a:ea typeface="Meiryo UI" panose="020B0604030504040204" pitchFamily="50" charset="-128"/>
                          </a:rPr>
                          <a:t>・環境配慮電力</a:t>
                        </a:r>
                        <a:r>
                          <a:rPr lang="en-US" altLang="ja-JP" sz="2000" dirty="0">
                            <a:solidFill>
                              <a:sysClr val="windowText" lastClr="000000"/>
                            </a:solidFill>
                            <a:latin typeface="Meiryo UI" panose="020B0604030504040204" pitchFamily="50" charset="-128"/>
                            <a:ea typeface="Meiryo UI" panose="020B0604030504040204" pitchFamily="50" charset="-128"/>
                          </a:rPr>
                          <a:t>(PPS)</a:t>
                        </a:r>
                        <a:r>
                          <a:rPr lang="ja-JP" altLang="en-US" sz="2000" dirty="0">
                            <a:solidFill>
                              <a:sysClr val="windowText" lastClr="000000"/>
                            </a:solidFill>
                            <a:latin typeface="Meiryo UI" panose="020B0604030504040204" pitchFamily="50" charset="-128"/>
                            <a:ea typeface="Meiryo UI" panose="020B0604030504040204" pitchFamily="50" charset="-128"/>
                          </a:rPr>
                          <a:t>の推進</a:t>
                        </a:r>
                        <a:endParaRPr lang="ja-JP" altLang="en-US" sz="2000" b="1" dirty="0">
                          <a:solidFill>
                            <a:sysClr val="windowText" lastClr="000000"/>
                          </a:solidFill>
                        </a:endParaRPr>
                      </a:p>
                    </p:txBody>
                  </p:sp>
                </p:grpSp>
                <p:cxnSp>
                  <p:nvCxnSpPr>
                    <p:cNvPr id="24" name="直線矢印コネクタ 23">
                      <a:extLst>
                        <a:ext uri="{FF2B5EF4-FFF2-40B4-BE49-F238E27FC236}">
                          <a16:creationId xmlns:a16="http://schemas.microsoft.com/office/drawing/2014/main" id="{B647DB62-F296-40DB-B60F-0084F0BCE0D3}"/>
                        </a:ext>
                      </a:extLst>
                    </p:cNvPr>
                    <p:cNvCxnSpPr/>
                    <p:nvPr/>
                  </p:nvCxnSpPr>
                  <p:spPr>
                    <a:xfrm>
                      <a:off x="4390208" y="2787551"/>
                      <a:ext cx="0" cy="266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四角形: 角を丸くする 24">
                      <a:extLst>
                        <a:ext uri="{FF2B5EF4-FFF2-40B4-BE49-F238E27FC236}">
                          <a16:creationId xmlns:a16="http://schemas.microsoft.com/office/drawing/2014/main" id="{5747D8F4-B57D-4AC4-9ABA-851B8C21BE3F}"/>
                        </a:ext>
                      </a:extLst>
                    </p:cNvPr>
                    <p:cNvSpPr/>
                    <p:nvPr/>
                  </p:nvSpPr>
                  <p:spPr>
                    <a:xfrm>
                      <a:off x="2611068" y="463678"/>
                      <a:ext cx="1331560" cy="151122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2400" dirty="0">
                          <a:solidFill>
                            <a:sysClr val="windowText" lastClr="000000"/>
                          </a:solidFill>
                          <a:latin typeface="Meiryo UI" panose="020B0604030504040204" pitchFamily="50" charset="-128"/>
                          <a:ea typeface="Meiryo UI" panose="020B0604030504040204" pitchFamily="50" charset="-128"/>
                        </a:rPr>
                        <a:t>【</a:t>
                      </a:r>
                      <a:r>
                        <a:rPr lang="ja-JP" altLang="en-US" sz="2400" dirty="0">
                          <a:solidFill>
                            <a:sysClr val="windowText" lastClr="000000"/>
                          </a:solidFill>
                          <a:latin typeface="Meiryo UI" panose="020B0604030504040204" pitchFamily="50" charset="-128"/>
                          <a:ea typeface="Meiryo UI" panose="020B0604030504040204" pitchFamily="50" charset="-128"/>
                        </a:rPr>
                        <a:t>現状</a:t>
                      </a:r>
                      <a:r>
                        <a:rPr lang="en-US" altLang="ja-JP" sz="2400" dirty="0">
                          <a:solidFill>
                            <a:sysClr val="windowText" lastClr="000000"/>
                          </a:solidFill>
                          <a:latin typeface="Meiryo UI" panose="020B0604030504040204" pitchFamily="50" charset="-128"/>
                          <a:ea typeface="Meiryo UI" panose="020B0604030504040204" pitchFamily="50" charset="-128"/>
                        </a:rPr>
                        <a:t>】</a:t>
                      </a:r>
                    </a:p>
                    <a:p>
                      <a:pPr algn="l"/>
                      <a:r>
                        <a:rPr lang="en-US" altLang="ja-JP" sz="2400" dirty="0">
                          <a:solidFill>
                            <a:sysClr val="windowText" lastClr="000000"/>
                          </a:solidFill>
                          <a:latin typeface="Meiryo UI" panose="020B0604030504040204" pitchFamily="50" charset="-128"/>
                          <a:ea typeface="Meiryo UI" panose="020B0604030504040204" pitchFamily="50" charset="-128"/>
                        </a:rPr>
                        <a:t>2020</a:t>
                      </a:r>
                      <a:r>
                        <a:rPr lang="ja-JP" altLang="en-US" sz="2400" dirty="0">
                          <a:solidFill>
                            <a:sysClr val="windowText" lastClr="000000"/>
                          </a:solidFill>
                          <a:latin typeface="Meiryo UI" panose="020B0604030504040204" pitchFamily="50" charset="-128"/>
                          <a:ea typeface="Meiryo UI" panose="020B0604030504040204" pitchFamily="50" charset="-128"/>
                        </a:rPr>
                        <a:t>年度</a:t>
                      </a:r>
                      <a:endParaRPr lang="en-US" altLang="ja-JP" sz="2400" dirty="0">
                        <a:solidFill>
                          <a:sysClr val="windowText" lastClr="000000"/>
                        </a:solidFill>
                        <a:latin typeface="Meiryo UI" panose="020B0604030504040204" pitchFamily="50" charset="-128"/>
                        <a:ea typeface="Meiryo UI" panose="020B0604030504040204" pitchFamily="50" charset="-128"/>
                      </a:endParaRPr>
                    </a:p>
                    <a:p>
                      <a:pPr algn="l"/>
                      <a:r>
                        <a:rPr lang="en-US" altLang="ja-JP" sz="2400" u="sng" dirty="0">
                          <a:solidFill>
                            <a:sysClr val="windowText" lastClr="000000"/>
                          </a:solidFill>
                          <a:latin typeface="Meiryo UI" panose="020B0604030504040204" pitchFamily="50" charset="-128"/>
                          <a:ea typeface="Meiryo UI" panose="020B0604030504040204" pitchFamily="50" charset="-128"/>
                        </a:rPr>
                        <a:t>26,025t</a:t>
                      </a:r>
                    </a:p>
                    <a:p>
                      <a:pPr algn="l"/>
                      <a:r>
                        <a:rPr lang="en-US" altLang="ja-JP" sz="2400" b="1" dirty="0">
                          <a:solidFill>
                            <a:sysClr val="windowText" lastClr="000000"/>
                          </a:solidFill>
                          <a:latin typeface="Meiryo UI" panose="020B0604030504040204" pitchFamily="50" charset="-128"/>
                          <a:ea typeface="Meiryo UI" panose="020B0604030504040204" pitchFamily="50" charset="-128"/>
                        </a:rPr>
                        <a:t>26</a:t>
                      </a:r>
                      <a:r>
                        <a:rPr lang="ja-JP" altLang="en-US" sz="2400" b="1" dirty="0">
                          <a:solidFill>
                            <a:sysClr val="windowText" lastClr="000000"/>
                          </a:solidFill>
                          <a:latin typeface="Meiryo UI" panose="020B0604030504040204" pitchFamily="50" charset="-128"/>
                          <a:ea typeface="Meiryo UI" panose="020B0604030504040204" pitchFamily="50" charset="-128"/>
                        </a:rPr>
                        <a:t>％削減</a:t>
                      </a:r>
                    </a:p>
                  </p:txBody>
                </p:sp>
                <p:sp>
                  <p:nvSpPr>
                    <p:cNvPr id="26" name="四角形: 角を丸くする 25">
                      <a:extLst>
                        <a:ext uri="{FF2B5EF4-FFF2-40B4-BE49-F238E27FC236}">
                          <a16:creationId xmlns:a16="http://schemas.microsoft.com/office/drawing/2014/main" id="{8E171C3C-5882-4B37-864F-84E8E750084B}"/>
                        </a:ext>
                      </a:extLst>
                    </p:cNvPr>
                    <p:cNvSpPr/>
                    <p:nvPr/>
                  </p:nvSpPr>
                  <p:spPr>
                    <a:xfrm>
                      <a:off x="4997308" y="443230"/>
                      <a:ext cx="1447802" cy="143577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2400" dirty="0">
                          <a:solidFill>
                            <a:sysClr val="windowText" lastClr="000000"/>
                          </a:solidFill>
                          <a:latin typeface="Meiryo UI" panose="020B0604030504040204" pitchFamily="50" charset="-128"/>
                          <a:ea typeface="Meiryo UI" panose="020B0604030504040204" pitchFamily="50" charset="-128"/>
                        </a:rPr>
                        <a:t>【</a:t>
                      </a:r>
                      <a:r>
                        <a:rPr lang="ja-JP" altLang="en-US" sz="2400" dirty="0">
                          <a:solidFill>
                            <a:sysClr val="windowText" lastClr="000000"/>
                          </a:solidFill>
                          <a:latin typeface="Meiryo UI" panose="020B0604030504040204" pitchFamily="50" charset="-128"/>
                          <a:ea typeface="Meiryo UI" panose="020B0604030504040204" pitchFamily="50" charset="-128"/>
                        </a:rPr>
                        <a:t>目標年度</a:t>
                      </a:r>
                      <a:r>
                        <a:rPr lang="en-US" altLang="ja-JP" sz="2400" dirty="0">
                          <a:solidFill>
                            <a:sysClr val="windowText" lastClr="000000"/>
                          </a:solidFill>
                          <a:latin typeface="Meiryo UI" panose="020B0604030504040204" pitchFamily="50" charset="-128"/>
                          <a:ea typeface="Meiryo UI" panose="020B0604030504040204" pitchFamily="50" charset="-128"/>
                        </a:rPr>
                        <a:t>】</a:t>
                      </a:r>
                    </a:p>
                    <a:p>
                      <a:pPr algn="l"/>
                      <a:r>
                        <a:rPr lang="ja-JP" altLang="en-US" sz="2400" dirty="0">
                          <a:solidFill>
                            <a:sysClr val="windowText" lastClr="000000"/>
                          </a:solidFill>
                          <a:latin typeface="Meiryo UI" panose="020B0604030504040204" pitchFamily="50" charset="-128"/>
                          <a:ea typeface="Meiryo UI" panose="020B0604030504040204" pitchFamily="50" charset="-128"/>
                        </a:rPr>
                        <a:t>　</a:t>
                      </a:r>
                      <a:r>
                        <a:rPr lang="en-US" altLang="ja-JP" sz="2400" dirty="0">
                          <a:solidFill>
                            <a:sysClr val="windowText" lastClr="000000"/>
                          </a:solidFill>
                          <a:latin typeface="Meiryo UI" panose="020B0604030504040204" pitchFamily="50" charset="-128"/>
                          <a:ea typeface="Meiryo UI" panose="020B0604030504040204" pitchFamily="50" charset="-128"/>
                        </a:rPr>
                        <a:t>2030</a:t>
                      </a:r>
                      <a:r>
                        <a:rPr lang="ja-JP" altLang="en-US" sz="2400" dirty="0">
                          <a:solidFill>
                            <a:sysClr val="windowText" lastClr="000000"/>
                          </a:solidFill>
                          <a:latin typeface="Meiryo UI" panose="020B0604030504040204" pitchFamily="50" charset="-128"/>
                          <a:ea typeface="Meiryo UI" panose="020B0604030504040204" pitchFamily="50" charset="-128"/>
                        </a:rPr>
                        <a:t>年度</a:t>
                      </a:r>
                      <a:endParaRPr lang="en-US" altLang="ja-JP" sz="2400" dirty="0">
                        <a:solidFill>
                          <a:sysClr val="windowText" lastClr="000000"/>
                        </a:solidFill>
                        <a:latin typeface="Meiryo UI" panose="020B0604030504040204" pitchFamily="50" charset="-128"/>
                        <a:ea typeface="Meiryo UI" panose="020B0604030504040204" pitchFamily="50" charset="-128"/>
                      </a:endParaRPr>
                    </a:p>
                    <a:p>
                      <a:pPr algn="l"/>
                      <a:r>
                        <a:rPr lang="ja-JP" altLang="en-US" sz="2400" dirty="0">
                          <a:solidFill>
                            <a:sysClr val="windowText" lastClr="000000"/>
                          </a:solidFill>
                          <a:latin typeface="Meiryo UI" panose="020B0604030504040204" pitchFamily="50" charset="-128"/>
                          <a:ea typeface="Meiryo UI" panose="020B0604030504040204" pitchFamily="50" charset="-128"/>
                        </a:rPr>
                        <a:t>　</a:t>
                      </a:r>
                      <a:r>
                        <a:rPr lang="en-US" altLang="ja-JP" sz="2400" u="sng" strike="dblStrike" dirty="0">
                          <a:solidFill>
                            <a:sysClr val="windowText" lastClr="000000"/>
                          </a:solidFill>
                          <a:latin typeface="Meiryo UI" panose="020B0604030504040204" pitchFamily="50" charset="-128"/>
                          <a:ea typeface="Meiryo UI" panose="020B0604030504040204" pitchFamily="50" charset="-128"/>
                        </a:rPr>
                        <a:t>17,255t</a:t>
                      </a:r>
                    </a:p>
                    <a:p>
                      <a:pPr algn="l"/>
                      <a:r>
                        <a:rPr lang="ja-JP" altLang="en-US" sz="2400" b="1" dirty="0">
                          <a:solidFill>
                            <a:sysClr val="windowText" lastClr="000000"/>
                          </a:solidFill>
                          <a:latin typeface="Meiryo UI" panose="020B0604030504040204" pitchFamily="50" charset="-128"/>
                          <a:ea typeface="Meiryo UI" panose="020B0604030504040204" pitchFamily="50" charset="-128"/>
                        </a:rPr>
                        <a:t>　</a:t>
                      </a:r>
                      <a:r>
                        <a:rPr lang="en-US" altLang="ja-JP" sz="2400" b="1" strike="dblStrike" dirty="0">
                          <a:solidFill>
                            <a:sysClr val="windowText" lastClr="000000"/>
                          </a:solidFill>
                          <a:latin typeface="Meiryo UI" panose="020B0604030504040204" pitchFamily="50" charset="-128"/>
                          <a:ea typeface="Meiryo UI" panose="020B0604030504040204" pitchFamily="50" charset="-128"/>
                        </a:rPr>
                        <a:t>51</a:t>
                      </a:r>
                      <a:r>
                        <a:rPr lang="ja-JP" altLang="en-US" sz="2400" b="1" strike="dblStrike"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削減</a:t>
                      </a:r>
                    </a:p>
                  </p:txBody>
                </p:sp>
                <p:sp>
                  <p:nvSpPr>
                    <p:cNvPr id="27" name="四角形: 角を丸くする 26">
                      <a:extLst>
                        <a:ext uri="{FF2B5EF4-FFF2-40B4-BE49-F238E27FC236}">
                          <a16:creationId xmlns:a16="http://schemas.microsoft.com/office/drawing/2014/main" id="{7A4A52D7-230A-4B61-BA65-EA2AF5BC495E}"/>
                        </a:ext>
                      </a:extLst>
                    </p:cNvPr>
                    <p:cNvSpPr/>
                    <p:nvPr/>
                  </p:nvSpPr>
                  <p:spPr>
                    <a:xfrm>
                      <a:off x="114504" y="508736"/>
                      <a:ext cx="1550584" cy="115659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2400" dirty="0">
                          <a:solidFill>
                            <a:sysClr val="windowText" lastClr="000000"/>
                          </a:solidFill>
                          <a:latin typeface="Meiryo UI" panose="020B0604030504040204" pitchFamily="50" charset="-128"/>
                          <a:ea typeface="Meiryo UI" panose="020B0604030504040204" pitchFamily="50" charset="-128"/>
                        </a:rPr>
                        <a:t>【</a:t>
                      </a:r>
                      <a:r>
                        <a:rPr lang="ja-JP" altLang="en-US" sz="2400" dirty="0">
                          <a:solidFill>
                            <a:sysClr val="windowText" lastClr="000000"/>
                          </a:solidFill>
                          <a:latin typeface="Meiryo UI" panose="020B0604030504040204" pitchFamily="50" charset="-128"/>
                          <a:ea typeface="Meiryo UI" panose="020B0604030504040204" pitchFamily="50" charset="-128"/>
                        </a:rPr>
                        <a:t>基準年度</a:t>
                      </a:r>
                      <a:r>
                        <a:rPr lang="en-US" altLang="ja-JP" sz="2400" dirty="0">
                          <a:solidFill>
                            <a:sysClr val="windowText" lastClr="000000"/>
                          </a:solidFill>
                          <a:latin typeface="Meiryo UI" panose="020B0604030504040204" pitchFamily="50" charset="-128"/>
                          <a:ea typeface="Meiryo UI" panose="020B0604030504040204" pitchFamily="50" charset="-128"/>
                        </a:rPr>
                        <a:t>】</a:t>
                      </a:r>
                    </a:p>
                    <a:p>
                      <a:pPr algn="l"/>
                      <a:r>
                        <a:rPr lang="ja-JP" altLang="en-US" sz="2400" dirty="0">
                          <a:solidFill>
                            <a:sysClr val="windowText" lastClr="000000"/>
                          </a:solidFill>
                          <a:latin typeface="Meiryo UI" panose="020B0604030504040204" pitchFamily="50" charset="-128"/>
                          <a:ea typeface="Meiryo UI" panose="020B0604030504040204" pitchFamily="50" charset="-128"/>
                        </a:rPr>
                        <a:t>　</a:t>
                      </a:r>
                      <a:r>
                        <a:rPr lang="en-US" altLang="ja-JP" sz="2400" dirty="0">
                          <a:solidFill>
                            <a:sysClr val="windowText" lastClr="000000"/>
                          </a:solidFill>
                          <a:latin typeface="Meiryo UI" panose="020B0604030504040204" pitchFamily="50" charset="-128"/>
                          <a:ea typeface="Meiryo UI" panose="020B0604030504040204" pitchFamily="50" charset="-128"/>
                        </a:rPr>
                        <a:t>2013</a:t>
                      </a:r>
                      <a:r>
                        <a:rPr lang="ja-JP" altLang="en-US" sz="2400" dirty="0">
                          <a:solidFill>
                            <a:sysClr val="windowText" lastClr="000000"/>
                          </a:solidFill>
                          <a:latin typeface="Meiryo UI" panose="020B0604030504040204" pitchFamily="50" charset="-128"/>
                          <a:ea typeface="Meiryo UI" panose="020B0604030504040204" pitchFamily="50" charset="-128"/>
                        </a:rPr>
                        <a:t>年度</a:t>
                      </a:r>
                      <a:endParaRPr lang="en-US" altLang="ja-JP" sz="2400" dirty="0">
                        <a:solidFill>
                          <a:sysClr val="windowText" lastClr="000000"/>
                        </a:solidFill>
                        <a:latin typeface="Meiryo UI" panose="020B0604030504040204" pitchFamily="50" charset="-128"/>
                        <a:ea typeface="Meiryo UI" panose="020B0604030504040204" pitchFamily="50" charset="-128"/>
                      </a:endParaRPr>
                    </a:p>
                    <a:p>
                      <a:pPr algn="l"/>
                      <a:r>
                        <a:rPr lang="ja-JP" altLang="en-US" sz="2400" dirty="0">
                          <a:solidFill>
                            <a:sysClr val="windowText" lastClr="000000"/>
                          </a:solidFill>
                          <a:latin typeface="Meiryo UI" panose="020B0604030504040204" pitchFamily="50" charset="-128"/>
                          <a:ea typeface="Meiryo UI" panose="020B0604030504040204" pitchFamily="50" charset="-128"/>
                        </a:rPr>
                        <a:t>　</a:t>
                      </a:r>
                      <a:r>
                        <a:rPr lang="en-US" altLang="ja-JP" sz="2400" u="sng" dirty="0">
                          <a:solidFill>
                            <a:sysClr val="windowText" lastClr="000000"/>
                          </a:solidFill>
                          <a:latin typeface="Meiryo UI" panose="020B0604030504040204" pitchFamily="50" charset="-128"/>
                          <a:ea typeface="Meiryo UI" panose="020B0604030504040204" pitchFamily="50" charset="-128"/>
                        </a:rPr>
                        <a:t>35,215t</a:t>
                      </a:r>
                      <a:endParaRPr lang="ja-JP" altLang="en-US" sz="2400" u="sng" dirty="0">
                        <a:solidFill>
                          <a:sysClr val="windowText" lastClr="000000"/>
                        </a:solidFill>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532AD5D8-35D7-44FB-8BDE-123A19C011B5}"/>
                        </a:ext>
                      </a:extLst>
                    </p:cNvPr>
                    <p:cNvSpPr/>
                    <p:nvPr/>
                  </p:nvSpPr>
                  <p:spPr>
                    <a:xfrm>
                      <a:off x="755482" y="2107416"/>
                      <a:ext cx="999569" cy="6286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800" dirty="0">
                          <a:solidFill>
                            <a:sysClr val="windowText" lastClr="000000"/>
                          </a:solidFill>
                          <a:latin typeface="Meiryo UI" panose="020B0604030504040204" pitchFamily="50" charset="-128"/>
                          <a:ea typeface="Meiryo UI" panose="020B0604030504040204" pitchFamily="50" charset="-128"/>
                        </a:rPr>
                        <a:t>【</a:t>
                      </a:r>
                      <a:r>
                        <a:rPr lang="ja-JP" altLang="en-US" sz="1800" dirty="0">
                          <a:solidFill>
                            <a:sysClr val="windowText" lastClr="000000"/>
                          </a:solidFill>
                          <a:latin typeface="Meiryo UI" panose="020B0604030504040204" pitchFamily="50" charset="-128"/>
                          <a:ea typeface="Meiryo UI" panose="020B0604030504040204" pitchFamily="50" charset="-128"/>
                        </a:rPr>
                        <a:t>削減実績</a:t>
                      </a:r>
                      <a:r>
                        <a:rPr lang="en-US" altLang="ja-JP" sz="1800" dirty="0">
                          <a:solidFill>
                            <a:sysClr val="windowText" lastClr="000000"/>
                          </a:solidFill>
                          <a:latin typeface="Meiryo UI" panose="020B0604030504040204" pitchFamily="50" charset="-128"/>
                          <a:ea typeface="Meiryo UI" panose="020B0604030504040204" pitchFamily="50" charset="-128"/>
                        </a:rPr>
                        <a:t>】</a:t>
                      </a:r>
                      <a:endParaRPr lang="ja-JP" altLang="en-US" sz="1800" dirty="0">
                        <a:solidFill>
                          <a:sysClr val="windowText" lastClr="000000"/>
                        </a:solidFill>
                        <a:latin typeface="Meiryo UI" panose="020B0604030504040204" pitchFamily="50" charset="-128"/>
                        <a:ea typeface="Meiryo UI" panose="020B0604030504040204" pitchFamily="50" charset="-128"/>
                      </a:endParaRPr>
                    </a:p>
                    <a:p>
                      <a:pPr algn="l"/>
                      <a:r>
                        <a:rPr lang="en-US" altLang="ja-JP" sz="1800" u="sng" dirty="0">
                          <a:solidFill>
                            <a:sysClr val="windowText" lastClr="000000"/>
                          </a:solidFill>
                          <a:latin typeface="Meiryo UI" panose="020B0604030504040204" pitchFamily="50" charset="-128"/>
                          <a:ea typeface="Meiryo UI" panose="020B0604030504040204" pitchFamily="50" charset="-128"/>
                        </a:rPr>
                        <a:t>9,190t</a:t>
                      </a:r>
                    </a:p>
                  </p:txBody>
                </p:sp>
                <p:sp>
                  <p:nvSpPr>
                    <p:cNvPr id="29" name="四角形: 角を丸くする 28">
                      <a:extLst>
                        <a:ext uri="{FF2B5EF4-FFF2-40B4-BE49-F238E27FC236}">
                          <a16:creationId xmlns:a16="http://schemas.microsoft.com/office/drawing/2014/main" id="{71138825-4321-41CF-8762-CCEE87C08E1E}"/>
                        </a:ext>
                      </a:extLst>
                    </p:cNvPr>
                    <p:cNvSpPr/>
                    <p:nvPr/>
                  </p:nvSpPr>
                  <p:spPr>
                    <a:xfrm>
                      <a:off x="3384547" y="2063567"/>
                      <a:ext cx="1941927" cy="6535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800" dirty="0">
                          <a:solidFill>
                            <a:sysClr val="windowText" lastClr="000000"/>
                          </a:solidFill>
                          <a:latin typeface="Meiryo UI" panose="020B0604030504040204" pitchFamily="50" charset="-128"/>
                          <a:ea typeface="Meiryo UI" panose="020B0604030504040204" pitchFamily="50" charset="-128"/>
                        </a:rPr>
                        <a:t>【</a:t>
                      </a:r>
                      <a:r>
                        <a:rPr lang="ja-JP" altLang="en-US" sz="1800" dirty="0">
                          <a:solidFill>
                            <a:sysClr val="windowText" lastClr="000000"/>
                          </a:solidFill>
                          <a:latin typeface="Meiryo UI" panose="020B0604030504040204" pitchFamily="50" charset="-128"/>
                          <a:ea typeface="Meiryo UI" panose="020B0604030504040204" pitchFamily="50" charset="-128"/>
                        </a:rPr>
                        <a:t>目標達成までの削減量</a:t>
                      </a:r>
                      <a:r>
                        <a:rPr lang="en-US" altLang="ja-JP" sz="1800" dirty="0">
                          <a:solidFill>
                            <a:sysClr val="windowText" lastClr="000000"/>
                          </a:solidFill>
                          <a:latin typeface="Meiryo UI" panose="020B0604030504040204" pitchFamily="50" charset="-128"/>
                          <a:ea typeface="Meiryo UI" panose="020B0604030504040204" pitchFamily="50" charset="-128"/>
                        </a:rPr>
                        <a:t>】</a:t>
                      </a:r>
                      <a:endParaRPr lang="en-US" altLang="ja-JP" sz="1800" u="sng" dirty="0">
                        <a:solidFill>
                          <a:sysClr val="windowText" lastClr="000000"/>
                        </a:solidFill>
                        <a:latin typeface="Meiryo UI" panose="020B0604030504040204" pitchFamily="50" charset="-128"/>
                        <a:ea typeface="Meiryo UI" panose="020B0604030504040204" pitchFamily="50" charset="-128"/>
                      </a:endParaRPr>
                    </a:p>
                    <a:p>
                      <a:pPr algn="l"/>
                      <a:r>
                        <a:rPr lang="en-US" altLang="ja-JP" sz="1800" u="sng" strike="dblStrike" dirty="0">
                          <a:solidFill>
                            <a:sysClr val="windowText" lastClr="000000"/>
                          </a:solidFill>
                          <a:latin typeface="Meiryo UI" panose="020B0604030504040204" pitchFamily="50" charset="-128"/>
                          <a:ea typeface="Meiryo UI" panose="020B0604030504040204" pitchFamily="50" charset="-128"/>
                        </a:rPr>
                        <a:t>8,770t</a:t>
                      </a:r>
                      <a:r>
                        <a:rPr lang="ja-JP" altLang="en-US" sz="1800" u="sng" strike="dblStrike" dirty="0">
                          <a:solidFill>
                            <a:sysClr val="windowText" lastClr="000000"/>
                          </a:solidFill>
                          <a:latin typeface="Meiryo UI" panose="020B0604030504040204" pitchFamily="50" charset="-128"/>
                          <a:ea typeface="Meiryo UI" panose="020B0604030504040204" pitchFamily="50" charset="-128"/>
                        </a:rPr>
                        <a:t>　　　　　　　</a:t>
                      </a:r>
                      <a:endParaRPr lang="en-US" altLang="ja-JP" sz="1800" u="sng" strike="dblStrike" dirty="0">
                        <a:solidFill>
                          <a:sysClr val="windowText" lastClr="000000"/>
                        </a:solidFill>
                        <a:latin typeface="Meiryo UI" panose="020B0604030504040204" pitchFamily="50" charset="-128"/>
                        <a:ea typeface="Meiryo UI" panose="020B0604030504040204" pitchFamily="50" charset="-128"/>
                      </a:endParaRPr>
                    </a:p>
                  </p:txBody>
                </p:sp>
              </p:grpSp>
              <p:sp>
                <p:nvSpPr>
                  <p:cNvPr id="18" name="正方形/長方形 17">
                    <a:extLst>
                      <a:ext uri="{FF2B5EF4-FFF2-40B4-BE49-F238E27FC236}">
                        <a16:creationId xmlns:a16="http://schemas.microsoft.com/office/drawing/2014/main" id="{0EFD4997-B0AF-43FB-8BDD-AEF10F5E8767}"/>
                      </a:ext>
                    </a:extLst>
                  </p:cNvPr>
                  <p:cNvSpPr/>
                  <p:nvPr/>
                </p:nvSpPr>
                <p:spPr>
                  <a:xfrm>
                    <a:off x="123823" y="0"/>
                    <a:ext cx="3396452" cy="371474"/>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000" b="1" dirty="0">
                        <a:solidFill>
                          <a:schemeClr val="bg1"/>
                        </a:solidFill>
                        <a:latin typeface="Meiryo UI" panose="020B0604030504040204" pitchFamily="50" charset="-128"/>
                        <a:ea typeface="Meiryo UI" panose="020B0604030504040204" pitchFamily="50" charset="-128"/>
                      </a:rPr>
                      <a:t>柏市地球温暖化対策計画（事務事業編）</a:t>
                    </a:r>
                  </a:p>
                </p:txBody>
              </p:sp>
            </p:grpSp>
          </p:grpSp>
          <p:sp>
            <p:nvSpPr>
              <p:cNvPr id="14" name="四角形: 角を丸くする 13">
                <a:extLst>
                  <a:ext uri="{FF2B5EF4-FFF2-40B4-BE49-F238E27FC236}">
                    <a16:creationId xmlns:a16="http://schemas.microsoft.com/office/drawing/2014/main" id="{7E71FFF8-06D8-48C5-8CD7-32DAE98D3BA8}"/>
                  </a:ext>
                </a:extLst>
              </p:cNvPr>
              <p:cNvSpPr/>
              <p:nvPr/>
            </p:nvSpPr>
            <p:spPr>
              <a:xfrm>
                <a:off x="42449" y="2732156"/>
                <a:ext cx="2740174" cy="12592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dirty="0">
                    <a:solidFill>
                      <a:sysClr val="windowText" lastClr="000000"/>
                    </a:solidFill>
                    <a:latin typeface="Meiryo UI" panose="020B0604030504040204" pitchFamily="50" charset="-128"/>
                    <a:ea typeface="Meiryo UI" panose="020B0604030504040204" pitchFamily="50" charset="-128"/>
                  </a:rPr>
                  <a:t>・電気使用量</a:t>
                </a:r>
                <a:r>
                  <a:rPr lang="en-US" altLang="ja-JP" sz="1800" dirty="0">
                    <a:solidFill>
                      <a:sysClr val="windowText" lastClr="000000"/>
                    </a:solidFill>
                    <a:latin typeface="Meiryo UI" panose="020B0604030504040204" pitchFamily="50" charset="-128"/>
                    <a:ea typeface="Meiryo UI" panose="020B0604030504040204" pitchFamily="50" charset="-128"/>
                  </a:rPr>
                  <a:t>22.7%</a:t>
                </a:r>
                <a:r>
                  <a:rPr lang="ja-JP" altLang="en-US" sz="1800" dirty="0">
                    <a:solidFill>
                      <a:sysClr val="windowText" lastClr="000000"/>
                    </a:solidFill>
                    <a:latin typeface="Meiryo UI" panose="020B0604030504040204" pitchFamily="50" charset="-128"/>
                    <a:ea typeface="Meiryo UI" panose="020B0604030504040204" pitchFamily="50" charset="-128"/>
                  </a:rPr>
                  <a:t>減</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algn="l"/>
                <a:r>
                  <a:rPr lang="ja-JP" altLang="en-US" sz="1800" dirty="0">
                    <a:solidFill>
                      <a:sysClr val="windowText" lastClr="000000"/>
                    </a:solidFill>
                    <a:latin typeface="Meiryo UI" panose="020B0604030504040204" pitchFamily="50" charset="-128"/>
                    <a:ea typeface="Meiryo UI" panose="020B0604030504040204" pitchFamily="50" charset="-128"/>
                  </a:rPr>
                  <a:t>⇒太陽光発電設備や</a:t>
                </a:r>
                <a:r>
                  <a:rPr lang="en-US" altLang="ja-JP" sz="1800" dirty="0">
                    <a:solidFill>
                      <a:sysClr val="windowText" lastClr="000000"/>
                    </a:solidFill>
                    <a:latin typeface="Meiryo UI" panose="020B0604030504040204" pitchFamily="50" charset="-128"/>
                    <a:ea typeface="Meiryo UI" panose="020B0604030504040204" pitchFamily="50" charset="-128"/>
                  </a:rPr>
                  <a:t>LED</a:t>
                </a:r>
                <a:r>
                  <a:rPr lang="ja-JP" altLang="en-US" sz="1800" dirty="0">
                    <a:solidFill>
                      <a:sysClr val="windowText" lastClr="000000"/>
                    </a:solidFill>
                    <a:latin typeface="Meiryo UI" panose="020B0604030504040204" pitchFamily="50" charset="-128"/>
                    <a:ea typeface="Meiryo UI" panose="020B0604030504040204" pitchFamily="50" charset="-128"/>
                  </a:rPr>
                  <a:t>導入が進んだ</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algn="l"/>
                <a:r>
                  <a:rPr lang="ja-JP" altLang="en-US" sz="1800" dirty="0">
                    <a:solidFill>
                      <a:sysClr val="windowText" lastClr="000000"/>
                    </a:solidFill>
                    <a:latin typeface="Meiryo UI" panose="020B0604030504040204" pitchFamily="50" charset="-128"/>
                    <a:ea typeface="Meiryo UI" panose="020B0604030504040204" pitchFamily="50" charset="-128"/>
                  </a:rPr>
                  <a:t>・電気使用による排出量が</a:t>
                </a:r>
                <a:r>
                  <a:rPr lang="en-US" altLang="ja-JP" sz="1800" dirty="0">
                    <a:solidFill>
                      <a:sysClr val="windowText" lastClr="000000"/>
                    </a:solidFill>
                    <a:latin typeface="Meiryo UI" panose="020B0604030504040204" pitchFamily="50" charset="-128"/>
                    <a:ea typeface="Meiryo UI" panose="020B0604030504040204" pitchFamily="50" charset="-128"/>
                  </a:rPr>
                  <a:t>29.4%</a:t>
                </a:r>
                <a:r>
                  <a:rPr lang="ja-JP" altLang="en-US" sz="1800" dirty="0">
                    <a:solidFill>
                      <a:sysClr val="windowText" lastClr="000000"/>
                    </a:solidFill>
                    <a:latin typeface="Meiryo UI" panose="020B0604030504040204" pitchFamily="50" charset="-128"/>
                    <a:ea typeface="Meiryo UI" panose="020B0604030504040204" pitchFamily="50" charset="-128"/>
                  </a:rPr>
                  <a:t>減</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algn="l"/>
                <a:r>
                  <a:rPr lang="ja-JP" altLang="en-US" sz="1800" dirty="0">
                    <a:solidFill>
                      <a:sysClr val="windowText" lastClr="000000"/>
                    </a:solidFill>
                    <a:latin typeface="Meiryo UI" panose="020B0604030504040204" pitchFamily="50" charset="-128"/>
                    <a:ea typeface="Meiryo UI" panose="020B0604030504040204" pitchFamily="50" charset="-128"/>
                  </a:rPr>
                  <a:t>⇒環境に配慮した電力調達が進んだ</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algn="l"/>
                <a:endParaRPr lang="ja-JP" altLang="en-US" sz="1800" dirty="0">
                  <a:solidFill>
                    <a:sysClr val="windowText" lastClr="000000"/>
                  </a:solidFill>
                </a:endParaRPr>
              </a:p>
            </p:txBody>
          </p:sp>
        </p:grpSp>
        <p:sp>
          <p:nvSpPr>
            <p:cNvPr id="11" name="テキスト ボックス 3">
              <a:extLst>
                <a:ext uri="{FF2B5EF4-FFF2-40B4-BE49-F238E27FC236}">
                  <a16:creationId xmlns:a16="http://schemas.microsoft.com/office/drawing/2014/main" id="{AADAA9D1-3EE2-455D-B51E-02B984304165}"/>
                </a:ext>
              </a:extLst>
            </p:cNvPr>
            <p:cNvSpPr txBox="1"/>
            <p:nvPr/>
          </p:nvSpPr>
          <p:spPr>
            <a:xfrm>
              <a:off x="7226757" y="1596755"/>
              <a:ext cx="1523552" cy="313452"/>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全て</a:t>
              </a:r>
              <a:r>
                <a:rPr lang="en-US" altLang="ja-JP" sz="1800" dirty="0">
                  <a:latin typeface="Meiryo UI" panose="020B0604030504040204" pitchFamily="50" charset="-128"/>
                  <a:ea typeface="Meiryo UI" panose="020B0604030504040204" pitchFamily="50" charset="-128"/>
                </a:rPr>
                <a:t>CO</a:t>
              </a:r>
              <a:r>
                <a:rPr lang="ja-JP" altLang="en-US" sz="1800" dirty="0">
                  <a:latin typeface="Meiryo UI" panose="020B0604030504040204" pitchFamily="50" charset="-128"/>
                  <a:ea typeface="Meiryo UI" panose="020B0604030504040204" pitchFamily="50" charset="-128"/>
                </a:rPr>
                <a:t>₂排出量</a:t>
              </a:r>
            </a:p>
          </p:txBody>
        </p:sp>
      </p:grpSp>
      <p:sp>
        <p:nvSpPr>
          <p:cNvPr id="3" name="テキスト ボックス 2">
            <a:extLst>
              <a:ext uri="{FF2B5EF4-FFF2-40B4-BE49-F238E27FC236}">
                <a16:creationId xmlns:a16="http://schemas.microsoft.com/office/drawing/2014/main" id="{5730F4B4-13FF-4682-B1F8-47D20723175C}"/>
              </a:ext>
            </a:extLst>
          </p:cNvPr>
          <p:cNvSpPr txBox="1"/>
          <p:nvPr/>
        </p:nvSpPr>
        <p:spPr>
          <a:xfrm>
            <a:off x="10032091" y="1464573"/>
            <a:ext cx="1700006" cy="461665"/>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11,009t</a:t>
            </a:r>
            <a:endParaRPr kumimoji="1" lang="ja-JP" altLang="en-US" sz="24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FBF7284B-1F62-442F-BF19-8DCE0DC3F51F}"/>
              </a:ext>
            </a:extLst>
          </p:cNvPr>
          <p:cNvSpPr txBox="1"/>
          <p:nvPr/>
        </p:nvSpPr>
        <p:spPr>
          <a:xfrm>
            <a:off x="10055442" y="2145132"/>
            <a:ext cx="1020417" cy="461665"/>
          </a:xfrm>
          <a:prstGeom prst="rect">
            <a:avLst/>
          </a:prstGeom>
          <a:noFill/>
        </p:spPr>
        <p:txBody>
          <a:bodyPr wrap="square" rtlCol="0">
            <a:spAutoFit/>
          </a:bodyPr>
          <a:lstStyle/>
          <a:p>
            <a:r>
              <a:rPr kumimoji="1" lang="en-US" altLang="ja-JP" sz="2400" dirty="0">
                <a:solidFill>
                  <a:srgbClr val="FF0000"/>
                </a:solidFill>
                <a:latin typeface="Meiryo UI" panose="020B0604030504040204" pitchFamily="50" charset="-128"/>
                <a:ea typeface="Meiryo UI" panose="020B0604030504040204" pitchFamily="50" charset="-128"/>
              </a:rPr>
              <a:t>69%</a:t>
            </a:r>
            <a:endParaRPr kumimoji="1" lang="ja-JP" altLang="en-US" sz="2400" dirty="0">
              <a:solidFill>
                <a:srgbClr val="FF0000"/>
              </a:solidFill>
              <a:latin typeface="Meiryo UI" panose="020B0604030504040204" pitchFamily="50" charset="-128"/>
              <a:ea typeface="Meiryo UI" panose="020B0604030504040204" pitchFamily="50" charset="-128"/>
            </a:endParaRPr>
          </a:p>
        </p:txBody>
      </p:sp>
      <p:cxnSp>
        <p:nvCxnSpPr>
          <p:cNvPr id="5" name="直線矢印コネクタ 4">
            <a:extLst>
              <a:ext uri="{FF2B5EF4-FFF2-40B4-BE49-F238E27FC236}">
                <a16:creationId xmlns:a16="http://schemas.microsoft.com/office/drawing/2014/main" id="{EB38E6EB-F352-4391-872F-6AEE0791F73D}"/>
              </a:ext>
            </a:extLst>
          </p:cNvPr>
          <p:cNvCxnSpPr>
            <a:endCxn id="3" idx="1"/>
          </p:cNvCxnSpPr>
          <p:nvPr/>
        </p:nvCxnSpPr>
        <p:spPr>
          <a:xfrm flipV="1">
            <a:off x="9168562" y="1695406"/>
            <a:ext cx="863529" cy="2897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a:extLst>
              <a:ext uri="{FF2B5EF4-FFF2-40B4-BE49-F238E27FC236}">
                <a16:creationId xmlns:a16="http://schemas.microsoft.com/office/drawing/2014/main" id="{FF064F1C-E539-4547-8B38-01B9EDF33143}"/>
              </a:ext>
            </a:extLst>
          </p:cNvPr>
          <p:cNvCxnSpPr>
            <a:endCxn id="35" idx="1"/>
          </p:cNvCxnSpPr>
          <p:nvPr/>
        </p:nvCxnSpPr>
        <p:spPr>
          <a:xfrm>
            <a:off x="9212594" y="2336212"/>
            <a:ext cx="842848" cy="397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テキスト ボックス 36">
            <a:extLst>
              <a:ext uri="{FF2B5EF4-FFF2-40B4-BE49-F238E27FC236}">
                <a16:creationId xmlns:a16="http://schemas.microsoft.com/office/drawing/2014/main" id="{F05F5A90-5056-4DA5-AC6D-8386211EBB48}"/>
              </a:ext>
            </a:extLst>
          </p:cNvPr>
          <p:cNvSpPr txBox="1"/>
          <p:nvPr/>
        </p:nvSpPr>
        <p:spPr>
          <a:xfrm>
            <a:off x="6755217" y="3190560"/>
            <a:ext cx="1308254"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15,016t</a:t>
            </a:r>
            <a:endParaRPr kumimoji="1" lang="ja-JP" altLang="en-US" dirty="0">
              <a:latin typeface="Meiryo UI" panose="020B0604030504040204" pitchFamily="50" charset="-128"/>
              <a:ea typeface="Meiryo UI" panose="020B0604030504040204" pitchFamily="50" charset="-128"/>
            </a:endParaRPr>
          </a:p>
        </p:txBody>
      </p:sp>
      <p:cxnSp>
        <p:nvCxnSpPr>
          <p:cNvPr id="38" name="直線矢印コネクタ 37">
            <a:extLst>
              <a:ext uri="{FF2B5EF4-FFF2-40B4-BE49-F238E27FC236}">
                <a16:creationId xmlns:a16="http://schemas.microsoft.com/office/drawing/2014/main" id="{724BFAF1-935F-426F-873A-9600FE8E76D5}"/>
              </a:ext>
            </a:extLst>
          </p:cNvPr>
          <p:cNvCxnSpPr>
            <a:cxnSpLocks/>
          </p:cNvCxnSpPr>
          <p:nvPr/>
        </p:nvCxnSpPr>
        <p:spPr>
          <a:xfrm flipV="1">
            <a:off x="6276458" y="3384951"/>
            <a:ext cx="478759" cy="76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テキスト ボックス 38"/>
          <p:cNvSpPr txBox="1"/>
          <p:nvPr/>
        </p:nvSpPr>
        <p:spPr>
          <a:xfrm>
            <a:off x="11900262" y="6488703"/>
            <a:ext cx="287386" cy="369332"/>
          </a:xfrm>
          <a:prstGeom prst="rect">
            <a:avLst/>
          </a:prstGeom>
          <a:noFill/>
        </p:spPr>
        <p:txBody>
          <a:bodyPr wrap="square" rtlCol="0">
            <a:spAutoFit/>
          </a:bodyPr>
          <a:lstStyle/>
          <a:p>
            <a:r>
              <a:rPr kumimoji="1" lang="en-US" altLang="ja-JP" dirty="0"/>
              <a:t>3</a:t>
            </a:r>
            <a:endParaRPr kumimoji="1" lang="ja-JP" altLang="en-US" dirty="0"/>
          </a:p>
        </p:txBody>
      </p:sp>
      <p:sp>
        <p:nvSpPr>
          <p:cNvPr id="43" name="四角形: 角を丸くする 30">
            <a:extLst>
              <a:ext uri="{FF2B5EF4-FFF2-40B4-BE49-F238E27FC236}">
                <a16:creationId xmlns:a16="http://schemas.microsoft.com/office/drawing/2014/main" id="{FC785CB1-E084-40A4-B80C-58F4F6C545BD}"/>
              </a:ext>
            </a:extLst>
          </p:cNvPr>
          <p:cNvSpPr/>
          <p:nvPr/>
        </p:nvSpPr>
        <p:spPr>
          <a:xfrm>
            <a:off x="8763906" y="4437806"/>
            <a:ext cx="3280049" cy="1661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dirty="0">
                <a:solidFill>
                  <a:sysClr val="windowText" lastClr="000000"/>
                </a:solidFill>
                <a:latin typeface="Meiryo UI" panose="020B0604030504040204" pitchFamily="50" charset="-128"/>
                <a:ea typeface="Meiryo UI" panose="020B0604030504040204" pitchFamily="50" charset="-128"/>
              </a:rPr>
              <a:t>・旧沼南町最終処分場へのメガソーラー設置を核とした自治体新電力</a:t>
            </a:r>
            <a:endParaRPr lang="en-US" altLang="ja-JP" sz="1800" dirty="0">
              <a:solidFill>
                <a:sysClr val="windowText" lastClr="000000"/>
              </a:solidFill>
              <a:latin typeface="Meiryo UI" panose="020B0604030504040204" pitchFamily="50" charset="-128"/>
              <a:ea typeface="Meiryo UI" panose="020B0604030504040204" pitchFamily="50" charset="-128"/>
            </a:endParaRPr>
          </a:p>
          <a:p>
            <a:pPr algn="l"/>
            <a:r>
              <a:rPr lang="ja-JP" altLang="en-US" sz="1800" dirty="0">
                <a:solidFill>
                  <a:sysClr val="windowText" lastClr="000000"/>
                </a:solidFill>
                <a:latin typeface="Meiryo UI" panose="020B0604030504040204" pitchFamily="50" charset="-128"/>
                <a:ea typeface="Meiryo UI" panose="020B0604030504040204" pitchFamily="50" charset="-128"/>
              </a:rPr>
              <a:t>・清掃工場の余剰電力の活用　など</a:t>
            </a:r>
            <a:endParaRPr lang="ja-JP" altLang="en-US" sz="1800" b="1" dirty="0">
              <a:solidFill>
                <a:sysClr val="windowText" lastClr="000000"/>
              </a:solidFill>
            </a:endParaRPr>
          </a:p>
        </p:txBody>
      </p:sp>
      <p:sp>
        <p:nvSpPr>
          <p:cNvPr id="41" name="テキスト ボックス 40"/>
          <p:cNvSpPr txBox="1"/>
          <p:nvPr/>
        </p:nvSpPr>
        <p:spPr>
          <a:xfrm>
            <a:off x="8329082" y="5063784"/>
            <a:ext cx="506655" cy="523220"/>
          </a:xfrm>
          <a:prstGeom prst="rect">
            <a:avLst/>
          </a:prstGeom>
          <a:noFill/>
        </p:spPr>
        <p:txBody>
          <a:bodyPr wrap="square" rtlCol="0">
            <a:spAutoFit/>
          </a:bodyPr>
          <a:lstStyle/>
          <a:p>
            <a:r>
              <a:rPr lang="ja-JP" altLang="en-US"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330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880923367"/>
              </p:ext>
            </p:extLst>
          </p:nvPr>
        </p:nvGraphicFramePr>
        <p:xfrm>
          <a:off x="705394" y="973794"/>
          <a:ext cx="11168743" cy="1293224"/>
        </p:xfrm>
        <a:graphic>
          <a:graphicData uri="http://schemas.openxmlformats.org/drawingml/2006/table">
            <a:tbl>
              <a:tblPr firstRow="1" firstCol="1" bandRow="1">
                <a:tableStyleId>{E8B1032C-EA38-4F05-BA0D-38AFFFC7BED3}</a:tableStyleId>
              </a:tblPr>
              <a:tblGrid>
                <a:gridCol w="2911481">
                  <a:extLst>
                    <a:ext uri="{9D8B030D-6E8A-4147-A177-3AD203B41FA5}">
                      <a16:colId xmlns:a16="http://schemas.microsoft.com/office/drawing/2014/main" val="179883187"/>
                    </a:ext>
                  </a:extLst>
                </a:gridCol>
                <a:gridCol w="3768014">
                  <a:extLst>
                    <a:ext uri="{9D8B030D-6E8A-4147-A177-3AD203B41FA5}">
                      <a16:colId xmlns:a16="http://schemas.microsoft.com/office/drawing/2014/main" val="3491287929"/>
                    </a:ext>
                  </a:extLst>
                </a:gridCol>
                <a:gridCol w="4489248">
                  <a:extLst>
                    <a:ext uri="{9D8B030D-6E8A-4147-A177-3AD203B41FA5}">
                      <a16:colId xmlns:a16="http://schemas.microsoft.com/office/drawing/2014/main" val="2938301926"/>
                    </a:ext>
                  </a:extLst>
                </a:gridCol>
              </a:tblGrid>
              <a:tr h="562328">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2</a:t>
                      </a:r>
                      <a:r>
                        <a:rPr lang="ja-JP" sz="1800" b="0" kern="100" dirty="0">
                          <a:effectLst/>
                          <a:latin typeface="Meiryo UI" panose="020B0604030504040204" pitchFamily="50" charset="-128"/>
                          <a:ea typeface="Meiryo UI" panose="020B0604030504040204" pitchFamily="50" charset="-128"/>
                        </a:rPr>
                        <a:t>年度</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削減実績</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en-US" sz="1800" b="0" kern="100" dirty="0">
                          <a:effectLst/>
                          <a:latin typeface="Meiryo UI" panose="020B0604030504040204" pitchFamily="50" charset="-128"/>
                          <a:ea typeface="Meiryo UI" panose="020B0604030504040204" pitchFamily="50" charset="-128"/>
                        </a:rPr>
                        <a:t>(</a:t>
                      </a:r>
                      <a:r>
                        <a:rPr lang="ja-JP" sz="1800" b="0" kern="100" dirty="0">
                          <a:effectLst/>
                          <a:latin typeface="Meiryo UI" panose="020B0604030504040204" pitchFamily="50" charset="-128"/>
                          <a:ea typeface="Meiryo UI" panose="020B0604030504040204" pitchFamily="50" charset="-128"/>
                        </a:rPr>
                        <a:t>公表前速報値</a:t>
                      </a:r>
                      <a:r>
                        <a:rPr lang="en-US" sz="1800" b="0" kern="100" dirty="0">
                          <a:effectLst/>
                          <a:latin typeface="Meiryo UI" panose="020B0604030504040204" pitchFamily="50" charset="-128"/>
                          <a:ea typeface="Meiryo UI" panose="020B0604030504040204" pitchFamily="50" charset="-128"/>
                        </a:rPr>
                        <a: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55406738"/>
                  </a:ext>
                </a:extLst>
              </a:tr>
              <a:tr h="314031">
                <a:tc>
                  <a:txBody>
                    <a:bodyPr/>
                    <a:lstStyle/>
                    <a:p>
                      <a:pPr algn="r">
                        <a:spcAft>
                          <a:spcPts val="0"/>
                        </a:spcAft>
                      </a:pPr>
                      <a:r>
                        <a:rPr lang="en-US" sz="1800" b="0" kern="100">
                          <a:effectLst/>
                          <a:latin typeface="Meiryo UI" panose="020B0604030504040204" pitchFamily="50" charset="-128"/>
                          <a:ea typeface="Meiryo UI" panose="020B0604030504040204" pitchFamily="50" charset="-128"/>
                        </a:rPr>
                        <a:t> </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保育園，消防局，近隣センターほか</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a:effectLst/>
                          <a:latin typeface="Meiryo UI" panose="020B0604030504040204" pitchFamily="50" charset="-128"/>
                          <a:ea typeface="Meiryo UI" panose="020B0604030504040204" pitchFamily="50" charset="-128"/>
                        </a:rPr>
                        <a:t>全公共施設</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94344070"/>
                  </a:ext>
                </a:extLst>
              </a:tr>
              <a:tr h="416865">
                <a:tc>
                  <a:txBody>
                    <a:bodyPr/>
                    <a:lstStyle/>
                    <a:p>
                      <a:pPr algn="r">
                        <a:spcAft>
                          <a:spcPts val="0"/>
                        </a:spcAft>
                      </a:pPr>
                      <a:r>
                        <a:rPr lang="en-US" sz="1800" b="0" kern="100">
                          <a:effectLst/>
                          <a:latin typeface="Meiryo UI" panose="020B0604030504040204" pitchFamily="50" charset="-128"/>
                          <a:ea typeface="Meiryo UI" panose="020B0604030504040204" pitchFamily="50" charset="-128"/>
                        </a:rPr>
                        <a:t>0</a:t>
                      </a:r>
                      <a:r>
                        <a:rPr lang="ja-JP" sz="1800" b="0" kern="100">
                          <a:effectLst/>
                          <a:latin typeface="Meiryo UI" panose="020B0604030504040204" pitchFamily="50" charset="-128"/>
                          <a:ea typeface="Meiryo UI" panose="020B0604030504040204" pitchFamily="50" charset="-128"/>
                        </a:rPr>
                        <a:t>ｔ</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a:effectLst/>
                          <a:latin typeface="Meiryo UI" panose="020B0604030504040204" pitchFamily="50" charset="-128"/>
                          <a:ea typeface="Meiryo UI" panose="020B0604030504040204" pitchFamily="50" charset="-128"/>
                        </a:rPr>
                        <a:t>▲</a:t>
                      </a:r>
                      <a:r>
                        <a:rPr lang="en-US" sz="1800" b="0" kern="100">
                          <a:effectLst/>
                          <a:latin typeface="Meiryo UI" panose="020B0604030504040204" pitchFamily="50" charset="-128"/>
                          <a:ea typeface="Meiryo UI" panose="020B0604030504040204" pitchFamily="50" charset="-128"/>
                        </a:rPr>
                        <a:t>2,856</a:t>
                      </a:r>
                      <a:r>
                        <a:rPr lang="ja-JP" sz="1800" b="0" kern="100">
                          <a:effectLst/>
                          <a:latin typeface="Meiryo UI" panose="020B0604030504040204" pitchFamily="50" charset="-128"/>
                          <a:ea typeface="Meiryo UI" panose="020B0604030504040204" pitchFamily="50" charset="-128"/>
                        </a:rPr>
                        <a:t>ｔ</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13,500</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972224755"/>
                  </a:ext>
                </a:extLst>
              </a:tr>
            </a:tbl>
          </a:graphicData>
        </a:graphic>
      </p:graphicFrame>
      <p:sp>
        <p:nvSpPr>
          <p:cNvPr id="16" name="Rectangle 3"/>
          <p:cNvSpPr>
            <a:spLocks noChangeArrowheads="1"/>
          </p:cNvSpPr>
          <p:nvPr/>
        </p:nvSpPr>
        <p:spPr bwMode="auto">
          <a:xfrm>
            <a:off x="0" y="12119"/>
            <a:ext cx="47867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　取組事項と二酸化炭素削減量</a:t>
            </a:r>
            <a:endParaRPr kumimoji="0" lang="ja-JP" altLang="en-US" sz="2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87290" y="552991"/>
            <a:ext cx="3349860"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１　照明の</a:t>
            </a:r>
            <a:r>
              <a:rPr kumimoji="1" lang="en-US" altLang="ja-JP" sz="2000" dirty="0">
                <a:latin typeface="Meiryo UI" panose="020B0604030504040204" pitchFamily="50" charset="-128"/>
                <a:ea typeface="Meiryo UI" panose="020B0604030504040204" pitchFamily="50" charset="-128"/>
              </a:rPr>
              <a:t>LED</a:t>
            </a:r>
            <a:r>
              <a:rPr kumimoji="1" lang="ja-JP" altLang="en-US" sz="2000" dirty="0">
                <a:latin typeface="Meiryo UI" panose="020B0604030504040204" pitchFamily="50" charset="-128"/>
                <a:ea typeface="Meiryo UI" panose="020B0604030504040204" pitchFamily="50" charset="-128"/>
              </a:rPr>
              <a:t>化</a:t>
            </a:r>
          </a:p>
        </p:txBody>
      </p:sp>
      <p:sp>
        <p:nvSpPr>
          <p:cNvPr id="19" name="テキスト ボックス 18"/>
          <p:cNvSpPr txBox="1"/>
          <p:nvPr/>
        </p:nvSpPr>
        <p:spPr>
          <a:xfrm>
            <a:off x="255489" y="2337913"/>
            <a:ext cx="2390503"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２　太陽光発電設備</a:t>
            </a:r>
          </a:p>
        </p:txBody>
      </p:sp>
      <p:sp>
        <p:nvSpPr>
          <p:cNvPr id="20" name="テキスト ボックス 19"/>
          <p:cNvSpPr txBox="1"/>
          <p:nvPr/>
        </p:nvSpPr>
        <p:spPr>
          <a:xfrm>
            <a:off x="402064" y="2766082"/>
            <a:ext cx="1750423"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PPA</a:t>
            </a:r>
            <a:r>
              <a:rPr kumimoji="1" lang="ja-JP" altLang="en-US" dirty="0">
                <a:latin typeface="Meiryo UI" panose="020B0604030504040204" pitchFamily="50" charset="-128"/>
                <a:ea typeface="Meiryo UI" panose="020B0604030504040204" pitchFamily="50" charset="-128"/>
              </a:rPr>
              <a:t>事業</a:t>
            </a:r>
          </a:p>
        </p:txBody>
      </p:sp>
      <p:sp>
        <p:nvSpPr>
          <p:cNvPr id="21" name="テキスト ボックス 20"/>
          <p:cNvSpPr txBox="1"/>
          <p:nvPr/>
        </p:nvSpPr>
        <p:spPr>
          <a:xfrm>
            <a:off x="402064" y="4579029"/>
            <a:ext cx="1528355"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 通常設置</a:t>
            </a:r>
          </a:p>
        </p:txBody>
      </p:sp>
      <p:graphicFrame>
        <p:nvGraphicFramePr>
          <p:cNvPr id="22" name="表 21"/>
          <p:cNvGraphicFramePr>
            <a:graphicFrameLocks noGrp="1"/>
          </p:cNvGraphicFramePr>
          <p:nvPr>
            <p:extLst>
              <p:ext uri="{D42A27DB-BD31-4B8C-83A1-F6EECF244321}">
                <p14:modId xmlns:p14="http://schemas.microsoft.com/office/powerpoint/2010/main" val="3143306906"/>
              </p:ext>
            </p:extLst>
          </p:nvPr>
        </p:nvGraphicFramePr>
        <p:xfrm>
          <a:off x="705394" y="3128048"/>
          <a:ext cx="11194869" cy="1371600"/>
        </p:xfrm>
        <a:graphic>
          <a:graphicData uri="http://schemas.openxmlformats.org/drawingml/2006/table">
            <a:tbl>
              <a:tblPr firstRow="1" firstCol="1" bandRow="1">
                <a:tableStyleId>{E8B1032C-EA38-4F05-BA0D-38AFFFC7BED3}</a:tableStyleId>
              </a:tblPr>
              <a:tblGrid>
                <a:gridCol w="2980444">
                  <a:extLst>
                    <a:ext uri="{9D8B030D-6E8A-4147-A177-3AD203B41FA5}">
                      <a16:colId xmlns:a16="http://schemas.microsoft.com/office/drawing/2014/main" val="2235429597"/>
                    </a:ext>
                  </a:extLst>
                </a:gridCol>
                <a:gridCol w="3668550">
                  <a:extLst>
                    <a:ext uri="{9D8B030D-6E8A-4147-A177-3AD203B41FA5}">
                      <a16:colId xmlns:a16="http://schemas.microsoft.com/office/drawing/2014/main" val="4221344946"/>
                    </a:ext>
                  </a:extLst>
                </a:gridCol>
                <a:gridCol w="4545875">
                  <a:extLst>
                    <a:ext uri="{9D8B030D-6E8A-4147-A177-3AD203B41FA5}">
                      <a16:colId xmlns:a16="http://schemas.microsoft.com/office/drawing/2014/main" val="1537785649"/>
                    </a:ext>
                  </a:extLst>
                </a:gridCol>
              </a:tblGrid>
              <a:tr h="271780">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2</a:t>
                      </a:r>
                      <a:r>
                        <a:rPr lang="ja-JP" sz="1800" b="0" kern="100" dirty="0">
                          <a:effectLst/>
                          <a:latin typeface="Meiryo UI" panose="020B0604030504040204" pitchFamily="50" charset="-128"/>
                          <a:ea typeface="Meiryo UI" panose="020B0604030504040204" pitchFamily="50" charset="-128"/>
                        </a:rPr>
                        <a:t>年度の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削減実績</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130188908"/>
                  </a:ext>
                </a:extLst>
              </a:tr>
              <a:tr h="271145">
                <a:tc>
                  <a:txBody>
                    <a:bodyPr/>
                    <a:lstStyle/>
                    <a:p>
                      <a:pPr algn="just">
                        <a:spcAft>
                          <a:spcPts val="0"/>
                        </a:spcAft>
                      </a:pPr>
                      <a:r>
                        <a:rPr lang="en-US" sz="1800" b="0" kern="100">
                          <a:effectLst/>
                          <a:latin typeface="Meiryo UI" panose="020B0604030504040204" pitchFamily="50" charset="-128"/>
                          <a:ea typeface="Meiryo UI" panose="020B0604030504040204" pitchFamily="50" charset="-128"/>
                        </a:rPr>
                        <a:t> </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en-US" sz="1800" b="0" kern="100">
                          <a:effectLst/>
                          <a:latin typeface="Meiryo UI" panose="020B0604030504040204" pitchFamily="50" charset="-128"/>
                          <a:ea typeface="Meiryo UI" panose="020B0604030504040204" pitchFamily="50" charset="-128"/>
                        </a:rPr>
                        <a:t> </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r>
                        <a:rPr lang="ja-JP" sz="1800" b="0" kern="100">
                          <a:effectLst/>
                          <a:latin typeface="Meiryo UI" panose="020B0604030504040204" pitchFamily="50" charset="-128"/>
                          <a:ea typeface="Meiryo UI" panose="020B0604030504040204" pitchFamily="50" charset="-128"/>
                        </a:rPr>
                        <a:t>小中学校</a:t>
                      </a:r>
                      <a:r>
                        <a:rPr lang="en-US" sz="1800" b="0" kern="100">
                          <a:effectLst/>
                          <a:latin typeface="Meiryo UI" panose="020B0604030504040204" pitchFamily="50" charset="-128"/>
                          <a:ea typeface="Meiryo UI" panose="020B0604030504040204" pitchFamily="50" charset="-128"/>
                        </a:rPr>
                        <a:t>55</a:t>
                      </a:r>
                      <a:r>
                        <a:rPr lang="ja-JP" sz="1800" b="0" kern="100">
                          <a:effectLst/>
                          <a:latin typeface="Meiryo UI" panose="020B0604030504040204" pitchFamily="50" charset="-128"/>
                          <a:ea typeface="Meiryo UI" panose="020B0604030504040204" pitchFamily="50" charset="-128"/>
                        </a:rPr>
                        <a:t>校</a:t>
                      </a:r>
                      <a:r>
                        <a:rPr lang="en-US" sz="1800" b="0" kern="100">
                          <a:effectLst/>
                          <a:latin typeface="Meiryo UI" panose="020B0604030504040204" pitchFamily="50" charset="-128"/>
                          <a:ea typeface="Meiryo UI" panose="020B0604030504040204" pitchFamily="50" charset="-128"/>
                        </a:rPr>
                        <a:t>(10kW)</a:t>
                      </a:r>
                      <a:r>
                        <a:rPr lang="ja-JP" sz="1800" b="0" kern="100">
                          <a:effectLst/>
                          <a:latin typeface="Meiryo UI" panose="020B0604030504040204" pitchFamily="50" charset="-128"/>
                          <a:ea typeface="Meiryo UI" panose="020B0604030504040204" pitchFamily="50" charset="-128"/>
                        </a:rPr>
                        <a:t>，本庁舎・中央体育館ソーラーカーポート</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883520767"/>
                  </a:ext>
                </a:extLst>
              </a:tr>
              <a:tr h="0">
                <a:tc>
                  <a:txBody>
                    <a:bodyPr/>
                    <a:lstStyle/>
                    <a:p>
                      <a:pPr algn="r">
                        <a:spcAft>
                          <a:spcPts val="0"/>
                        </a:spcAft>
                      </a:pPr>
                      <a:r>
                        <a:rPr lang="en-US" sz="1800" b="0" kern="100" dirty="0">
                          <a:effectLst/>
                          <a:latin typeface="Meiryo UI" panose="020B0604030504040204" pitchFamily="50" charset="-128"/>
                          <a:ea typeface="Meiryo UI" panose="020B0604030504040204" pitchFamily="50" charset="-128"/>
                        </a:rPr>
                        <a:t>0t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en-US" sz="1800" b="0" kern="100">
                          <a:effectLst/>
                          <a:latin typeface="Meiryo UI" panose="020B0604030504040204" pitchFamily="50" charset="-128"/>
                          <a:ea typeface="Meiryo UI" panose="020B0604030504040204" pitchFamily="50" charset="-128"/>
                        </a:rPr>
                        <a:t>0</a:t>
                      </a:r>
                      <a:r>
                        <a:rPr lang="ja-JP" sz="1800" b="0" kern="100">
                          <a:effectLst/>
                          <a:latin typeface="Meiryo UI" panose="020B0604030504040204" pitchFamily="50" charset="-128"/>
                          <a:ea typeface="Meiryo UI" panose="020B0604030504040204" pitchFamily="50" charset="-128"/>
                        </a:rPr>
                        <a:t>ｔ</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749</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67802818"/>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182459202"/>
              </p:ext>
            </p:extLst>
          </p:nvPr>
        </p:nvGraphicFramePr>
        <p:xfrm>
          <a:off x="679268" y="4962090"/>
          <a:ext cx="11168743" cy="1645920"/>
        </p:xfrm>
        <a:graphic>
          <a:graphicData uri="http://schemas.openxmlformats.org/drawingml/2006/table">
            <a:tbl>
              <a:tblPr firstRow="1" firstCol="1" bandRow="1">
                <a:tableStyleId>{E8B1032C-EA38-4F05-BA0D-38AFFFC7BED3}</a:tableStyleId>
              </a:tblPr>
              <a:tblGrid>
                <a:gridCol w="2973488">
                  <a:extLst>
                    <a:ext uri="{9D8B030D-6E8A-4147-A177-3AD203B41FA5}">
                      <a16:colId xmlns:a16="http://schemas.microsoft.com/office/drawing/2014/main" val="3027760299"/>
                    </a:ext>
                  </a:extLst>
                </a:gridCol>
                <a:gridCol w="3675506">
                  <a:extLst>
                    <a:ext uri="{9D8B030D-6E8A-4147-A177-3AD203B41FA5}">
                      <a16:colId xmlns:a16="http://schemas.microsoft.com/office/drawing/2014/main" val="2767587172"/>
                    </a:ext>
                  </a:extLst>
                </a:gridCol>
                <a:gridCol w="4519749">
                  <a:extLst>
                    <a:ext uri="{9D8B030D-6E8A-4147-A177-3AD203B41FA5}">
                      <a16:colId xmlns:a16="http://schemas.microsoft.com/office/drawing/2014/main" val="2509386381"/>
                    </a:ext>
                  </a:extLst>
                </a:gridCol>
              </a:tblGrid>
              <a:tr h="0">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a:effectLst/>
                          <a:latin typeface="Meiryo UI" panose="020B0604030504040204" pitchFamily="50" charset="-128"/>
                          <a:ea typeface="Meiryo UI" panose="020B0604030504040204" pitchFamily="50" charset="-128"/>
                        </a:rPr>
                        <a:t>令和</a:t>
                      </a:r>
                      <a:r>
                        <a:rPr lang="en-US" sz="1800" b="0" kern="100">
                          <a:effectLst/>
                          <a:latin typeface="Meiryo UI" panose="020B0604030504040204" pitchFamily="50" charset="-128"/>
                          <a:ea typeface="Meiryo UI" panose="020B0604030504040204" pitchFamily="50" charset="-128"/>
                        </a:rPr>
                        <a:t>2</a:t>
                      </a:r>
                      <a:r>
                        <a:rPr lang="ja-JP" sz="1800" b="0" kern="100">
                          <a:effectLst/>
                          <a:latin typeface="Meiryo UI" panose="020B0604030504040204" pitchFamily="50" charset="-128"/>
                          <a:ea typeface="Meiryo UI" panose="020B0604030504040204" pitchFamily="50" charset="-128"/>
                        </a:rPr>
                        <a:t>年度の</a:t>
                      </a:r>
                      <a:r>
                        <a:rPr lang="en-US" sz="1800" b="0" kern="100">
                          <a:effectLst/>
                          <a:latin typeface="Meiryo UI" panose="020B0604030504040204" pitchFamily="50" charset="-128"/>
                          <a:ea typeface="Meiryo UI" panose="020B0604030504040204" pitchFamily="50" charset="-128"/>
                        </a:rPr>
                        <a:t>CO2</a:t>
                      </a:r>
                      <a:r>
                        <a:rPr lang="ja-JP" sz="1800" b="0" kern="100">
                          <a:effectLst/>
                          <a:latin typeface="Meiryo UI" panose="020B0604030504040204" pitchFamily="50" charset="-128"/>
                          <a:ea typeface="Meiryo UI" panose="020B0604030504040204" pitchFamily="50" charset="-128"/>
                        </a:rPr>
                        <a:t>削減実績</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237708806"/>
                  </a:ext>
                </a:extLst>
              </a:tr>
              <a:tr h="133350">
                <a:tc>
                  <a:txBody>
                    <a:bodyPr/>
                    <a:lstStyle/>
                    <a:p>
                      <a:pPr algn="l">
                        <a:spcAft>
                          <a:spcPts val="0"/>
                        </a:spcAft>
                      </a:pPr>
                      <a:r>
                        <a:rPr lang="ja-JP" sz="1800" b="0" kern="100">
                          <a:effectLst/>
                          <a:latin typeface="Meiryo UI" panose="020B0604030504040204" pitchFamily="50" charset="-128"/>
                          <a:ea typeface="Meiryo UI" panose="020B0604030504040204" pitchFamily="50" charset="-128"/>
                        </a:rPr>
                        <a:t>小中学校</a:t>
                      </a:r>
                      <a:r>
                        <a:rPr lang="en-US" sz="1800" b="0" kern="100">
                          <a:effectLst/>
                          <a:latin typeface="Meiryo UI" panose="020B0604030504040204" pitchFamily="50" charset="-128"/>
                          <a:ea typeface="Meiryo UI" panose="020B0604030504040204" pitchFamily="50" charset="-128"/>
                        </a:rPr>
                        <a:t>5</a:t>
                      </a:r>
                      <a:r>
                        <a:rPr lang="ja-JP" sz="1800" b="0" kern="100">
                          <a:effectLst/>
                          <a:latin typeface="Meiryo UI" panose="020B0604030504040204" pitchFamily="50" charset="-128"/>
                          <a:ea typeface="Meiryo UI" panose="020B0604030504040204" pitchFamily="50" charset="-128"/>
                        </a:rPr>
                        <a:t>校，柏高，柏地域医療連携センターほか</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r>
                        <a:rPr lang="ja-JP" sz="1800" b="0" kern="100">
                          <a:effectLst/>
                          <a:latin typeface="Meiryo UI" panose="020B0604030504040204" pitchFamily="50" charset="-128"/>
                          <a:ea typeface="Meiryo UI" panose="020B0604030504040204" pitchFamily="50" charset="-128"/>
                        </a:rPr>
                        <a:t>左記のほか，中学校</a:t>
                      </a:r>
                      <a:r>
                        <a:rPr lang="en-US" sz="1800" b="0" kern="100">
                          <a:effectLst/>
                          <a:latin typeface="Meiryo UI" panose="020B0604030504040204" pitchFamily="50" charset="-128"/>
                          <a:ea typeface="Meiryo UI" panose="020B0604030504040204" pitchFamily="50" charset="-128"/>
                        </a:rPr>
                        <a:t>2</a:t>
                      </a:r>
                      <a:r>
                        <a:rPr lang="ja-JP" sz="1800" b="0" kern="100">
                          <a:effectLst/>
                          <a:latin typeface="Meiryo UI" panose="020B0604030504040204" pitchFamily="50" charset="-128"/>
                          <a:ea typeface="Meiryo UI" panose="020B0604030504040204" pitchFamily="50" charset="-128"/>
                        </a:rPr>
                        <a:t>校，近隣センター</a:t>
                      </a:r>
                      <a:r>
                        <a:rPr lang="en-US" sz="1800" b="0" kern="100">
                          <a:effectLst/>
                          <a:latin typeface="Meiryo UI" panose="020B0604030504040204" pitchFamily="50" charset="-128"/>
                          <a:ea typeface="Meiryo UI" panose="020B0604030504040204" pitchFamily="50" charset="-128"/>
                        </a:rPr>
                        <a:t>3</a:t>
                      </a:r>
                      <a:r>
                        <a:rPr lang="ja-JP" sz="1800" b="0" kern="100">
                          <a:effectLst/>
                          <a:latin typeface="Meiryo UI" panose="020B0604030504040204" pitchFamily="50" charset="-128"/>
                          <a:ea typeface="Meiryo UI" panose="020B0604030504040204" pitchFamily="50" charset="-128"/>
                        </a:rPr>
                        <a:t>か所など</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r>
                        <a:rPr lang="ja-JP" sz="1800" b="0" kern="100" dirty="0">
                          <a:effectLst/>
                          <a:latin typeface="Meiryo UI" panose="020B0604030504040204" pitchFamily="50" charset="-128"/>
                          <a:ea typeface="Meiryo UI" panose="020B0604030504040204" pitchFamily="50" charset="-128"/>
                        </a:rPr>
                        <a:t>近隣センター</a:t>
                      </a:r>
                      <a:r>
                        <a:rPr lang="en-US" sz="1800" b="0" kern="100" dirty="0">
                          <a:effectLst/>
                          <a:latin typeface="Meiryo UI" panose="020B0604030504040204" pitchFamily="50" charset="-128"/>
                          <a:ea typeface="Meiryo UI" panose="020B0604030504040204" pitchFamily="50" charset="-128"/>
                        </a:rPr>
                        <a:t>20</a:t>
                      </a:r>
                      <a:r>
                        <a:rPr lang="ja-JP" sz="1800" b="0" kern="100" dirty="0">
                          <a:effectLst/>
                          <a:latin typeface="Meiryo UI" panose="020B0604030504040204" pitchFamily="50" charset="-128"/>
                          <a:ea typeface="Meiryo UI" panose="020B0604030504040204" pitchFamily="50" charset="-128"/>
                        </a:rPr>
                        <a:t>か所，保育園</a:t>
                      </a:r>
                      <a:r>
                        <a:rPr lang="en-US" sz="1800" b="0" kern="100" dirty="0">
                          <a:effectLst/>
                          <a:latin typeface="Meiryo UI" panose="020B0604030504040204" pitchFamily="50" charset="-128"/>
                          <a:ea typeface="Meiryo UI" panose="020B0604030504040204" pitchFamily="50" charset="-128"/>
                        </a:rPr>
                        <a:t>22</a:t>
                      </a:r>
                      <a:r>
                        <a:rPr lang="ja-JP" sz="1800" b="0" kern="100" dirty="0">
                          <a:effectLst/>
                          <a:latin typeface="Meiryo UI" panose="020B0604030504040204" pitchFamily="50" charset="-128"/>
                          <a:ea typeface="Meiryo UI" panose="020B0604030504040204" pitchFamily="50" charset="-128"/>
                        </a:rPr>
                        <a:t>か所，児童センター</a:t>
                      </a:r>
                      <a:r>
                        <a:rPr lang="en-US" sz="1800" b="0" kern="100" dirty="0">
                          <a:effectLst/>
                          <a:latin typeface="Meiryo UI" panose="020B0604030504040204" pitchFamily="50" charset="-128"/>
                          <a:ea typeface="Meiryo UI" panose="020B0604030504040204" pitchFamily="50" charset="-128"/>
                        </a:rPr>
                        <a:t>3</a:t>
                      </a:r>
                      <a:r>
                        <a:rPr lang="ja-JP" sz="1800" b="0" kern="100" dirty="0">
                          <a:effectLst/>
                          <a:latin typeface="Meiryo UI" panose="020B0604030504040204" pitchFamily="50" charset="-128"/>
                          <a:ea typeface="Meiryo UI" panose="020B0604030504040204" pitchFamily="50" charset="-128"/>
                        </a:rPr>
                        <a:t>か所，文化会館，保健所，消防署</a:t>
                      </a:r>
                      <a:r>
                        <a:rPr lang="en-US" sz="1800" b="0" kern="100" dirty="0">
                          <a:effectLst/>
                          <a:latin typeface="Meiryo UI" panose="020B0604030504040204" pitchFamily="50" charset="-128"/>
                          <a:ea typeface="Meiryo UI" panose="020B0604030504040204" pitchFamily="50" charset="-128"/>
                        </a:rPr>
                        <a:t>11</a:t>
                      </a:r>
                      <a:r>
                        <a:rPr lang="ja-JP" sz="1800" b="0" kern="100" dirty="0">
                          <a:effectLst/>
                          <a:latin typeface="Meiryo UI" panose="020B0604030504040204" pitchFamily="50" charset="-128"/>
                          <a:ea typeface="Meiryo UI" panose="020B0604030504040204" pitchFamily="50" charset="-128"/>
                        </a:rPr>
                        <a:t>か所</a:t>
                      </a:r>
                      <a:r>
                        <a:rPr lang="en-US" sz="1800" b="0" kern="100" dirty="0">
                          <a:effectLst/>
                          <a:latin typeface="Meiryo UI" panose="020B0604030504040204" pitchFamily="50" charset="-128"/>
                          <a:ea typeface="Meiryo UI" panose="020B0604030504040204" pitchFamily="50" charset="-128"/>
                        </a:rPr>
                        <a:t>(</a:t>
                      </a:r>
                      <a:r>
                        <a:rPr lang="ja-JP" sz="1800" b="0" kern="100" dirty="0">
                          <a:effectLst/>
                          <a:latin typeface="Meiryo UI" panose="020B0604030504040204" pitchFamily="50" charset="-128"/>
                          <a:ea typeface="Meiryo UI" panose="020B0604030504040204" pitchFamily="50" charset="-128"/>
                        </a:rPr>
                        <a:t>全て</a:t>
                      </a:r>
                      <a:r>
                        <a:rPr lang="en-US" sz="1800" b="0" kern="100" dirty="0">
                          <a:effectLst/>
                          <a:latin typeface="Meiryo UI" panose="020B0604030504040204" pitchFamily="50" charset="-128"/>
                          <a:ea typeface="Meiryo UI" panose="020B0604030504040204" pitchFamily="50" charset="-128"/>
                        </a:rPr>
                        <a:t>5kW)</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46528739"/>
                  </a:ext>
                </a:extLst>
              </a:tr>
              <a:tr h="133350">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82t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162</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292</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28894503"/>
                  </a:ext>
                </a:extLst>
              </a:tr>
            </a:tbl>
          </a:graphicData>
        </a:graphic>
      </p:graphicFrame>
      <p:sp>
        <p:nvSpPr>
          <p:cNvPr id="10" name="テキスト ボックス 9"/>
          <p:cNvSpPr txBox="1"/>
          <p:nvPr/>
        </p:nvSpPr>
        <p:spPr>
          <a:xfrm>
            <a:off x="11900262" y="6488703"/>
            <a:ext cx="287386" cy="369332"/>
          </a:xfrm>
          <a:prstGeom prst="rect">
            <a:avLst/>
          </a:prstGeom>
          <a:noFill/>
        </p:spPr>
        <p:txBody>
          <a:bodyPr wrap="square" rtlCol="0">
            <a:spAutoFit/>
          </a:bodyPr>
          <a:lstStyle/>
          <a:p>
            <a:r>
              <a:rPr kumimoji="1" lang="en-US" altLang="ja-JP" dirty="0"/>
              <a:t>4</a:t>
            </a:r>
            <a:endParaRPr kumimoji="1" lang="ja-JP" altLang="en-US" dirty="0"/>
          </a:p>
        </p:txBody>
      </p:sp>
    </p:spTree>
    <p:extLst>
      <p:ext uri="{BB962C8B-B14F-4D97-AF65-F5344CB8AC3E}">
        <p14:creationId xmlns:p14="http://schemas.microsoft.com/office/powerpoint/2010/main" val="1819100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715" y="130725"/>
            <a:ext cx="2965269"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 公用車の電動車化</a:t>
            </a:r>
          </a:p>
        </p:txBody>
      </p:sp>
      <p:graphicFrame>
        <p:nvGraphicFramePr>
          <p:cNvPr id="5" name="表 4"/>
          <p:cNvGraphicFramePr>
            <a:graphicFrameLocks noGrp="1"/>
          </p:cNvGraphicFramePr>
          <p:nvPr>
            <p:extLst>
              <p:ext uri="{D42A27DB-BD31-4B8C-83A1-F6EECF244321}">
                <p14:modId xmlns:p14="http://schemas.microsoft.com/office/powerpoint/2010/main" val="312350492"/>
              </p:ext>
            </p:extLst>
          </p:nvPr>
        </p:nvGraphicFramePr>
        <p:xfrm>
          <a:off x="744220" y="530835"/>
          <a:ext cx="11116854" cy="1360805"/>
        </p:xfrm>
        <a:graphic>
          <a:graphicData uri="http://schemas.openxmlformats.org/drawingml/2006/table">
            <a:tbl>
              <a:tblPr firstRow="1" firstCol="1" bandRow="1">
                <a:tableStyleId>{E8B1032C-EA38-4F05-BA0D-38AFFFC7BED3}</a:tableStyleId>
              </a:tblPr>
              <a:tblGrid>
                <a:gridCol w="3053594">
                  <a:extLst>
                    <a:ext uri="{9D8B030D-6E8A-4147-A177-3AD203B41FA5}">
                      <a16:colId xmlns:a16="http://schemas.microsoft.com/office/drawing/2014/main" val="3417290465"/>
                    </a:ext>
                  </a:extLst>
                </a:gridCol>
                <a:gridCol w="3034060">
                  <a:extLst>
                    <a:ext uri="{9D8B030D-6E8A-4147-A177-3AD203B41FA5}">
                      <a16:colId xmlns:a16="http://schemas.microsoft.com/office/drawing/2014/main" val="3228235008"/>
                    </a:ext>
                  </a:extLst>
                </a:gridCol>
                <a:gridCol w="5029200">
                  <a:extLst>
                    <a:ext uri="{9D8B030D-6E8A-4147-A177-3AD203B41FA5}">
                      <a16:colId xmlns:a16="http://schemas.microsoft.com/office/drawing/2014/main" val="411482497"/>
                    </a:ext>
                  </a:extLst>
                </a:gridCol>
              </a:tblGrid>
              <a:tr h="538480">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a:effectLst/>
                          <a:latin typeface="Meiryo UI" panose="020B0604030504040204" pitchFamily="50" charset="-128"/>
                          <a:ea typeface="Meiryo UI" panose="020B0604030504040204" pitchFamily="50" charset="-128"/>
                        </a:rPr>
                        <a:t>令和</a:t>
                      </a:r>
                      <a:r>
                        <a:rPr lang="en-US" sz="1800" b="0" kern="100">
                          <a:effectLst/>
                          <a:latin typeface="Meiryo UI" panose="020B0604030504040204" pitchFamily="50" charset="-128"/>
                          <a:ea typeface="Meiryo UI" panose="020B0604030504040204" pitchFamily="50" charset="-128"/>
                        </a:rPr>
                        <a:t>2</a:t>
                      </a:r>
                      <a:r>
                        <a:rPr lang="ja-JP" sz="1800" b="0" kern="100">
                          <a:effectLst/>
                          <a:latin typeface="Meiryo UI" panose="020B0604030504040204" pitchFamily="50" charset="-128"/>
                          <a:ea typeface="Meiryo UI" panose="020B0604030504040204" pitchFamily="50" charset="-128"/>
                        </a:rPr>
                        <a:t>年度の</a:t>
                      </a:r>
                      <a:r>
                        <a:rPr lang="en-US" sz="1800" b="0" kern="100">
                          <a:effectLst/>
                          <a:latin typeface="Meiryo UI" panose="020B0604030504040204" pitchFamily="50" charset="-128"/>
                          <a:ea typeface="Meiryo UI" panose="020B0604030504040204" pitchFamily="50" charset="-128"/>
                        </a:rPr>
                        <a:t>CO2</a:t>
                      </a:r>
                      <a:r>
                        <a:rPr lang="ja-JP" sz="1800" b="0" kern="100">
                          <a:effectLst/>
                          <a:latin typeface="Meiryo UI" panose="020B0604030504040204" pitchFamily="50" charset="-128"/>
                          <a:ea typeface="Meiryo UI" panose="020B0604030504040204" pitchFamily="50" charset="-128"/>
                        </a:rPr>
                        <a:t>削減実績</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685752735"/>
                  </a:ext>
                </a:extLst>
              </a:tr>
              <a:tr h="537845">
                <a:tc>
                  <a:txBody>
                    <a:bodyPr/>
                    <a:lstStyle/>
                    <a:p>
                      <a:pPr algn="just">
                        <a:spcAft>
                          <a:spcPts val="0"/>
                        </a:spcAft>
                      </a:pPr>
                      <a:r>
                        <a:rPr lang="en-US" sz="1800" b="0" kern="100">
                          <a:effectLst/>
                          <a:latin typeface="Meiryo UI" panose="020B0604030504040204" pitchFamily="50" charset="-128"/>
                          <a:ea typeface="Meiryo UI" panose="020B0604030504040204" pitchFamily="50" charset="-128"/>
                        </a:rPr>
                        <a:t> </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en-US" sz="1800" b="0" kern="100">
                          <a:effectLst/>
                          <a:latin typeface="Meiryo UI" panose="020B0604030504040204" pitchFamily="50" charset="-128"/>
                          <a:ea typeface="Meiryo UI" panose="020B0604030504040204" pitchFamily="50" charset="-128"/>
                        </a:rPr>
                        <a:t>EV1</a:t>
                      </a:r>
                      <a:r>
                        <a:rPr lang="ja-JP" sz="1800" b="0" kern="100">
                          <a:effectLst/>
                          <a:latin typeface="Meiryo UI" panose="020B0604030504040204" pitchFamily="50" charset="-128"/>
                          <a:ea typeface="Meiryo UI" panose="020B0604030504040204" pitchFamily="50" charset="-128"/>
                        </a:rPr>
                        <a:t>台</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en-US" altLang="ja-JP" sz="1800" b="0" kern="100" dirty="0">
                          <a:effectLst/>
                          <a:latin typeface="Meiryo UI" panose="020B0604030504040204" pitchFamily="50" charset="-128"/>
                          <a:ea typeface="Meiryo UI" panose="020B0604030504040204" pitchFamily="50" charset="-128"/>
                        </a:rPr>
                        <a:t>254</a:t>
                      </a:r>
                      <a:r>
                        <a:rPr lang="ja-JP" sz="1800" b="0" kern="100" dirty="0">
                          <a:effectLst/>
                          <a:latin typeface="Meiryo UI" panose="020B0604030504040204" pitchFamily="50" charset="-128"/>
                          <a:ea typeface="Meiryo UI" panose="020B0604030504040204" pitchFamily="50" charset="-128"/>
                        </a:rPr>
                        <a:t>台のうち</a:t>
                      </a:r>
                      <a:r>
                        <a:rPr lang="en-US" sz="1800" b="0" kern="100" dirty="0">
                          <a:effectLst/>
                          <a:latin typeface="Meiryo UI" panose="020B0604030504040204" pitchFamily="50" charset="-128"/>
                          <a:ea typeface="Meiryo UI" panose="020B0604030504040204" pitchFamily="50" charset="-128"/>
                        </a:rPr>
                        <a:t>EV</a:t>
                      </a:r>
                      <a:r>
                        <a:rPr lang="en-US" altLang="ja-JP" sz="1800" b="0" kern="100" dirty="0">
                          <a:effectLst/>
                          <a:latin typeface="Meiryo UI" panose="020B0604030504040204" pitchFamily="50" charset="-128"/>
                          <a:ea typeface="Meiryo UI" panose="020B0604030504040204" pitchFamily="50" charset="-128"/>
                        </a:rPr>
                        <a:t>234</a:t>
                      </a:r>
                      <a:r>
                        <a:rPr lang="ja-JP" altLang="en-US" sz="1800" b="0" kern="100" dirty="0">
                          <a:effectLst/>
                          <a:latin typeface="Meiryo UI" panose="020B0604030504040204" pitchFamily="50" charset="-128"/>
                          <a:ea typeface="Meiryo UI" panose="020B0604030504040204" pitchFamily="50" charset="-128"/>
                        </a:rPr>
                        <a:t>台，</a:t>
                      </a:r>
                      <a:r>
                        <a:rPr lang="en-US" altLang="ja-JP" sz="1800" b="0" kern="100" dirty="0">
                          <a:effectLst/>
                          <a:latin typeface="Meiryo UI" panose="020B0604030504040204" pitchFamily="50" charset="-128"/>
                          <a:ea typeface="Meiryo UI" panose="020B0604030504040204" pitchFamily="50" charset="-128"/>
                        </a:rPr>
                        <a:t>HV20</a:t>
                      </a:r>
                      <a:r>
                        <a:rPr lang="ja-JP" altLang="en-US" sz="1800" b="0" kern="100" dirty="0">
                          <a:effectLst/>
                          <a:latin typeface="Meiryo UI" panose="020B0604030504040204" pitchFamily="50" charset="-128"/>
                          <a:ea typeface="Meiryo UI" panose="020B0604030504040204" pitchFamily="50" charset="-128"/>
                        </a:rPr>
                        <a:t>台</a:t>
                      </a:r>
                      <a:r>
                        <a:rPr lang="ja-JP" sz="1800" b="0" kern="100" dirty="0">
                          <a:effectLst/>
                          <a:latin typeface="Meiryo UI" panose="020B0604030504040204" pitchFamily="50" charset="-128"/>
                          <a:ea typeface="Meiryo UI" panose="020B0604030504040204" pitchFamily="50" charset="-128"/>
                        </a:rPr>
                        <a:t>導入</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468275735"/>
                  </a:ext>
                </a:extLst>
              </a:tr>
              <a:tr h="0">
                <a:tc>
                  <a:txBody>
                    <a:bodyPr/>
                    <a:lstStyle/>
                    <a:p>
                      <a:pPr algn="r">
                        <a:spcAft>
                          <a:spcPts val="0"/>
                        </a:spcAft>
                      </a:pPr>
                      <a:r>
                        <a:rPr lang="en-US" sz="1800" b="0" kern="100" dirty="0">
                          <a:effectLst/>
                          <a:latin typeface="Meiryo UI" panose="020B0604030504040204" pitchFamily="50" charset="-128"/>
                          <a:ea typeface="Meiryo UI" panose="020B0604030504040204" pitchFamily="50" charset="-128"/>
                        </a:rPr>
                        <a:t>0</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a:effectLst/>
                          <a:latin typeface="Meiryo UI" panose="020B0604030504040204" pitchFamily="50" charset="-128"/>
                          <a:ea typeface="Meiryo UI" panose="020B0604030504040204" pitchFamily="50" charset="-128"/>
                        </a:rPr>
                        <a:t>▲</a:t>
                      </a:r>
                      <a:r>
                        <a:rPr lang="en-US" sz="1800" b="0" kern="100">
                          <a:effectLst/>
                          <a:latin typeface="Meiryo UI" panose="020B0604030504040204" pitchFamily="50" charset="-128"/>
                          <a:ea typeface="Meiryo UI" panose="020B0604030504040204" pitchFamily="50" charset="-128"/>
                        </a:rPr>
                        <a:t>0.75</a:t>
                      </a:r>
                      <a:r>
                        <a:rPr lang="ja-JP" sz="1800" b="0" kern="100">
                          <a:effectLst/>
                          <a:latin typeface="Meiryo UI" panose="020B0604030504040204" pitchFamily="50" charset="-128"/>
                          <a:ea typeface="Meiryo UI" panose="020B0604030504040204" pitchFamily="50" charset="-128"/>
                        </a:rPr>
                        <a:t>ｔ※</a:t>
                      </a:r>
                      <a:r>
                        <a:rPr lang="en-US" sz="1800" b="0" kern="100">
                          <a:effectLst/>
                          <a:latin typeface="Meiryo UI" panose="020B0604030504040204" pitchFamily="50" charset="-128"/>
                          <a:ea typeface="Meiryo UI" panose="020B0604030504040204" pitchFamily="50" charset="-128"/>
                        </a:rPr>
                        <a:t>1</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altLang="ja-JP" sz="1800" b="0" kern="100" dirty="0">
                          <a:effectLst/>
                          <a:latin typeface="Meiryo UI" panose="020B0604030504040204" pitchFamily="50" charset="-128"/>
                          <a:ea typeface="Meiryo UI" panose="020B0604030504040204" pitchFamily="50" charset="-128"/>
                        </a:rPr>
                        <a:t>475</a:t>
                      </a:r>
                      <a:r>
                        <a:rPr lang="ja-JP" sz="1800" b="0" kern="100" dirty="0">
                          <a:effectLst/>
                          <a:latin typeface="Meiryo UI" panose="020B0604030504040204" pitchFamily="50" charset="-128"/>
                          <a:ea typeface="Meiryo UI" panose="020B0604030504040204" pitchFamily="50" charset="-128"/>
                        </a:rPr>
                        <a:t>ｔ※</a:t>
                      </a:r>
                      <a:r>
                        <a:rPr lang="en-US" sz="1800" b="0" kern="100" dirty="0">
                          <a:effectLst/>
                          <a:latin typeface="Meiryo UI" panose="020B0604030504040204" pitchFamily="50" charset="-128"/>
                          <a:ea typeface="Meiryo UI" panose="020B0604030504040204" pitchFamily="50" charset="-128"/>
                        </a:rPr>
                        <a:t>2</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4478605"/>
                  </a:ext>
                </a:extLst>
              </a:tr>
            </a:tbl>
          </a:graphicData>
        </a:graphic>
      </p:graphicFrame>
      <p:sp>
        <p:nvSpPr>
          <p:cNvPr id="6" name="正方形/長方形 5"/>
          <p:cNvSpPr/>
          <p:nvPr/>
        </p:nvSpPr>
        <p:spPr>
          <a:xfrm>
            <a:off x="3591717" y="1948823"/>
            <a:ext cx="8308545" cy="2585323"/>
          </a:xfrm>
          <a:prstGeom prst="rect">
            <a:avLst/>
          </a:prstGeom>
        </p:spPr>
        <p:txBody>
          <a:bodyPr wrap="squar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日産</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リーフと同クラスのガソリン車と比較して算出</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（走行距離</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3,600km</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に対する電気とガソリンの排出量の差により算出）</a:t>
            </a:r>
          </a:p>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 R2</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排出実績</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1,095</a:t>
            </a:r>
            <a:r>
              <a:rPr lang="ja-JP" altLang="ja-JP" kern="100" dirty="0" err="1">
                <a:latin typeface="Meiryo UI" panose="020B0604030504040204" pitchFamily="50" charset="-128"/>
                <a:ea typeface="Meiryo UI" panose="020B0604030504040204" pitchFamily="50" charset="-128"/>
                <a:cs typeface="Times New Roman" panose="02020603050405020304" pitchFamily="18" charset="0"/>
              </a:rPr>
              <a:t>ｔ</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に対する削減量を算出</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・特殊用途車等除く割合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1,095t×254</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台</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/555</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台＝</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501</a:t>
            </a:r>
            <a:r>
              <a:rPr lang="ja-JP" altLang="en-US" kern="100" dirty="0" err="1">
                <a:latin typeface="Meiryo UI" panose="020B0604030504040204" pitchFamily="50" charset="-128"/>
                <a:ea typeface="Meiryo UI" panose="020B0604030504040204" pitchFamily="50" charset="-128"/>
                <a:cs typeface="Times New Roman" panose="02020603050405020304" pitchFamily="18" charset="0"/>
              </a:rPr>
              <a:t>ｔ</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EV</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排出量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501t×234</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台</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/254</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台＝</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461t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⇒削減量▲</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461t</a:t>
            </a: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HV</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排出量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(501t-461t)×75/115※</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26t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⇒削減量</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(26t-40t)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14t</a:t>
            </a: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ガソリン車に対する</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HV</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車の</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1km</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当たり</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CO2</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排出量の割合</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p:cNvSpPr txBox="1"/>
          <p:nvPr/>
        </p:nvSpPr>
        <p:spPr>
          <a:xfrm>
            <a:off x="348343" y="4028138"/>
            <a:ext cx="2965269" cy="400110"/>
          </a:xfrm>
          <a:prstGeom prst="rect">
            <a:avLst/>
          </a:prstGeom>
          <a:noFill/>
        </p:spPr>
        <p:txBody>
          <a:bodyPr wrap="square" rtlCol="0">
            <a:spAutoFit/>
          </a:bodyPr>
          <a:lstStyle/>
          <a:p>
            <a:r>
              <a:rPr lang="en-US" altLang="ja-JP" sz="2000" dirty="0">
                <a:latin typeface="Meiryo UI" panose="020B0604030504040204" pitchFamily="50" charset="-128"/>
                <a:ea typeface="Meiryo UI" panose="020B0604030504040204" pitchFamily="50" charset="-128"/>
              </a:rPr>
              <a:t>4</a:t>
            </a:r>
            <a:r>
              <a:rPr lang="ja-JP" altLang="en-US"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緑のカーテンの設置</a:t>
            </a:r>
          </a:p>
        </p:txBody>
      </p:sp>
      <p:graphicFrame>
        <p:nvGraphicFramePr>
          <p:cNvPr id="8" name="表 7"/>
          <p:cNvGraphicFramePr>
            <a:graphicFrameLocks noGrp="1"/>
          </p:cNvGraphicFramePr>
          <p:nvPr>
            <p:extLst>
              <p:ext uri="{D42A27DB-BD31-4B8C-83A1-F6EECF244321}">
                <p14:modId xmlns:p14="http://schemas.microsoft.com/office/powerpoint/2010/main" val="3322777299"/>
              </p:ext>
            </p:extLst>
          </p:nvPr>
        </p:nvGraphicFramePr>
        <p:xfrm>
          <a:off x="744220" y="4485431"/>
          <a:ext cx="11116854" cy="1371600"/>
        </p:xfrm>
        <a:graphic>
          <a:graphicData uri="http://schemas.openxmlformats.org/drawingml/2006/table">
            <a:tbl>
              <a:tblPr firstRow="1" firstCol="1" bandRow="1">
                <a:tableStyleId>{E8B1032C-EA38-4F05-BA0D-38AFFFC7BED3}</a:tableStyleId>
              </a:tblPr>
              <a:tblGrid>
                <a:gridCol w="2695761">
                  <a:extLst>
                    <a:ext uri="{9D8B030D-6E8A-4147-A177-3AD203B41FA5}">
                      <a16:colId xmlns:a16="http://schemas.microsoft.com/office/drawing/2014/main" val="2541745396"/>
                    </a:ext>
                  </a:extLst>
                </a:gridCol>
                <a:gridCol w="3391893">
                  <a:extLst>
                    <a:ext uri="{9D8B030D-6E8A-4147-A177-3AD203B41FA5}">
                      <a16:colId xmlns:a16="http://schemas.microsoft.com/office/drawing/2014/main" val="3540067422"/>
                    </a:ext>
                  </a:extLst>
                </a:gridCol>
                <a:gridCol w="5029200">
                  <a:extLst>
                    <a:ext uri="{9D8B030D-6E8A-4147-A177-3AD203B41FA5}">
                      <a16:colId xmlns:a16="http://schemas.microsoft.com/office/drawing/2014/main" val="4105326894"/>
                    </a:ext>
                  </a:extLst>
                </a:gridCol>
              </a:tblGrid>
              <a:tr h="0">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a:effectLst/>
                          <a:latin typeface="Meiryo UI" panose="020B0604030504040204" pitchFamily="50" charset="-128"/>
                          <a:ea typeface="Meiryo UI" panose="020B0604030504040204" pitchFamily="50" charset="-128"/>
                        </a:rPr>
                        <a:t>令和</a:t>
                      </a:r>
                      <a:r>
                        <a:rPr lang="en-US" sz="1800" b="0" kern="100">
                          <a:effectLst/>
                          <a:latin typeface="Meiryo UI" panose="020B0604030504040204" pitchFamily="50" charset="-128"/>
                          <a:ea typeface="Meiryo UI" panose="020B0604030504040204" pitchFamily="50" charset="-128"/>
                        </a:rPr>
                        <a:t>2</a:t>
                      </a:r>
                      <a:r>
                        <a:rPr lang="ja-JP" sz="1800" b="0" kern="100">
                          <a:effectLst/>
                          <a:latin typeface="Meiryo UI" panose="020B0604030504040204" pitchFamily="50" charset="-128"/>
                          <a:ea typeface="Meiryo UI" panose="020B0604030504040204" pitchFamily="50" charset="-128"/>
                        </a:rPr>
                        <a:t>年度の</a:t>
                      </a:r>
                      <a:r>
                        <a:rPr lang="en-US" sz="1800" b="0" kern="100">
                          <a:effectLst/>
                          <a:latin typeface="Meiryo UI" panose="020B0604030504040204" pitchFamily="50" charset="-128"/>
                          <a:ea typeface="Meiryo UI" panose="020B0604030504040204" pitchFamily="50" charset="-128"/>
                        </a:rPr>
                        <a:t>CO2</a:t>
                      </a:r>
                      <a:r>
                        <a:rPr lang="ja-JP" sz="1800" b="0" kern="100">
                          <a:effectLst/>
                          <a:latin typeface="Meiryo UI" panose="020B0604030504040204" pitchFamily="50" charset="-128"/>
                          <a:ea typeface="Meiryo UI" panose="020B0604030504040204" pitchFamily="50" charset="-128"/>
                        </a:rPr>
                        <a:t>削減実績</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529987476"/>
                  </a:ext>
                </a:extLst>
              </a:tr>
              <a:tr h="133350">
                <a:tc>
                  <a:txBody>
                    <a:bodyPr/>
                    <a:lstStyle/>
                    <a:p>
                      <a:pPr algn="r">
                        <a:spcAft>
                          <a:spcPts val="0"/>
                        </a:spcAft>
                      </a:pPr>
                      <a:r>
                        <a:rPr lang="en-US" sz="1800" b="0" kern="100">
                          <a:effectLst/>
                          <a:latin typeface="Meiryo UI" panose="020B0604030504040204" pitchFamily="50" charset="-128"/>
                          <a:ea typeface="Meiryo UI" panose="020B0604030504040204" pitchFamily="50" charset="-128"/>
                        </a:rPr>
                        <a:t> </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r>
                        <a:rPr lang="ja-JP" sz="1800" b="0" kern="100">
                          <a:effectLst/>
                          <a:latin typeface="Meiryo UI" panose="020B0604030504040204" pitchFamily="50" charset="-128"/>
                          <a:ea typeface="Meiryo UI" panose="020B0604030504040204" pitchFamily="50" charset="-128"/>
                        </a:rPr>
                        <a:t>小中学校</a:t>
                      </a:r>
                      <a:r>
                        <a:rPr lang="en-US" sz="1800" b="0" kern="100">
                          <a:effectLst/>
                          <a:latin typeface="Meiryo UI" panose="020B0604030504040204" pitchFamily="50" charset="-128"/>
                          <a:ea typeface="Meiryo UI" panose="020B0604030504040204" pitchFamily="50" charset="-128"/>
                        </a:rPr>
                        <a:t>34</a:t>
                      </a:r>
                      <a:r>
                        <a:rPr lang="ja-JP" sz="1800" b="0" kern="100">
                          <a:effectLst/>
                          <a:latin typeface="Meiryo UI" panose="020B0604030504040204" pitchFamily="50" charset="-128"/>
                          <a:ea typeface="Meiryo UI" panose="020B0604030504040204" pitchFamily="50" charset="-128"/>
                        </a:rPr>
                        <a:t>校，近隣センター</a:t>
                      </a:r>
                      <a:r>
                        <a:rPr lang="en-US" sz="1800" b="0" kern="100">
                          <a:effectLst/>
                          <a:latin typeface="Meiryo UI" panose="020B0604030504040204" pitchFamily="50" charset="-128"/>
                          <a:ea typeface="Meiryo UI" panose="020B0604030504040204" pitchFamily="50" charset="-128"/>
                        </a:rPr>
                        <a:t>1</a:t>
                      </a:r>
                      <a:r>
                        <a:rPr lang="ja-JP" sz="1800" b="0" kern="100">
                          <a:effectLst/>
                          <a:latin typeface="Meiryo UI" panose="020B0604030504040204" pitchFamily="50" charset="-128"/>
                          <a:ea typeface="Meiryo UI" panose="020B0604030504040204" pitchFamily="50" charset="-128"/>
                        </a:rPr>
                        <a:t>か所，保育園</a:t>
                      </a:r>
                      <a:r>
                        <a:rPr lang="en-US" sz="1800" b="0" kern="100">
                          <a:effectLst/>
                          <a:latin typeface="Meiryo UI" panose="020B0604030504040204" pitchFamily="50" charset="-128"/>
                          <a:ea typeface="Meiryo UI" panose="020B0604030504040204" pitchFamily="50" charset="-128"/>
                        </a:rPr>
                        <a:t>1</a:t>
                      </a:r>
                      <a:r>
                        <a:rPr lang="ja-JP" sz="1800" b="0" kern="100">
                          <a:effectLst/>
                          <a:latin typeface="Meiryo UI" panose="020B0604030504040204" pitchFamily="50" charset="-128"/>
                          <a:ea typeface="Meiryo UI" panose="020B0604030504040204" pitchFamily="50" charset="-128"/>
                        </a:rPr>
                        <a:t>か所ほか</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r>
                        <a:rPr lang="ja-JP" sz="1800" b="0" kern="100">
                          <a:effectLst/>
                          <a:latin typeface="Meiryo UI" panose="020B0604030504040204" pitchFamily="50" charset="-128"/>
                          <a:ea typeface="Meiryo UI" panose="020B0604030504040204" pitchFamily="50" charset="-128"/>
                        </a:rPr>
                        <a:t>小中学校・近隣センター・福祉施設</a:t>
                      </a:r>
                      <a:r>
                        <a:rPr lang="en-US" sz="1800" b="0" kern="100">
                          <a:effectLst/>
                          <a:latin typeface="Meiryo UI" panose="020B0604030504040204" pitchFamily="50" charset="-128"/>
                          <a:ea typeface="Meiryo UI" panose="020B0604030504040204" pitchFamily="50" charset="-128"/>
                        </a:rPr>
                        <a:t>90</a:t>
                      </a:r>
                      <a:r>
                        <a:rPr lang="ja-JP" sz="1800" b="0" kern="100">
                          <a:effectLst/>
                          <a:latin typeface="Meiryo UI" panose="020B0604030504040204" pitchFamily="50" charset="-128"/>
                          <a:ea typeface="Meiryo UI" panose="020B0604030504040204" pitchFamily="50" charset="-128"/>
                        </a:rPr>
                        <a:t>か所</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170849026"/>
                  </a:ext>
                </a:extLst>
              </a:tr>
              <a:tr h="133350">
                <a:tc>
                  <a:txBody>
                    <a:bodyPr/>
                    <a:lstStyle/>
                    <a:p>
                      <a:pPr algn="r">
                        <a:spcAft>
                          <a:spcPts val="0"/>
                        </a:spcAft>
                      </a:pPr>
                      <a:r>
                        <a:rPr lang="en-US" sz="1800" b="0" kern="100" dirty="0">
                          <a:effectLst/>
                          <a:latin typeface="Meiryo UI" panose="020B0604030504040204" pitchFamily="50" charset="-128"/>
                          <a:ea typeface="Meiryo UI" panose="020B0604030504040204" pitchFamily="50" charset="-128"/>
                        </a:rPr>
                        <a:t>0</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0.193</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0.599</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181091850"/>
                  </a:ext>
                </a:extLst>
              </a:tr>
            </a:tbl>
          </a:graphicData>
        </a:graphic>
      </p:graphicFrame>
      <p:sp>
        <p:nvSpPr>
          <p:cNvPr id="9" name="正方形/長方形 8"/>
          <p:cNvSpPr/>
          <p:nvPr/>
        </p:nvSpPr>
        <p:spPr>
          <a:xfrm>
            <a:off x="5014812" y="5914214"/>
            <a:ext cx="6096000" cy="369332"/>
          </a:xfrm>
          <a:prstGeom prst="rect">
            <a:avLst/>
          </a:prstGeom>
        </p:spPr>
        <p:txBody>
          <a:bodyPr>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ja-JP" kern="100" dirty="0" err="1">
                <a:latin typeface="Meiryo UI" panose="020B0604030504040204" pitchFamily="50" charset="-128"/>
                <a:ea typeface="Meiryo UI" panose="020B0604030504040204" pitchFamily="50" charset="-128"/>
                <a:cs typeface="Times New Roman" panose="02020603050405020304" pitchFamily="18" charset="0"/>
              </a:rPr>
              <a:t>ｍ</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ja-JP" kern="100" dirty="0" err="1">
                <a:latin typeface="Meiryo UI" panose="020B0604030504040204" pitchFamily="50" charset="-128"/>
                <a:ea typeface="Meiryo UI" panose="020B0604030504040204" pitchFamily="50" charset="-128"/>
                <a:cs typeface="Times New Roman" panose="02020603050405020304" pitchFamily="18" charset="0"/>
              </a:rPr>
              <a:t>ｍ</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設置による冷房短縮時間を１日１時間として算出</a:t>
            </a:r>
          </a:p>
        </p:txBody>
      </p:sp>
      <p:sp>
        <p:nvSpPr>
          <p:cNvPr id="10" name="テキスト ボックス 9"/>
          <p:cNvSpPr txBox="1"/>
          <p:nvPr/>
        </p:nvSpPr>
        <p:spPr>
          <a:xfrm>
            <a:off x="11900262" y="6488703"/>
            <a:ext cx="287386" cy="369332"/>
          </a:xfrm>
          <a:prstGeom prst="rect">
            <a:avLst/>
          </a:prstGeom>
          <a:noFill/>
        </p:spPr>
        <p:txBody>
          <a:bodyPr wrap="square" rtlCol="0">
            <a:spAutoFit/>
          </a:bodyPr>
          <a:lstStyle/>
          <a:p>
            <a:r>
              <a:rPr lang="en-US" altLang="ja-JP" dirty="0"/>
              <a:t>5</a:t>
            </a:r>
            <a:endParaRPr kumimoji="1" lang="ja-JP" altLang="en-US" dirty="0"/>
          </a:p>
        </p:txBody>
      </p:sp>
    </p:spTree>
    <p:extLst>
      <p:ext uri="{BB962C8B-B14F-4D97-AF65-F5344CB8AC3E}">
        <p14:creationId xmlns:p14="http://schemas.microsoft.com/office/powerpoint/2010/main" val="3533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3509" y="300446"/>
            <a:ext cx="2442754"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５　総括</a:t>
            </a:r>
          </a:p>
        </p:txBody>
      </p:sp>
      <p:sp>
        <p:nvSpPr>
          <p:cNvPr id="5" name="正方形/長方形 4"/>
          <p:cNvSpPr/>
          <p:nvPr/>
        </p:nvSpPr>
        <p:spPr>
          <a:xfrm>
            <a:off x="427478" y="669778"/>
            <a:ext cx="4497219"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Times New Roman" panose="02020603050405020304" pitchFamily="18" charset="0"/>
              </a:rPr>
              <a:t>(1) </a:t>
            </a:r>
            <a:r>
              <a:rPr lang="ja-JP" altLang="ja-JP" dirty="0">
                <a:latin typeface="Meiryo UI" panose="020B0604030504040204" pitchFamily="50" charset="-128"/>
                <a:ea typeface="Meiryo UI" panose="020B0604030504040204" pitchFamily="50" charset="-128"/>
                <a:cs typeface="Times New Roman" panose="02020603050405020304" pitchFamily="18" charset="0"/>
              </a:rPr>
              <a:t>１から４までの取組による</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a:t>
            </a:r>
            <a:r>
              <a:rPr lang="ja-JP" altLang="en-US" dirty="0">
                <a:latin typeface="Meiryo UI" panose="020B0604030504040204" pitchFamily="50" charset="-128"/>
                <a:ea typeface="Meiryo UI" panose="020B0604030504040204" pitchFamily="50" charset="-128"/>
                <a:cs typeface="Times New Roman" panose="02020603050405020304" pitchFamily="18" charset="0"/>
              </a:rPr>
              <a:t>₂</a:t>
            </a:r>
            <a:r>
              <a:rPr lang="ja-JP" altLang="ja-JP" dirty="0">
                <a:latin typeface="Meiryo UI" panose="020B0604030504040204" pitchFamily="50" charset="-128"/>
                <a:ea typeface="Meiryo UI" panose="020B0604030504040204" pitchFamily="50" charset="-128"/>
                <a:cs typeface="Times New Roman" panose="02020603050405020304" pitchFamily="18" charset="0"/>
              </a:rPr>
              <a:t>削減量</a:t>
            </a:r>
            <a:endParaRPr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427478" y="2021719"/>
            <a:ext cx="5503060"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Times New Roman" panose="02020603050405020304" pitchFamily="18" charset="0"/>
              </a:rPr>
              <a:t>(2) </a:t>
            </a:r>
            <a:r>
              <a:rPr lang="ja-JP" altLang="ja-JP" dirty="0">
                <a:latin typeface="Meiryo UI" panose="020B0604030504040204" pitchFamily="50" charset="-128"/>
                <a:ea typeface="Meiryo UI" panose="020B0604030504040204" pitchFamily="50" charset="-128"/>
                <a:cs typeface="Times New Roman" panose="02020603050405020304" pitchFamily="18" charset="0"/>
              </a:rPr>
              <a:t>１から４までの取組による</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a:t>
            </a:r>
            <a:r>
              <a:rPr lang="ja-JP" altLang="en-US" dirty="0">
                <a:latin typeface="Meiryo UI" panose="020B0604030504040204" pitchFamily="50" charset="-128"/>
                <a:ea typeface="Meiryo UI" panose="020B0604030504040204" pitchFamily="50" charset="-128"/>
                <a:cs typeface="Times New Roman" panose="02020603050405020304" pitchFamily="18" charset="0"/>
              </a:rPr>
              <a:t>₂排出量と削減率</a:t>
            </a:r>
            <a:endParaRPr lang="ja-JP" altLang="en-US"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827336716"/>
              </p:ext>
            </p:extLst>
          </p:nvPr>
        </p:nvGraphicFramePr>
        <p:xfrm>
          <a:off x="694509" y="1099113"/>
          <a:ext cx="11048999" cy="822960"/>
        </p:xfrm>
        <a:graphic>
          <a:graphicData uri="http://schemas.openxmlformats.org/drawingml/2006/table">
            <a:tbl>
              <a:tblPr firstRow="1" firstCol="1" bandRow="1">
                <a:tableStyleId>{E8B1032C-EA38-4F05-BA0D-38AFFFC7BED3}</a:tableStyleId>
              </a:tblPr>
              <a:tblGrid>
                <a:gridCol w="2590523">
                  <a:extLst>
                    <a:ext uri="{9D8B030D-6E8A-4147-A177-3AD203B41FA5}">
                      <a16:colId xmlns:a16="http://schemas.microsoft.com/office/drawing/2014/main" val="95305305"/>
                    </a:ext>
                  </a:extLst>
                </a:gridCol>
                <a:gridCol w="3801138">
                  <a:extLst>
                    <a:ext uri="{9D8B030D-6E8A-4147-A177-3AD203B41FA5}">
                      <a16:colId xmlns:a16="http://schemas.microsoft.com/office/drawing/2014/main" val="4110360952"/>
                    </a:ext>
                  </a:extLst>
                </a:gridCol>
                <a:gridCol w="4657338">
                  <a:extLst>
                    <a:ext uri="{9D8B030D-6E8A-4147-A177-3AD203B41FA5}">
                      <a16:colId xmlns:a16="http://schemas.microsoft.com/office/drawing/2014/main" val="2175650232"/>
                    </a:ext>
                  </a:extLst>
                </a:gridCol>
              </a:tblGrid>
              <a:tr h="0">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2</a:t>
                      </a:r>
                      <a:r>
                        <a:rPr lang="ja-JP" sz="1800" b="0" kern="100" dirty="0">
                          <a:effectLst/>
                          <a:latin typeface="Meiryo UI" panose="020B0604030504040204" pitchFamily="50" charset="-128"/>
                          <a:ea typeface="Meiryo UI" panose="020B0604030504040204" pitchFamily="50" charset="-128"/>
                        </a:rPr>
                        <a:t>年度の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削減実績</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just">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年度までの</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削減量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606228298"/>
                  </a:ext>
                </a:extLst>
              </a:tr>
              <a:tr h="133350">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82</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3,0</a:t>
                      </a:r>
                      <a:r>
                        <a:rPr lang="en-US" altLang="ja-JP" sz="1800" b="0" kern="100" dirty="0">
                          <a:effectLst/>
                          <a:latin typeface="Meiryo UI" panose="020B0604030504040204" pitchFamily="50" charset="-128"/>
                          <a:ea typeface="Meiryo UI" panose="020B0604030504040204" pitchFamily="50" charset="-128"/>
                        </a:rPr>
                        <a:t>19</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15,</a:t>
                      </a:r>
                      <a:r>
                        <a:rPr lang="en-US" altLang="ja-JP" sz="1800" b="0" kern="100" dirty="0">
                          <a:effectLst/>
                          <a:latin typeface="Meiryo UI" panose="020B0604030504040204" pitchFamily="50" charset="-128"/>
                          <a:ea typeface="Meiryo UI" panose="020B0604030504040204" pitchFamily="50" charset="-128"/>
                        </a:rPr>
                        <a:t>016</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9283916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958155988"/>
              </p:ext>
            </p:extLst>
          </p:nvPr>
        </p:nvGraphicFramePr>
        <p:xfrm>
          <a:off x="694509" y="2425194"/>
          <a:ext cx="11048998" cy="1097280"/>
        </p:xfrm>
        <a:graphic>
          <a:graphicData uri="http://schemas.openxmlformats.org/drawingml/2006/table">
            <a:tbl>
              <a:tblPr firstRow="1" firstCol="1" bandRow="1">
                <a:tableStyleId>{E8B1032C-EA38-4F05-BA0D-38AFFFC7BED3}</a:tableStyleId>
              </a:tblPr>
              <a:tblGrid>
                <a:gridCol w="2244633">
                  <a:extLst>
                    <a:ext uri="{9D8B030D-6E8A-4147-A177-3AD203B41FA5}">
                      <a16:colId xmlns:a16="http://schemas.microsoft.com/office/drawing/2014/main" val="2316153502"/>
                    </a:ext>
                  </a:extLst>
                </a:gridCol>
                <a:gridCol w="1908485">
                  <a:extLst>
                    <a:ext uri="{9D8B030D-6E8A-4147-A177-3AD203B41FA5}">
                      <a16:colId xmlns:a16="http://schemas.microsoft.com/office/drawing/2014/main" val="1612180111"/>
                    </a:ext>
                  </a:extLst>
                </a:gridCol>
                <a:gridCol w="2416359">
                  <a:extLst>
                    <a:ext uri="{9D8B030D-6E8A-4147-A177-3AD203B41FA5}">
                      <a16:colId xmlns:a16="http://schemas.microsoft.com/office/drawing/2014/main" val="3006909769"/>
                    </a:ext>
                  </a:extLst>
                </a:gridCol>
                <a:gridCol w="2186172">
                  <a:extLst>
                    <a:ext uri="{9D8B030D-6E8A-4147-A177-3AD203B41FA5}">
                      <a16:colId xmlns:a16="http://schemas.microsoft.com/office/drawing/2014/main" val="99373069"/>
                    </a:ext>
                  </a:extLst>
                </a:gridCol>
                <a:gridCol w="2293349">
                  <a:extLst>
                    <a:ext uri="{9D8B030D-6E8A-4147-A177-3AD203B41FA5}">
                      <a16:colId xmlns:a16="http://schemas.microsoft.com/office/drawing/2014/main" val="996978104"/>
                    </a:ext>
                  </a:extLst>
                </a:gridCol>
              </a:tblGrid>
              <a:tr h="0">
                <a:tc>
                  <a:txBody>
                    <a:bodyPr/>
                    <a:lstStyle/>
                    <a:p>
                      <a:pPr algn="ctr">
                        <a:spcAft>
                          <a:spcPts val="0"/>
                        </a:spcAft>
                      </a:pPr>
                      <a:r>
                        <a:rPr lang="ja-JP" sz="1800" b="0" kern="100" dirty="0">
                          <a:effectLst/>
                          <a:latin typeface="Meiryo UI" panose="020B0604030504040204" pitchFamily="50" charset="-128"/>
                          <a:ea typeface="Meiryo UI" panose="020B0604030504040204" pitchFamily="50" charset="-128"/>
                        </a:rPr>
                        <a:t>【基準年度】</a:t>
                      </a:r>
                      <a:endParaRPr lang="en-US" altLang="ja-JP" sz="1800" b="0" kern="100" dirty="0">
                        <a:effectLst/>
                        <a:latin typeface="Meiryo UI" panose="020B0604030504040204" pitchFamily="50" charset="-128"/>
                        <a:ea typeface="Meiryo UI" panose="020B0604030504040204" pitchFamily="50" charset="-128"/>
                      </a:endParaRPr>
                    </a:p>
                    <a:p>
                      <a:pPr algn="ctr">
                        <a:spcAft>
                          <a:spcPts val="0"/>
                        </a:spcAft>
                      </a:pPr>
                      <a:r>
                        <a:rPr lang="ja-JP" sz="1800" b="0" kern="100" dirty="0">
                          <a:effectLst/>
                          <a:latin typeface="Meiryo UI" panose="020B0604030504040204" pitchFamily="50" charset="-128"/>
                          <a:ea typeface="Meiryo UI" panose="020B0604030504040204" pitchFamily="50" charset="-128"/>
                        </a:rPr>
                        <a:t>平成</a:t>
                      </a:r>
                      <a:r>
                        <a:rPr lang="en-US" sz="1800" b="0" kern="100" dirty="0">
                          <a:effectLst/>
                          <a:latin typeface="Meiryo UI" panose="020B0604030504040204" pitchFamily="50" charset="-128"/>
                          <a:ea typeface="Meiryo UI" panose="020B0604030504040204" pitchFamily="50" charset="-128"/>
                        </a:rPr>
                        <a:t>25(2013)</a:t>
                      </a:r>
                      <a:r>
                        <a:rPr lang="ja-JP" sz="1800" b="0" kern="100" dirty="0">
                          <a:effectLst/>
                          <a:latin typeface="Meiryo UI" panose="020B0604030504040204" pitchFamily="50" charset="-128"/>
                          <a:ea typeface="Meiryo UI" panose="020B0604030504040204" pitchFamily="50" charset="-128"/>
                        </a:rPr>
                        <a:t>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800" b="0" kern="100" dirty="0">
                          <a:effectLst/>
                          <a:latin typeface="Meiryo UI" panose="020B0604030504040204" pitchFamily="50" charset="-128"/>
                          <a:ea typeface="Meiryo UI" panose="020B0604030504040204" pitchFamily="50" charset="-128"/>
                        </a:rPr>
                        <a:t>令和２年度</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800" b="0" kern="100" dirty="0">
                          <a:effectLst/>
                          <a:latin typeface="Meiryo UI" panose="020B0604030504040204" pitchFamily="50" charset="-128"/>
                          <a:ea typeface="Meiryo UI" panose="020B0604030504040204" pitchFamily="50" charset="-128"/>
                        </a:rPr>
                        <a:t>【目標年度】</a:t>
                      </a:r>
                      <a:endParaRPr lang="en-US" altLang="ja-JP" sz="1800" b="0" kern="100" dirty="0">
                        <a:effectLst/>
                        <a:latin typeface="Meiryo UI" panose="020B0604030504040204" pitchFamily="50" charset="-128"/>
                        <a:ea typeface="Meiryo UI" panose="020B0604030504040204" pitchFamily="50" charset="-128"/>
                      </a:endParaRPr>
                    </a:p>
                    <a:p>
                      <a:pPr algn="ctr">
                        <a:spcAft>
                          <a:spcPts val="0"/>
                        </a:spcAft>
                      </a:pPr>
                      <a:r>
                        <a:rPr lang="ja-JP" sz="1800" b="0" kern="100" dirty="0">
                          <a:effectLst/>
                          <a:latin typeface="Meiryo UI" panose="020B0604030504040204" pitchFamily="50" charset="-128"/>
                          <a:ea typeface="Meiryo UI" panose="020B0604030504040204" pitchFamily="50" charset="-128"/>
                        </a:rPr>
                        <a:t>令和</a:t>
                      </a:r>
                      <a:r>
                        <a:rPr lang="en-US" sz="1800" b="0" kern="100" dirty="0">
                          <a:effectLst/>
                          <a:latin typeface="Meiryo UI" panose="020B0604030504040204" pitchFamily="50" charset="-128"/>
                          <a:ea typeface="Meiryo UI" panose="020B0604030504040204" pitchFamily="50" charset="-128"/>
                        </a:rPr>
                        <a:t>12(2030)</a:t>
                      </a:r>
                      <a:r>
                        <a:rPr lang="ja-JP" sz="1800" b="0" kern="100" dirty="0">
                          <a:effectLst/>
                          <a:latin typeface="Meiryo UI" panose="020B0604030504040204" pitchFamily="50" charset="-128"/>
                          <a:ea typeface="Meiryo UI" panose="020B0604030504040204" pitchFamily="50" charset="-128"/>
                        </a:rPr>
                        <a:t>年度</a:t>
                      </a:r>
                      <a:r>
                        <a:rPr lang="en-US" sz="1800" b="0" kern="100" dirty="0">
                          <a:effectLst/>
                          <a:latin typeface="Meiryo UI" panose="020B0604030504040204" pitchFamily="50" charset="-128"/>
                          <a:ea typeface="Meiryo UI" panose="020B0604030504040204" pitchFamily="50" charset="-128"/>
                        </a:rPr>
                        <a:t>CO2</a:t>
                      </a:r>
                      <a:r>
                        <a:rPr lang="ja-JP" sz="1800" b="0" kern="100" dirty="0">
                          <a:effectLst/>
                          <a:latin typeface="Meiryo UI" panose="020B0604030504040204" pitchFamily="50" charset="-128"/>
                          <a:ea typeface="Meiryo UI" panose="020B0604030504040204" pitchFamily="50" charset="-128"/>
                        </a:rPr>
                        <a:t>排出見込量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800" b="0" kern="100">
                          <a:effectLst/>
                          <a:latin typeface="Meiryo UI" panose="020B0604030504040204" pitchFamily="50" charset="-128"/>
                          <a:ea typeface="Meiryo UI" panose="020B0604030504040204" pitchFamily="50" charset="-128"/>
                        </a:rPr>
                        <a:t>基準年度比削減量</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800" b="0" kern="100">
                          <a:effectLst/>
                          <a:latin typeface="Meiryo UI" panose="020B0604030504040204" pitchFamily="50" charset="-128"/>
                          <a:ea typeface="Meiryo UI" panose="020B0604030504040204" pitchFamily="50" charset="-128"/>
                        </a:rPr>
                        <a:t>基準年度比削減率</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06827857"/>
                  </a:ext>
                </a:extLst>
              </a:tr>
              <a:tr h="0">
                <a:tc>
                  <a:txBody>
                    <a:bodyPr/>
                    <a:lstStyle/>
                    <a:p>
                      <a:pPr algn="r">
                        <a:spcAft>
                          <a:spcPts val="0"/>
                        </a:spcAft>
                      </a:pPr>
                      <a:r>
                        <a:rPr lang="en-US" sz="1800" b="0" kern="100" dirty="0">
                          <a:effectLst/>
                          <a:latin typeface="Meiryo UI" panose="020B0604030504040204" pitchFamily="50" charset="-128"/>
                          <a:ea typeface="Meiryo UI" panose="020B0604030504040204" pitchFamily="50" charset="-128"/>
                        </a:rPr>
                        <a:t>35,215</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en-US" sz="1800" b="0" kern="100">
                          <a:effectLst/>
                          <a:latin typeface="Meiryo UI" panose="020B0604030504040204" pitchFamily="50" charset="-128"/>
                          <a:ea typeface="Meiryo UI" panose="020B0604030504040204" pitchFamily="50" charset="-128"/>
                        </a:rPr>
                        <a:t>26,025</a:t>
                      </a:r>
                      <a:r>
                        <a:rPr lang="ja-JP" sz="1800" b="0" kern="100">
                          <a:effectLst/>
                          <a:latin typeface="Meiryo UI" panose="020B0604030504040204" pitchFamily="50" charset="-128"/>
                          <a:ea typeface="Meiryo UI" panose="020B0604030504040204" pitchFamily="50" charset="-128"/>
                        </a:rPr>
                        <a:t>ｔ</a:t>
                      </a:r>
                      <a:endParaRPr lang="ja-JP" sz="18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en-US" sz="1800" b="0" kern="100" dirty="0">
                          <a:effectLst/>
                          <a:latin typeface="Meiryo UI" panose="020B0604030504040204" pitchFamily="50" charset="-128"/>
                          <a:ea typeface="Meiryo UI" panose="020B0604030504040204" pitchFamily="50" charset="-128"/>
                        </a:rPr>
                        <a:t>1</a:t>
                      </a:r>
                      <a:r>
                        <a:rPr lang="en-US" altLang="ja-JP" sz="1800" b="0" kern="100" dirty="0">
                          <a:effectLst/>
                          <a:latin typeface="Meiryo UI" panose="020B0604030504040204" pitchFamily="50" charset="-128"/>
                          <a:ea typeface="Meiryo UI" panose="020B0604030504040204" pitchFamily="50" charset="-128"/>
                        </a:rPr>
                        <a:t>1</a:t>
                      </a:r>
                      <a:r>
                        <a:rPr lang="en-US" sz="1800" b="0" kern="100" dirty="0">
                          <a:effectLst/>
                          <a:latin typeface="Meiryo UI" panose="020B0604030504040204" pitchFamily="50" charset="-128"/>
                          <a:ea typeface="Meiryo UI" panose="020B0604030504040204" pitchFamily="50" charset="-128"/>
                        </a:rPr>
                        <a:t>,</a:t>
                      </a:r>
                      <a:r>
                        <a:rPr lang="en-US" altLang="ja-JP" sz="1800" b="0" kern="100" dirty="0">
                          <a:effectLst/>
                          <a:latin typeface="Meiryo UI" panose="020B0604030504040204" pitchFamily="50" charset="-128"/>
                          <a:ea typeface="Meiryo UI" panose="020B0604030504040204" pitchFamily="50" charset="-128"/>
                        </a:rPr>
                        <a:t>009</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ja-JP" sz="1800" b="0" kern="100" dirty="0">
                          <a:effectLst/>
                          <a:latin typeface="Meiryo UI" panose="020B0604030504040204" pitchFamily="50" charset="-128"/>
                          <a:ea typeface="Meiryo UI" panose="020B0604030504040204" pitchFamily="50" charset="-128"/>
                        </a:rPr>
                        <a:t>▲</a:t>
                      </a:r>
                      <a:r>
                        <a:rPr lang="en-US" sz="1800" b="0" kern="100" dirty="0">
                          <a:effectLst/>
                          <a:latin typeface="Meiryo UI" panose="020B0604030504040204" pitchFamily="50" charset="-128"/>
                          <a:ea typeface="Meiryo UI" panose="020B0604030504040204" pitchFamily="50" charset="-128"/>
                        </a:rPr>
                        <a:t>24,</a:t>
                      </a:r>
                      <a:r>
                        <a:rPr lang="en-US" altLang="ja-JP" sz="1800" b="0" kern="100" dirty="0">
                          <a:effectLst/>
                          <a:latin typeface="Meiryo UI" panose="020B0604030504040204" pitchFamily="50" charset="-128"/>
                          <a:ea typeface="Meiryo UI" panose="020B0604030504040204" pitchFamily="50" charset="-128"/>
                        </a:rPr>
                        <a:t>206</a:t>
                      </a:r>
                      <a:r>
                        <a:rPr lang="ja-JP" sz="1800" b="0" kern="100" dirty="0">
                          <a:effectLst/>
                          <a:latin typeface="Meiryo UI" panose="020B0604030504040204" pitchFamily="50" charset="-128"/>
                          <a:ea typeface="Meiryo UI" panose="020B0604030504040204" pitchFamily="50" charset="-128"/>
                        </a:rPr>
                        <a:t>ｔ</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spcAft>
                          <a:spcPts val="0"/>
                        </a:spcAft>
                      </a:pPr>
                      <a:r>
                        <a:rPr lang="en-US" altLang="ja-JP" sz="1800" b="0" kern="100" dirty="0">
                          <a:effectLst/>
                          <a:latin typeface="Meiryo UI" panose="020B0604030504040204" pitchFamily="50" charset="-128"/>
                          <a:ea typeface="Meiryo UI" panose="020B0604030504040204" pitchFamily="50" charset="-128"/>
                        </a:rPr>
                        <a:t>69</a:t>
                      </a:r>
                      <a:r>
                        <a:rPr lang="ja-JP" sz="1800" b="0" kern="100" dirty="0">
                          <a:effectLst/>
                          <a:latin typeface="Meiryo UI" panose="020B0604030504040204" pitchFamily="50" charset="-128"/>
                          <a:ea typeface="Meiryo UI" panose="020B0604030504040204" pitchFamily="50" charset="-128"/>
                        </a:rPr>
                        <a: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434965213"/>
                  </a:ext>
                </a:extLst>
              </a:tr>
            </a:tbl>
          </a:graphicData>
        </a:graphic>
      </p:graphicFrame>
      <p:sp>
        <p:nvSpPr>
          <p:cNvPr id="9" name="テキスト ボックス 8"/>
          <p:cNvSpPr txBox="1"/>
          <p:nvPr/>
        </p:nvSpPr>
        <p:spPr>
          <a:xfrm>
            <a:off x="616131" y="4249310"/>
            <a:ext cx="11205753" cy="2031325"/>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a:t>国は令和</a:t>
            </a:r>
            <a:r>
              <a:rPr kumimoji="1" lang="en-US" altLang="ja-JP" dirty="0"/>
              <a:t>3</a:t>
            </a:r>
            <a:r>
              <a:rPr kumimoji="1" lang="ja-JP" altLang="en-US" dirty="0"/>
              <a:t>年</a:t>
            </a:r>
            <a:r>
              <a:rPr kumimoji="1" lang="en-US" altLang="ja-JP" dirty="0"/>
              <a:t>10</a:t>
            </a:r>
            <a:r>
              <a:rPr kumimoji="1" lang="ja-JP" altLang="en-US" dirty="0"/>
              <a:t>月に新たな地球温暖化対策計画を閣議決定し，令和</a:t>
            </a:r>
            <a:r>
              <a:rPr kumimoji="1" lang="en-US" altLang="ja-JP" dirty="0"/>
              <a:t>12(2030</a:t>
            </a:r>
            <a:r>
              <a:rPr lang="en-US" altLang="ja-JP" dirty="0"/>
              <a:t>)</a:t>
            </a:r>
            <a:r>
              <a:rPr lang="ja-JP" altLang="en-US" dirty="0"/>
              <a:t>年度の業務その他部門</a:t>
            </a:r>
            <a:r>
              <a:rPr kumimoji="1" lang="ja-JP" altLang="en-US" dirty="0"/>
              <a:t>の削減目標を基準年</a:t>
            </a:r>
            <a:r>
              <a:rPr kumimoji="1" lang="en-US" altLang="ja-JP" dirty="0"/>
              <a:t>(</a:t>
            </a:r>
            <a:r>
              <a:rPr kumimoji="1" lang="ja-JP" altLang="en-US" dirty="0"/>
              <a:t>平成</a:t>
            </a:r>
            <a:r>
              <a:rPr kumimoji="1" lang="en-US" altLang="ja-JP" dirty="0"/>
              <a:t>25(2013)</a:t>
            </a:r>
            <a:r>
              <a:rPr kumimoji="1" lang="ja-JP" altLang="en-US" dirty="0"/>
              <a:t>年度比で</a:t>
            </a:r>
            <a:r>
              <a:rPr kumimoji="1" lang="en-US" altLang="ja-JP" dirty="0"/>
              <a:t>51</a:t>
            </a:r>
            <a:r>
              <a:rPr kumimoji="1" lang="ja-JP" altLang="en-US" dirty="0"/>
              <a:t>％と設定</a:t>
            </a:r>
            <a:endParaRPr kumimoji="1" lang="en-US" altLang="ja-JP" dirty="0"/>
          </a:p>
          <a:p>
            <a:pPr marL="285750" indent="-285750">
              <a:buFont typeface="Wingdings" panose="05000000000000000000" pitchFamily="2" charset="2"/>
              <a:buChar char="l"/>
            </a:pPr>
            <a:r>
              <a:rPr lang="ja-JP" altLang="en-US" dirty="0"/>
              <a:t>柏市は国の目標を大きく上回る</a:t>
            </a:r>
            <a:r>
              <a:rPr lang="en-US" altLang="ja-JP" dirty="0"/>
              <a:t>70</a:t>
            </a:r>
            <a:r>
              <a:rPr lang="ja-JP" altLang="en-US" dirty="0"/>
              <a:t>％に設定</a:t>
            </a:r>
            <a:endParaRPr lang="en-US" altLang="ja-JP" dirty="0"/>
          </a:p>
          <a:p>
            <a:pPr marL="285750" indent="-285750">
              <a:buFont typeface="Wingdings" panose="05000000000000000000" pitchFamily="2" charset="2"/>
              <a:buChar char="l"/>
            </a:pPr>
            <a:r>
              <a:rPr lang="ja-JP" altLang="en-US" dirty="0"/>
              <a:t>目標設定にあたっては，取り組みの柱の一つである「環境に配慮した電力調達（</a:t>
            </a:r>
            <a:r>
              <a:rPr lang="en-US" altLang="ja-JP" dirty="0"/>
              <a:t>PPS</a:t>
            </a:r>
            <a:r>
              <a:rPr lang="ja-JP" altLang="en-US" dirty="0"/>
              <a:t>）」による</a:t>
            </a:r>
            <a:r>
              <a:rPr lang="en-US" altLang="ja-JP" dirty="0"/>
              <a:t>CO</a:t>
            </a:r>
            <a:r>
              <a:rPr lang="ja-JP" altLang="en-US" dirty="0"/>
              <a:t>₂削減量を除外しているため，</a:t>
            </a:r>
            <a:r>
              <a:rPr lang="en-US" altLang="ja-JP" dirty="0"/>
              <a:t>PPS</a:t>
            </a:r>
            <a:r>
              <a:rPr lang="ja-JP" altLang="en-US" dirty="0"/>
              <a:t>の積極的導入により，削減率は更に高まる予測</a:t>
            </a:r>
            <a:endParaRPr lang="en-US" altLang="ja-JP" dirty="0"/>
          </a:p>
          <a:p>
            <a:pPr marL="285750" indent="-285750">
              <a:buFont typeface="Wingdings" panose="05000000000000000000" pitchFamily="2" charset="2"/>
              <a:buChar char="l"/>
            </a:pPr>
            <a:r>
              <a:rPr kumimoji="1" lang="ja-JP" altLang="en-US" dirty="0"/>
              <a:t>旧沼南町最終処分場を核とした自治体新電力の事業化や清掃工場の余剰電力活用などにより，公共施設の</a:t>
            </a:r>
            <a:r>
              <a:rPr kumimoji="1" lang="en-US" altLang="ja-JP" dirty="0"/>
              <a:t>CO</a:t>
            </a:r>
            <a:r>
              <a:rPr kumimoji="1" lang="ja-JP" altLang="en-US" dirty="0"/>
              <a:t>₂排出量の更なる削減を目指す。</a:t>
            </a:r>
          </a:p>
        </p:txBody>
      </p:sp>
      <p:sp>
        <p:nvSpPr>
          <p:cNvPr id="10" name="テキスト ボックス 9"/>
          <p:cNvSpPr txBox="1"/>
          <p:nvPr/>
        </p:nvSpPr>
        <p:spPr>
          <a:xfrm>
            <a:off x="11900262" y="6488703"/>
            <a:ext cx="287386" cy="369332"/>
          </a:xfrm>
          <a:prstGeom prst="rect">
            <a:avLst/>
          </a:prstGeom>
          <a:noFill/>
        </p:spPr>
        <p:txBody>
          <a:bodyPr wrap="square" rtlCol="0">
            <a:spAutoFit/>
          </a:bodyPr>
          <a:lstStyle/>
          <a:p>
            <a:r>
              <a:rPr lang="en-US" altLang="ja-JP" dirty="0"/>
              <a:t>6</a:t>
            </a:r>
            <a:endParaRPr kumimoji="1" lang="ja-JP" altLang="en-US" dirty="0"/>
          </a:p>
        </p:txBody>
      </p:sp>
      <p:sp>
        <p:nvSpPr>
          <p:cNvPr id="12" name="正方形/長方形 11"/>
          <p:cNvSpPr/>
          <p:nvPr/>
        </p:nvSpPr>
        <p:spPr>
          <a:xfrm>
            <a:off x="427478" y="3602979"/>
            <a:ext cx="5503060" cy="646331"/>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Times New Roman" panose="02020603050405020304" pitchFamily="18" charset="0"/>
              </a:rPr>
              <a:t>(3) CO</a:t>
            </a:r>
            <a:r>
              <a:rPr lang="ja-JP" altLang="en-US" dirty="0">
                <a:latin typeface="Meiryo UI" panose="020B0604030504040204" pitchFamily="50" charset="-128"/>
                <a:ea typeface="Meiryo UI" panose="020B0604030504040204" pitchFamily="50" charset="-128"/>
                <a:cs typeface="Times New Roman" panose="02020603050405020304" pitchFamily="18" charset="0"/>
              </a:rPr>
              <a:t>₂排出量の削減目標率</a:t>
            </a:r>
          </a:p>
          <a:p>
            <a:r>
              <a:rPr lang="ja-JP" altLang="en-US" dirty="0">
                <a:latin typeface="Meiryo UI" panose="020B0604030504040204" pitchFamily="50" charset="-128"/>
                <a:ea typeface="Meiryo UI" panose="020B0604030504040204" pitchFamily="50" charset="-128"/>
                <a:cs typeface="Times New Roman" panose="02020603050405020304" pitchFamily="18" charset="0"/>
              </a:rPr>
              <a:t>　　　基準年度比</a:t>
            </a:r>
            <a:r>
              <a:rPr lang="en-US" altLang="ja-JP" dirty="0">
                <a:latin typeface="Meiryo UI" panose="020B0604030504040204" pitchFamily="50" charset="-128"/>
                <a:ea typeface="Meiryo UI" panose="020B0604030504040204" pitchFamily="50" charset="-128"/>
                <a:cs typeface="Times New Roman" panose="02020603050405020304" pitchFamily="18" charset="0"/>
              </a:rPr>
              <a:t>70%</a:t>
            </a:r>
            <a:r>
              <a:rPr lang="ja-JP" altLang="en-US" dirty="0">
                <a:latin typeface="Meiryo UI" panose="020B0604030504040204" pitchFamily="50" charset="-128"/>
                <a:ea typeface="Meiryo UI" panose="020B0604030504040204" pitchFamily="50" charset="-128"/>
                <a:cs typeface="Times New Roman" panose="02020603050405020304" pitchFamily="18" charset="0"/>
              </a:rPr>
              <a:t>減</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98117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1175</Words>
  <Application>Microsoft Office PowerPoint</Application>
  <PresentationFormat>ワイド画面</PresentationFormat>
  <Paragraphs>263</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SimSun</vt:lpstr>
      <vt:lpstr>游ゴシック</vt:lpstr>
      <vt:lpstr>游ゴシック Light</vt:lpstr>
      <vt:lpstr>Arial</vt:lpstr>
      <vt:lpstr>Times New Roman</vt:lpstr>
      <vt:lpstr>Wingdings</vt:lpstr>
      <vt:lpstr>Office テーマ</vt:lpstr>
      <vt:lpstr>柏市の事務事業に係るＣＯ２削減の取組</vt:lpstr>
      <vt:lpstr>１　エネルギー別使用量の推移</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１．エネルギー別使用量の推移</dc:title>
  <dc:creator>環境政策課２５</dc:creator>
  <cp:lastModifiedBy>環境政策課２５</cp:lastModifiedBy>
  <cp:revision>17</cp:revision>
  <cp:lastPrinted>2022-03-17T08:43:59Z</cp:lastPrinted>
  <dcterms:created xsi:type="dcterms:W3CDTF">2022-03-16T04:47:06Z</dcterms:created>
  <dcterms:modified xsi:type="dcterms:W3CDTF">2022-03-17T23:48:19Z</dcterms:modified>
</cp:coreProperties>
</file>