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7" r:id="rId2"/>
    <p:sldId id="258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FF"/>
    <a:srgbClr val="33CCFF"/>
    <a:srgbClr val="0033CC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5B701-BE05-4A0A-8EEB-8AB6361E2E52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4F45E5-2951-4AA7-912B-2EC100C90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0774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5095-9020-435E-B164-F6CBA9FDFE80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9166A-CB54-4581-82E3-A9FCAD55C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8023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5095-9020-435E-B164-F6CBA9FDFE80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9166A-CB54-4581-82E3-A9FCAD55C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359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5095-9020-435E-B164-F6CBA9FDFE80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9166A-CB54-4581-82E3-A9FCAD55C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411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5095-9020-435E-B164-F6CBA9FDFE80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9166A-CB54-4581-82E3-A9FCAD55C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089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5095-9020-435E-B164-F6CBA9FDFE80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9166A-CB54-4581-82E3-A9FCAD55C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22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5095-9020-435E-B164-F6CBA9FDFE80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9166A-CB54-4581-82E3-A9FCAD55C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728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5095-9020-435E-B164-F6CBA9FDFE80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9166A-CB54-4581-82E3-A9FCAD55C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114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5095-9020-435E-B164-F6CBA9FDFE80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9166A-CB54-4581-82E3-A9FCAD55C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996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5095-9020-435E-B164-F6CBA9FDFE80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9166A-CB54-4581-82E3-A9FCAD55C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836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5095-9020-435E-B164-F6CBA9FDFE80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9166A-CB54-4581-82E3-A9FCAD55C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1737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5095-9020-435E-B164-F6CBA9FDFE80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9166A-CB54-4581-82E3-A9FCAD55C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856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A5095-9020-435E-B164-F6CBA9FDFE80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9166A-CB54-4581-82E3-A9FCAD55C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7069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" y="-17654"/>
            <a:ext cx="12191999" cy="1083212"/>
          </a:xfrm>
          <a:prstGeom prst="rect">
            <a:avLst/>
          </a:prstGeom>
          <a:pattFill prst="pct90">
            <a:fgClr>
              <a:srgbClr val="0000FF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200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　青和園を承継する事業所の選定について</a:t>
            </a:r>
            <a:endParaRPr kumimoji="1" lang="ja-JP" altLang="en-US" sz="3200" spc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938361"/>
              </p:ext>
            </p:extLst>
          </p:nvPr>
        </p:nvGraphicFramePr>
        <p:xfrm>
          <a:off x="235125" y="1624212"/>
          <a:ext cx="4245435" cy="168069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029346">
                  <a:extLst>
                    <a:ext uri="{9D8B030D-6E8A-4147-A177-3AD203B41FA5}">
                      <a16:colId xmlns:a16="http://schemas.microsoft.com/office/drawing/2014/main" val="3925696337"/>
                    </a:ext>
                  </a:extLst>
                </a:gridCol>
                <a:gridCol w="2216089">
                  <a:extLst>
                    <a:ext uri="{9D8B030D-6E8A-4147-A177-3AD203B41FA5}">
                      <a16:colId xmlns:a16="http://schemas.microsoft.com/office/drawing/2014/main" val="2723062414"/>
                    </a:ext>
                  </a:extLst>
                </a:gridCol>
              </a:tblGrid>
              <a:tr h="485943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spc="3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現指定管理者への継続要望</a:t>
                      </a:r>
                      <a:endParaRPr kumimoji="1" lang="ja-JP" altLang="en-US" sz="1800" b="0" spc="3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810939"/>
                  </a:ext>
                </a:extLst>
              </a:tr>
              <a:tr h="546836">
                <a:tc>
                  <a:txBody>
                    <a:bodyPr/>
                    <a:lstStyle/>
                    <a:p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現利用者・家族</a:t>
                      </a:r>
                      <a:endParaRPr kumimoji="1" lang="ja-JP" altLang="en-US" sz="1400" spc="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環境変化がもたらす悪影響</a:t>
                      </a:r>
                      <a:endParaRPr kumimoji="1" lang="en-US" altLang="ja-JP" sz="1400" spc="3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継続したサービスの提供</a:t>
                      </a:r>
                      <a:endParaRPr kumimoji="1" lang="ja-JP" altLang="en-US" sz="1400" spc="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15512"/>
                  </a:ext>
                </a:extLst>
              </a:tr>
              <a:tr h="647912">
                <a:tc>
                  <a:txBody>
                    <a:bodyPr/>
                    <a:lstStyle/>
                    <a:p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分科会の議論</a:t>
                      </a:r>
                      <a:endParaRPr kumimoji="1" lang="ja-JP" altLang="en-US" sz="1400" spc="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8884204"/>
                  </a:ext>
                </a:extLst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902212"/>
              </p:ext>
            </p:extLst>
          </p:nvPr>
        </p:nvGraphicFramePr>
        <p:xfrm>
          <a:off x="5185953" y="1619795"/>
          <a:ext cx="6871063" cy="45287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7181">
                  <a:extLst>
                    <a:ext uri="{9D8B030D-6E8A-4147-A177-3AD203B41FA5}">
                      <a16:colId xmlns:a16="http://schemas.microsoft.com/office/drawing/2014/main" val="1004482500"/>
                    </a:ext>
                  </a:extLst>
                </a:gridCol>
                <a:gridCol w="308263">
                  <a:extLst>
                    <a:ext uri="{9D8B030D-6E8A-4147-A177-3AD203B41FA5}">
                      <a16:colId xmlns:a16="http://schemas.microsoft.com/office/drawing/2014/main" val="1139043160"/>
                    </a:ext>
                  </a:extLst>
                </a:gridCol>
                <a:gridCol w="2157972">
                  <a:extLst>
                    <a:ext uri="{9D8B030D-6E8A-4147-A177-3AD203B41FA5}">
                      <a16:colId xmlns:a16="http://schemas.microsoft.com/office/drawing/2014/main" val="3470065935"/>
                    </a:ext>
                  </a:extLst>
                </a:gridCol>
                <a:gridCol w="321057">
                  <a:extLst>
                    <a:ext uri="{9D8B030D-6E8A-4147-A177-3AD203B41FA5}">
                      <a16:colId xmlns:a16="http://schemas.microsoft.com/office/drawing/2014/main" val="3989476627"/>
                    </a:ext>
                  </a:extLst>
                </a:gridCol>
                <a:gridCol w="2166590">
                  <a:extLst>
                    <a:ext uri="{9D8B030D-6E8A-4147-A177-3AD203B41FA5}">
                      <a16:colId xmlns:a16="http://schemas.microsoft.com/office/drawing/2014/main" val="3801977385"/>
                    </a:ext>
                  </a:extLst>
                </a:gridCol>
              </a:tblGrid>
              <a:tr h="509288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spc="3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桐友学園を前提とするか，競争とするかを検討</a:t>
                      </a:r>
                      <a:endParaRPr kumimoji="1" lang="ja-JP" altLang="en-US" sz="1800" b="0" spc="3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00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013470"/>
                  </a:ext>
                </a:extLst>
              </a:tr>
              <a:tr h="4583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spc="6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課題</a:t>
                      </a:r>
                      <a:endParaRPr kumimoji="1" lang="ja-JP" altLang="en-US" sz="1400" spc="6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spc="6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競争</a:t>
                      </a:r>
                      <a:endParaRPr kumimoji="1" lang="ja-JP" altLang="en-US" sz="1400" spc="6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spc="6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桐友学園</a:t>
                      </a:r>
                      <a:endParaRPr kumimoji="1" lang="ja-JP" altLang="en-US" sz="1400" spc="6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5988634"/>
                  </a:ext>
                </a:extLst>
              </a:tr>
              <a:tr h="871436">
                <a:tc>
                  <a:txBody>
                    <a:bodyPr/>
                    <a:lstStyle/>
                    <a:p>
                      <a:r>
                        <a:rPr kumimoji="1" lang="ja-JP" altLang="en-US" sz="1400" spc="3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▶環境変化の可能性</a:t>
                      </a:r>
                      <a:endParaRPr kumimoji="1" lang="ja-JP" altLang="en-US" sz="1400" spc="3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別法人になり，支援者が変わる可能性</a:t>
                      </a:r>
                    </a:p>
                    <a:p>
                      <a:endParaRPr kumimoji="1" lang="ja-JP" altLang="en-US" sz="1400" spc="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  <a:endParaRPr kumimoji="1" lang="en-US" altLang="ja-JP" sz="1400" spc="3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同一法人，同一の支援が可能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6374372"/>
                  </a:ext>
                </a:extLst>
              </a:tr>
              <a:tr h="1069504">
                <a:tc>
                  <a:txBody>
                    <a:bodyPr/>
                    <a:lstStyle/>
                    <a:p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▶継続したサービスの提供</a:t>
                      </a:r>
                      <a:endParaRPr kumimoji="1" lang="ja-JP" altLang="en-US" sz="1400" spc="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endParaRPr kumimoji="1" lang="en-US" altLang="ja-JP" sz="1400" spc="3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支援者が変わることにより，メニュー変更などの可能性がある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  <a:endParaRPr kumimoji="1" lang="en-US" altLang="ja-JP" sz="1400" spc="3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同一の安定したサービスの提供が可能</a:t>
                      </a:r>
                      <a:endParaRPr kumimoji="1" lang="ja-JP" altLang="en-US" sz="1400" spc="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0068154"/>
                  </a:ext>
                </a:extLst>
              </a:tr>
              <a:tr h="1075585">
                <a:tc>
                  <a:txBody>
                    <a:bodyPr/>
                    <a:lstStyle/>
                    <a:p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▶財政的メリット</a:t>
                      </a:r>
                      <a:endParaRPr kumimoji="1" lang="ja-JP" altLang="en-US" sz="1400" spc="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</a:t>
                      </a:r>
                      <a:endParaRPr kumimoji="1" lang="en-US" altLang="ja-JP" sz="1400" spc="3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1,000</a:t>
                      </a:r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r>
                        <a:rPr kumimoji="1" lang="en-US" altLang="ja-JP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年程度</a:t>
                      </a:r>
                      <a:r>
                        <a:rPr kumimoji="1" lang="en-US" altLang="ja-JP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+α</a:t>
                      </a:r>
                    </a:p>
                    <a:p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歳出抑制効果を得られる可能性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endParaRPr kumimoji="1" lang="en-US" altLang="ja-JP" sz="1400" spc="3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1,000</a:t>
                      </a:r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r>
                        <a:rPr kumimoji="1" lang="en-US" altLang="ja-JP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年程度</a:t>
                      </a:r>
                      <a:endParaRPr kumimoji="1" lang="en-US" altLang="ja-JP" sz="1400" spc="3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歳出抑制効果を得られる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4353645"/>
                  </a:ext>
                </a:extLst>
              </a:tr>
              <a:tr h="544568">
                <a:tc>
                  <a:txBody>
                    <a:bodyPr/>
                    <a:lstStyle/>
                    <a:p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▶競争性</a:t>
                      </a:r>
                      <a:endParaRPr kumimoji="1" lang="ja-JP" altLang="en-US" sz="1400" spc="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  <a:endParaRPr kumimoji="1" lang="en-US" altLang="ja-JP" sz="1400" spc="3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プロポーザルなどによる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桐友学園を候補に検討</a:t>
                      </a:r>
                      <a:endParaRPr kumimoji="1" lang="ja-JP" altLang="en-US" sz="1400" spc="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9349392"/>
                  </a:ext>
                </a:extLst>
              </a:tr>
            </a:tbl>
          </a:graphicData>
        </a:graphic>
      </p:graphicFrame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057094"/>
              </p:ext>
            </p:extLst>
          </p:nvPr>
        </p:nvGraphicFramePr>
        <p:xfrm>
          <a:off x="235125" y="4555061"/>
          <a:ext cx="4245437" cy="168510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052180">
                  <a:extLst>
                    <a:ext uri="{9D8B030D-6E8A-4147-A177-3AD203B41FA5}">
                      <a16:colId xmlns:a16="http://schemas.microsoft.com/office/drawing/2014/main" val="3925696337"/>
                    </a:ext>
                  </a:extLst>
                </a:gridCol>
                <a:gridCol w="2193257">
                  <a:extLst>
                    <a:ext uri="{9D8B030D-6E8A-4147-A177-3AD203B41FA5}">
                      <a16:colId xmlns:a16="http://schemas.microsoft.com/office/drawing/2014/main" val="2723062414"/>
                    </a:ext>
                  </a:extLst>
                </a:gridCol>
              </a:tblGrid>
              <a:tr h="63149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strike="noStrike" spc="3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青和園の目的と施策の意義</a:t>
                      </a:r>
                      <a:endParaRPr kumimoji="1" lang="ja-JP" altLang="en-US" sz="1800" b="0" strike="noStrike" spc="3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810939"/>
                  </a:ext>
                </a:extLst>
              </a:tr>
              <a:tr h="1053618">
                <a:tc>
                  <a:txBody>
                    <a:bodyPr/>
                    <a:lstStyle/>
                    <a:p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知的障害者の地域での社会経済活動への参加</a:t>
                      </a:r>
                      <a:endParaRPr kumimoji="1" lang="ja-JP" altLang="en-US" sz="1400" spc="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安定的環境での支援</a:t>
                      </a:r>
                      <a:endParaRPr kumimoji="1" lang="en-US" altLang="ja-JP" sz="1400" spc="3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継続したサービスの提供</a:t>
                      </a:r>
                      <a:endParaRPr kumimoji="1" lang="ja-JP" altLang="en-US" sz="1400" spc="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15512"/>
                  </a:ext>
                </a:extLst>
              </a:tr>
            </a:tbl>
          </a:graphicData>
        </a:graphic>
      </p:graphicFrame>
      <p:sp>
        <p:nvSpPr>
          <p:cNvPr id="10" name="下矢印吹き出し 9"/>
          <p:cNvSpPr/>
          <p:nvPr/>
        </p:nvSpPr>
        <p:spPr>
          <a:xfrm rot="16200000">
            <a:off x="3540033" y="3048241"/>
            <a:ext cx="1528355" cy="1763482"/>
          </a:xfrm>
          <a:prstGeom prst="downArrowCallout">
            <a:avLst>
              <a:gd name="adj1" fmla="val 35309"/>
              <a:gd name="adj2" fmla="val 50000"/>
              <a:gd name="adj3" fmla="val 68859"/>
              <a:gd name="adj4" fmla="val 64977"/>
            </a:avLst>
          </a:prstGeom>
          <a:solidFill>
            <a:srgbClr val="0066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/>
          <p:cNvSpPr/>
          <p:nvPr/>
        </p:nvSpPr>
        <p:spPr>
          <a:xfrm>
            <a:off x="5185952" y="5584873"/>
            <a:ext cx="1904164" cy="563661"/>
          </a:xfrm>
          <a:prstGeom prst="ellipse">
            <a:avLst/>
          </a:prstGeom>
          <a:noFill/>
          <a:ln w="57150" cmpd="sng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12411"/>
              </p:ext>
            </p:extLst>
          </p:nvPr>
        </p:nvGraphicFramePr>
        <p:xfrm>
          <a:off x="9561688" y="38530"/>
          <a:ext cx="2495328" cy="970844"/>
        </p:xfrm>
        <a:graphic>
          <a:graphicData uri="http://schemas.openxmlformats.org/drawingml/2006/table">
            <a:tbl>
              <a:tblPr firstRow="1" firstCol="1" bandRow="1"/>
              <a:tblGrid>
                <a:gridCol w="1247664">
                  <a:extLst>
                    <a:ext uri="{9D8B030D-6E8A-4147-A177-3AD203B41FA5}">
                      <a16:colId xmlns:a16="http://schemas.microsoft.com/office/drawing/2014/main" val="3138011206"/>
                    </a:ext>
                  </a:extLst>
                </a:gridCol>
                <a:gridCol w="1247664">
                  <a:extLst>
                    <a:ext uri="{9D8B030D-6E8A-4147-A177-3AD203B41FA5}">
                      <a16:colId xmlns:a16="http://schemas.microsoft.com/office/drawing/2014/main" val="1885512660"/>
                    </a:ext>
                  </a:extLst>
                </a:gridCol>
              </a:tblGrid>
              <a:tr h="47877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b="1" kern="0" dirty="0" smtClean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柏市健康福祉審議会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b="1" kern="0" dirty="0" smtClean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障害者健康福祉専門分科会</a:t>
                      </a:r>
                      <a:endParaRPr lang="zh-TW" altLang="en-US" sz="1200" b="1" kern="0" dirty="0">
                        <a:effectLst/>
                        <a:latin typeface="游明朝" panose="02020400000000000000" pitchFamily="18" charset="-128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085357"/>
                  </a:ext>
                </a:extLst>
              </a:tr>
              <a:tr h="492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 dirty="0" smtClean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第</a:t>
                      </a:r>
                      <a:r>
                        <a:rPr lang="ja-JP" altLang="en-US" sz="1200" b="1" kern="0" dirty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６</a:t>
                      </a:r>
                      <a:r>
                        <a:rPr lang="ja-JP" sz="1200" b="1" kern="0" dirty="0" smtClean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回</a:t>
                      </a:r>
                      <a:r>
                        <a:rPr lang="ja-JP" sz="1200" b="1" kern="0" dirty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（</a:t>
                      </a:r>
                      <a:r>
                        <a:rPr lang="en-US" sz="1200" b="1" kern="0" dirty="0" smtClean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R</a:t>
                      </a:r>
                      <a:r>
                        <a:rPr lang="en-US" altLang="ja-JP" sz="1200" b="1" kern="0" dirty="0" smtClean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3</a:t>
                      </a:r>
                      <a:r>
                        <a:rPr lang="en-US" sz="1200" b="1" kern="0" dirty="0" smtClean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.0</a:t>
                      </a:r>
                      <a:r>
                        <a:rPr lang="en-US" altLang="ja-JP" sz="1200" b="1" kern="0" dirty="0" smtClean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2</a:t>
                      </a:r>
                      <a:r>
                        <a:rPr lang="en-US" sz="1200" b="1" kern="0" dirty="0" smtClean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.</a:t>
                      </a:r>
                      <a:r>
                        <a:rPr lang="en-US" altLang="ja-JP" sz="1200" b="1" kern="0" dirty="0" smtClean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18</a:t>
                      </a:r>
                      <a:r>
                        <a:rPr lang="ja-JP" sz="1200" b="1" kern="0" dirty="0" smtClean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）</a:t>
                      </a:r>
                      <a:endParaRPr lang="ja-JP" sz="12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 dirty="0" smtClean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資料</a:t>
                      </a:r>
                      <a:r>
                        <a:rPr lang="en-US" altLang="ja-JP" sz="1200" b="1" kern="0" dirty="0" smtClean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4</a:t>
                      </a:r>
                      <a:r>
                        <a:rPr lang="ja-JP" altLang="en-US" sz="1200" b="1" kern="0" dirty="0" smtClean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－</a:t>
                      </a:r>
                      <a:r>
                        <a:rPr lang="en-US" altLang="ja-JP" sz="1200" b="1" kern="0" dirty="0" smtClean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3</a:t>
                      </a:r>
                      <a:endParaRPr lang="ja-JP" sz="12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518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97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870826"/>
              </p:ext>
            </p:extLst>
          </p:nvPr>
        </p:nvGraphicFramePr>
        <p:xfrm>
          <a:off x="1107830" y="1442849"/>
          <a:ext cx="9976340" cy="4256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8170">
                  <a:extLst>
                    <a:ext uri="{9D8B030D-6E8A-4147-A177-3AD203B41FA5}">
                      <a16:colId xmlns:a16="http://schemas.microsoft.com/office/drawing/2014/main" val="2376627519"/>
                    </a:ext>
                  </a:extLst>
                </a:gridCol>
                <a:gridCol w="4988170">
                  <a:extLst>
                    <a:ext uri="{9D8B030D-6E8A-4147-A177-3AD203B41FA5}">
                      <a16:colId xmlns:a16="http://schemas.microsoft.com/office/drawing/2014/main" val="1526145716"/>
                    </a:ext>
                  </a:extLst>
                </a:gridCol>
              </a:tblGrid>
              <a:tr h="538624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spc="3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「民営化」の手続きを分解し競争性が必要か検討</a:t>
                      </a:r>
                      <a:endParaRPr kumimoji="1" lang="ja-JP" altLang="en-US" sz="1800" b="0" spc="3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00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3729589"/>
                  </a:ext>
                </a:extLst>
              </a:tr>
              <a:tr h="807937">
                <a:tc>
                  <a:txBody>
                    <a:bodyPr/>
                    <a:lstStyle/>
                    <a:p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柏市立障害福祉サービス事業所条例の改正</a:t>
                      </a:r>
                      <a:endParaRPr kumimoji="1" lang="en-US" altLang="ja-JP" sz="1400" spc="3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（青和園を削除）</a:t>
                      </a:r>
                      <a:endParaRPr kumimoji="1" lang="ja-JP" altLang="en-US" sz="1400" spc="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市議会における審議，議決による</a:t>
                      </a:r>
                      <a:endParaRPr kumimoji="1" lang="ja-JP" altLang="en-US" sz="1400" spc="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5418057"/>
                  </a:ext>
                </a:extLst>
              </a:tr>
              <a:tr h="485713">
                <a:tc>
                  <a:txBody>
                    <a:bodyPr/>
                    <a:lstStyle/>
                    <a:p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青和園の土地・建物を行政財産から普通財産へ</a:t>
                      </a:r>
                      <a:endParaRPr kumimoji="1" lang="ja-JP" altLang="en-US" sz="1400" spc="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資産管理部門への届出のみで実施可能</a:t>
                      </a:r>
                      <a:endParaRPr kumimoji="1" lang="ja-JP" altLang="en-US" sz="1400" spc="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1065522"/>
                  </a:ext>
                </a:extLst>
              </a:tr>
              <a:tr h="807937">
                <a:tc>
                  <a:txBody>
                    <a:bodyPr/>
                    <a:lstStyle/>
                    <a:p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土地・建物の貸付</a:t>
                      </a:r>
                      <a:r>
                        <a:rPr kumimoji="1" lang="en-US" altLang="ja-JP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or</a:t>
                      </a:r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譲渡</a:t>
                      </a:r>
                      <a:endParaRPr kumimoji="1" lang="ja-JP" altLang="en-US" sz="1400" spc="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財産の交換，譲与，無償貸付等に関する条例第４条の規定により社会福祉法人への貸付が可能</a:t>
                      </a:r>
                      <a:endParaRPr kumimoji="1" lang="ja-JP" altLang="en-US" sz="1400" spc="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7194102"/>
                  </a:ext>
                </a:extLst>
              </a:tr>
              <a:tr h="807937">
                <a:tc>
                  <a:txBody>
                    <a:bodyPr/>
                    <a:lstStyle/>
                    <a:p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障害者総合支援法に基づく「市立青和園」の廃止と私立の「青和園」の指定</a:t>
                      </a:r>
                      <a:endParaRPr kumimoji="1" lang="ja-JP" altLang="en-US" sz="1400" spc="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廃止→市が市へ申請することで実施可能</a:t>
                      </a:r>
                      <a:endParaRPr kumimoji="1" lang="en-US" altLang="ja-JP" sz="1400" spc="3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指定→承継事業所が申請することで可能</a:t>
                      </a:r>
                      <a:endParaRPr kumimoji="1" lang="ja-JP" altLang="en-US" sz="1400" spc="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4547929"/>
                  </a:ext>
                </a:extLst>
              </a:tr>
              <a:tr h="807937">
                <a:tc>
                  <a:txBody>
                    <a:bodyPr/>
                    <a:lstStyle/>
                    <a:p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各種スケジュールや条件を整理した承継先との協定などの締結</a:t>
                      </a:r>
                      <a:endParaRPr kumimoji="1" lang="ja-JP" altLang="en-US" sz="1400" spc="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spc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包括的取り決めを行うものであり，競争性を有しない</a:t>
                      </a:r>
                      <a:endParaRPr kumimoji="1" lang="ja-JP" altLang="en-US" sz="1400" spc="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4272243"/>
                  </a:ext>
                </a:extLst>
              </a:tr>
            </a:tbl>
          </a:graphicData>
        </a:graphic>
      </p:graphicFrame>
      <p:sp>
        <p:nvSpPr>
          <p:cNvPr id="16" name="正方形/長方形 15"/>
          <p:cNvSpPr/>
          <p:nvPr/>
        </p:nvSpPr>
        <p:spPr>
          <a:xfrm>
            <a:off x="1" y="-17654"/>
            <a:ext cx="12191999" cy="1083212"/>
          </a:xfrm>
          <a:prstGeom prst="rect">
            <a:avLst/>
          </a:prstGeom>
          <a:pattFill prst="pct90">
            <a:fgClr>
              <a:srgbClr val="0000FF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青和園を承継する事業所の選定について</a:t>
            </a:r>
            <a:endParaRPr kumimoji="1" lang="ja-JP" altLang="en-US" sz="3600" spc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楕円 10"/>
          <p:cNvSpPr/>
          <p:nvPr/>
        </p:nvSpPr>
        <p:spPr>
          <a:xfrm>
            <a:off x="154745" y="1144349"/>
            <a:ext cx="2700662" cy="84764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競争性が最大の課題</a:t>
            </a:r>
            <a:endParaRPr lang="en-US" altLang="ja-JP" sz="14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400" b="1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掘り下げて検討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1107830" y="5978768"/>
            <a:ext cx="9976339" cy="759657"/>
          </a:xfrm>
          <a:prstGeom prst="round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各手続において，競争性は要しないと判断</a:t>
            </a:r>
            <a:endParaRPr lang="en-US" altLang="ja-JP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u="sng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桐友学園を前提</a:t>
            </a:r>
            <a:r>
              <a:rPr lang="ja-JP" altLang="en-US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として民営化を検討していく</a:t>
            </a:r>
          </a:p>
        </p:txBody>
      </p:sp>
      <p:sp>
        <p:nvSpPr>
          <p:cNvPr id="18" name="下矢印 17"/>
          <p:cNvSpPr/>
          <p:nvPr/>
        </p:nvSpPr>
        <p:spPr>
          <a:xfrm>
            <a:off x="5533291" y="5542671"/>
            <a:ext cx="1125415" cy="487613"/>
          </a:xfrm>
          <a:prstGeom prst="downArrow">
            <a:avLst/>
          </a:prstGeom>
          <a:solidFill>
            <a:srgbClr val="0000FF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622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387</Words>
  <Application>Microsoft Office PowerPoint</Application>
  <PresentationFormat>ワイド画面</PresentationFormat>
  <Paragraphs>58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ＭＳ Ｐゴシック</vt:lpstr>
      <vt:lpstr>ＭＳ ゴシック</vt:lpstr>
      <vt:lpstr>メイリオ</vt:lpstr>
      <vt:lpstr>游ゴシック</vt:lpstr>
      <vt:lpstr>游ゴシック Light</vt:lpstr>
      <vt:lpstr>游明朝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障害福祉課５１</dc:creator>
  <cp:lastModifiedBy>障害福祉課３４</cp:lastModifiedBy>
  <cp:revision>33</cp:revision>
  <cp:lastPrinted>2021-02-05T05:46:16Z</cp:lastPrinted>
  <dcterms:created xsi:type="dcterms:W3CDTF">2021-02-03T07:18:33Z</dcterms:created>
  <dcterms:modified xsi:type="dcterms:W3CDTF">2021-02-05T05:46:27Z</dcterms:modified>
</cp:coreProperties>
</file>